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6.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ppt/theme/themeOverride9.xml" ContentType="application/vnd.openxmlformats-officedocument.themeOverride+xml"/>
  <Override PartName="/ppt/notesSlides/notesSlide20.xml" ContentType="application/vnd.openxmlformats-officedocument.presentationml.notesSlide+xml"/>
  <Override PartName="/ppt/charts/chart11.xml" ContentType="application/vnd.openxmlformats-officedocument.drawingml.chart+xml"/>
  <Override PartName="/ppt/theme/themeOverride10.xml" ContentType="application/vnd.openxmlformats-officedocument.themeOverride+xml"/>
  <Override PartName="/ppt/notesSlides/notesSlide21.xml" ContentType="application/vnd.openxmlformats-officedocument.presentationml.notesSlide+xml"/>
  <Override PartName="/ppt/charts/chart12.xml" ContentType="application/vnd.openxmlformats-officedocument.drawingml.chart+xml"/>
  <Override PartName="/ppt/theme/themeOverride11.xml" ContentType="application/vnd.openxmlformats-officedocument.themeOverride+xml"/>
  <Override PartName="/ppt/notesSlides/notesSlide22.xml" ContentType="application/vnd.openxmlformats-officedocument.presentationml.notesSlide+xml"/>
  <Override PartName="/ppt/charts/chart13.xml" ContentType="application/vnd.openxmlformats-officedocument.drawingml.chart+xml"/>
  <Override PartName="/ppt/theme/themeOverride12.xml" ContentType="application/vnd.openxmlformats-officedocument.themeOverride+xml"/>
  <Override PartName="/ppt/notesSlides/notesSlide23.xml" ContentType="application/vnd.openxmlformats-officedocument.presentationml.notesSlide+xml"/>
  <Override PartName="/ppt/charts/chart14.xml" ContentType="application/vnd.openxmlformats-officedocument.drawingml.chart+xml"/>
  <Override PartName="/ppt/theme/themeOverride13.xml" ContentType="application/vnd.openxmlformats-officedocument.themeOverride+xml"/>
  <Override PartName="/ppt/charts/chart15.xml" ContentType="application/vnd.openxmlformats-officedocument.drawingml.chart+xml"/>
  <Override PartName="/ppt/theme/themeOverride1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6.xml" ContentType="application/vnd.openxmlformats-officedocument.drawingml.chart+xml"/>
  <Override PartName="/ppt/theme/themeOverride15.xml" ContentType="application/vnd.openxmlformats-officedocument.themeOverride+xml"/>
  <Override PartName="/ppt/notesSlides/notesSlide26.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1.xml" ContentType="application/vnd.openxmlformats-officedocument.drawingml.chart+xml"/>
  <Override PartName="/ppt/theme/themeOverride16.xml" ContentType="application/vnd.openxmlformats-officedocument.themeOverride+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theme/themeOverride18.xml" ContentType="application/vnd.openxmlformats-officedocument.themeOverride+xml"/>
  <Override PartName="/ppt/charts/chart24.xml" ContentType="application/vnd.openxmlformats-officedocument.drawingml.chart+xml"/>
  <Override PartName="/ppt/theme/themeOverride19.xml" ContentType="application/vnd.openxmlformats-officedocument.themeOverride+xml"/>
  <Override PartName="/ppt/notesSlides/notesSlide32.xml" ContentType="application/vnd.openxmlformats-officedocument.presentationml.notesSlide+xml"/>
  <Override PartName="/ppt/charts/chart25.xml" ContentType="application/vnd.openxmlformats-officedocument.drawingml.chart+xml"/>
  <Override PartName="/ppt/theme/themeOverride20.xml" ContentType="application/vnd.openxmlformats-officedocument.themeOverride+xml"/>
  <Override PartName="/ppt/charts/chart26.xml" ContentType="application/vnd.openxmlformats-officedocument.drawingml.chart+xml"/>
  <Override PartName="/ppt/theme/themeOverride21.xml" ContentType="application/vnd.openxmlformats-officedocument.themeOverride+xml"/>
  <Override PartName="/ppt/charts/chart27.xml" ContentType="application/vnd.openxmlformats-officedocument.drawingml.chart+xml"/>
  <Override PartName="/ppt/theme/themeOverride22.xml" ContentType="application/vnd.openxmlformats-officedocument.themeOverride+xml"/>
  <Override PartName="/ppt/charts/chart28.xml" ContentType="application/vnd.openxmlformats-officedocument.drawingml.chart+xml"/>
  <Override PartName="/ppt/theme/themeOverride23.xml" ContentType="application/vnd.openxmlformats-officedocument.themeOverride+xml"/>
  <Override PartName="/ppt/charts/chart29.xml" ContentType="application/vnd.openxmlformats-officedocument.drawingml.chart+xml"/>
  <Override PartName="/ppt/theme/themeOverride24.xml" ContentType="application/vnd.openxmlformats-officedocument.themeOverride+xml"/>
  <Override PartName="/ppt/charts/chart30.xml" ContentType="application/vnd.openxmlformats-officedocument.drawingml.chart+xml"/>
  <Override PartName="/ppt/theme/themeOverride25.xml" ContentType="application/vnd.openxmlformats-officedocument.themeOverride+xml"/>
  <Override PartName="/ppt/charts/chart31.xml" ContentType="application/vnd.openxmlformats-officedocument.drawingml.chart+xml"/>
  <Override PartName="/ppt/theme/themeOverride26.xml" ContentType="application/vnd.openxmlformats-officedocument.themeOverride+xml"/>
  <Override PartName="/ppt/charts/chart32.xml" ContentType="application/vnd.openxmlformats-officedocument.drawingml.chart+xml"/>
  <Override PartName="/ppt/theme/themeOverride27.xml" ContentType="application/vnd.openxmlformats-officedocument.themeOverr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handoutMasterIdLst>
    <p:handoutMasterId r:id="rId81"/>
  </p:handoutMasterIdLst>
  <p:sldIdLst>
    <p:sldId id="258" r:id="rId2"/>
    <p:sldId id="340" r:id="rId3"/>
    <p:sldId id="347" r:id="rId4"/>
    <p:sldId id="346" r:id="rId5"/>
    <p:sldId id="319" r:id="rId6"/>
    <p:sldId id="286" r:id="rId7"/>
    <p:sldId id="332" r:id="rId8"/>
    <p:sldId id="351" r:id="rId9"/>
    <p:sldId id="333" r:id="rId10"/>
    <p:sldId id="284" r:id="rId11"/>
    <p:sldId id="287" r:id="rId12"/>
    <p:sldId id="339" r:id="rId13"/>
    <p:sldId id="337" r:id="rId14"/>
    <p:sldId id="338" r:id="rId15"/>
    <p:sldId id="259" r:id="rId16"/>
    <p:sldId id="297" r:id="rId17"/>
    <p:sldId id="300" r:id="rId18"/>
    <p:sldId id="260" r:id="rId19"/>
    <p:sldId id="264" r:id="rId20"/>
    <p:sldId id="348" r:id="rId21"/>
    <p:sldId id="262" r:id="rId22"/>
    <p:sldId id="289" r:id="rId23"/>
    <p:sldId id="301" r:id="rId24"/>
    <p:sldId id="288" r:id="rId25"/>
    <p:sldId id="263" r:id="rId26"/>
    <p:sldId id="279" r:id="rId27"/>
    <p:sldId id="328" r:id="rId28"/>
    <p:sldId id="331" r:id="rId29"/>
    <p:sldId id="329" r:id="rId30"/>
    <p:sldId id="281" r:id="rId31"/>
    <p:sldId id="298" r:id="rId32"/>
    <p:sldId id="311" r:id="rId33"/>
    <p:sldId id="268" r:id="rId34"/>
    <p:sldId id="269" r:id="rId35"/>
    <p:sldId id="308" r:id="rId36"/>
    <p:sldId id="330" r:id="rId37"/>
    <p:sldId id="320" r:id="rId38"/>
    <p:sldId id="299" r:id="rId39"/>
    <p:sldId id="327" r:id="rId40"/>
    <p:sldId id="265" r:id="rId41"/>
    <p:sldId id="261" r:id="rId42"/>
    <p:sldId id="270" r:id="rId43"/>
    <p:sldId id="334" r:id="rId44"/>
    <p:sldId id="335" r:id="rId45"/>
    <p:sldId id="349" r:id="rId46"/>
    <p:sldId id="336" r:id="rId47"/>
    <p:sldId id="343" r:id="rId48"/>
    <p:sldId id="273" r:id="rId49"/>
    <p:sldId id="275" r:id="rId50"/>
    <p:sldId id="276" r:id="rId51"/>
    <p:sldId id="350" r:id="rId52"/>
    <p:sldId id="277" r:id="rId53"/>
    <p:sldId id="257" r:id="rId54"/>
    <p:sldId id="342" r:id="rId55"/>
    <p:sldId id="345" r:id="rId56"/>
    <p:sldId id="283" r:id="rId57"/>
    <p:sldId id="267" r:id="rId58"/>
    <p:sldId id="314" r:id="rId59"/>
    <p:sldId id="310" r:id="rId60"/>
    <p:sldId id="315" r:id="rId61"/>
    <p:sldId id="316" r:id="rId62"/>
    <p:sldId id="326" r:id="rId63"/>
    <p:sldId id="309" r:id="rId64"/>
    <p:sldId id="302" r:id="rId65"/>
    <p:sldId id="312" r:id="rId66"/>
    <p:sldId id="313" r:id="rId67"/>
    <p:sldId id="317" r:id="rId68"/>
    <p:sldId id="318" r:id="rId69"/>
    <p:sldId id="321" r:id="rId70"/>
    <p:sldId id="322" r:id="rId71"/>
    <p:sldId id="323" r:id="rId72"/>
    <p:sldId id="324" r:id="rId73"/>
    <p:sldId id="325" r:id="rId74"/>
    <p:sldId id="278" r:id="rId75"/>
    <p:sldId id="266" r:id="rId76"/>
    <p:sldId id="294" r:id="rId77"/>
    <p:sldId id="292" r:id="rId78"/>
    <p:sldId id="296"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78362" autoAdjust="0"/>
  </p:normalViewPr>
  <p:slideViewPr>
    <p:cSldViewPr snapToGrid="0" snapToObjects="1">
      <p:cViewPr varScale="1">
        <p:scale>
          <a:sx n="66" d="100"/>
          <a:sy n="66" d="100"/>
        </p:scale>
        <p:origin x="468" y="60"/>
      </p:cViewPr>
      <p:guideLst>
        <p:guide orient="horz" pos="2160"/>
        <p:guide pos="2880"/>
      </p:guideLst>
    </p:cSldViewPr>
  </p:slideViewPr>
  <p:outlineViewPr>
    <p:cViewPr>
      <p:scale>
        <a:sx n="33" d="100"/>
        <a:sy n="33" d="100"/>
      </p:scale>
      <p:origin x="0" y="39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8.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9.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0.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1.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2.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3.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5.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26.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27.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Chart%20in%20Microsoft%20Office%20PowerPoint"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rgbClr val="003300"/>
              </a:solidFill>
            </a:ln>
          </c:spPr>
          <c:invertIfNegative val="0"/>
          <c:dPt>
            <c:idx val="8"/>
            <c:invertIfNegative val="0"/>
            <c:bubble3D val="0"/>
            <c:spPr>
              <a:solidFill>
                <a:schemeClr val="accent2"/>
              </a:solidFill>
              <a:ln>
                <a:solidFill>
                  <a:srgbClr val="003300"/>
                </a:solidFill>
              </a:ln>
            </c:spPr>
          </c:dPt>
          <c:dPt>
            <c:idx val="9"/>
            <c:invertIfNegative val="0"/>
            <c:bubble3D val="0"/>
            <c:spPr>
              <a:solidFill>
                <a:schemeClr val="accent2"/>
              </a:solidFill>
              <a:ln>
                <a:solidFill>
                  <a:srgbClr val="003300"/>
                </a:solidFill>
              </a:ln>
            </c:spPr>
          </c:dPt>
          <c:dLbls>
            <c:dLbl>
              <c:idx val="3"/>
              <c:dLblPos val="outEnd"/>
              <c:showLegendKey val="0"/>
              <c:showVal val="1"/>
              <c:showCatName val="0"/>
              <c:showSerName val="0"/>
              <c:showPercent val="0"/>
              <c:showBubbleSize val="0"/>
              <c:extLst>
                <c:ext xmlns:c15="http://schemas.microsoft.com/office/drawing/2012/chart" uri="{CE6537A1-D6FC-4f65-9D91-7224C49458BB}"/>
              </c:extLst>
            </c:dLbl>
            <c:dLbl>
              <c:idx val="4"/>
              <c:dLblPos val="outEnd"/>
              <c:showLegendKey val="0"/>
              <c:showVal val="1"/>
              <c:showCatName val="0"/>
              <c:showSerName val="0"/>
              <c:showPercent val="0"/>
              <c:showBubbleSize val="0"/>
              <c:extLst>
                <c:ext xmlns:c15="http://schemas.microsoft.com/office/drawing/2012/chart" uri="{CE6537A1-D6FC-4f65-9D91-7224C49458BB}"/>
              </c:extLst>
            </c:dLbl>
            <c:dLbl>
              <c:idx val="5"/>
              <c:dLblPos val="outEnd"/>
              <c:showLegendKey val="0"/>
              <c:showVal val="1"/>
              <c:showCatName val="0"/>
              <c:showSerName val="0"/>
              <c:showPercent val="0"/>
              <c:showBubbleSize val="0"/>
              <c:extLst>
                <c:ext xmlns:c15="http://schemas.microsoft.com/office/drawing/2012/chart" uri="{CE6537A1-D6FC-4f65-9D91-7224C49458BB}"/>
              </c:extLst>
            </c:dLbl>
            <c:dLbl>
              <c:idx val="6"/>
              <c:dLblPos val="outEnd"/>
              <c:showLegendKey val="0"/>
              <c:showVal val="1"/>
              <c:showCatName val="0"/>
              <c:showSerName val="0"/>
              <c:showPercent val="0"/>
              <c:showBubbleSize val="0"/>
              <c:extLst>
                <c:ext xmlns:c15="http://schemas.microsoft.com/office/drawing/2012/chart" uri="{CE6537A1-D6FC-4f65-9D91-7224C49458BB}"/>
              </c:extLst>
            </c:dLbl>
            <c:dLbl>
              <c:idx val="7"/>
              <c:numFmt formatCode="0.0%" sourceLinked="0"/>
              <c:spPr>
                <a:noFill/>
                <a:ln>
                  <a:noFill/>
                </a:ln>
                <a:effectLst/>
              </c:spPr>
              <c:txPr>
                <a:bodyPr/>
                <a:lstStyle/>
                <a:p>
                  <a:pPr>
                    <a:defRPr sz="16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8"/>
              <c:numFmt formatCode="0.0%" sourceLinked="0"/>
              <c:spPr>
                <a:noFill/>
                <a:ln>
                  <a:noFill/>
                </a:ln>
                <a:effectLst/>
              </c:spPr>
              <c:txPr>
                <a:bodyPr/>
                <a:lstStyle/>
                <a:p>
                  <a:pPr>
                    <a:defRPr sz="1600">
                      <a:solidFill>
                        <a:schemeClr val="bg1"/>
                      </a:solidFill>
                      <a:latin typeface="+mj-lt"/>
                    </a:defRPr>
                  </a:pPr>
                  <a:endParaRPr lang="en-US"/>
                </a:p>
              </c:txPr>
              <c:dLblPos val="inEnd"/>
              <c:showLegendKey val="0"/>
              <c:showVal val="1"/>
              <c:showCatName val="0"/>
              <c:showSerName val="0"/>
              <c:showPercent val="0"/>
              <c:showBubbleSize val="0"/>
            </c:dLbl>
            <c:dLbl>
              <c:idx val="9"/>
              <c:numFmt formatCode="0.0%" sourceLinked="0"/>
              <c:spPr>
                <a:noFill/>
                <a:ln>
                  <a:noFill/>
                </a:ln>
                <a:effectLst/>
              </c:spPr>
              <c:txPr>
                <a:bodyPr/>
                <a:lstStyle/>
                <a:p>
                  <a:pPr>
                    <a:defRPr sz="1600">
                      <a:solidFill>
                        <a:schemeClr val="bg1"/>
                      </a:solidFill>
                      <a:latin typeface="+mj-lt"/>
                    </a:defRPr>
                  </a:pPr>
                  <a:endParaRPr lang="en-US"/>
                </a:p>
              </c:txPr>
              <c:dLblPos val="inEnd"/>
              <c:showLegendKey val="0"/>
              <c:showVal val="1"/>
              <c:showCatName val="0"/>
              <c:showSerName val="0"/>
              <c:showPercent val="0"/>
              <c:showBubbleSize val="0"/>
            </c:dLbl>
            <c:numFmt formatCode="0.0%" sourceLinked="0"/>
            <c:spPr>
              <a:noFill/>
              <a:ln>
                <a:noFill/>
              </a:ln>
              <a:effectLst/>
            </c:spPr>
            <c:txPr>
              <a:bodyPr/>
              <a:lstStyle/>
              <a:p>
                <a:pPr>
                  <a:defRPr sz="1600">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0.00%</c:formatCode>
                <c:ptCount val="10"/>
                <c:pt idx="0">
                  <c:v>0</c:v>
                </c:pt>
                <c:pt idx="1">
                  <c:v>1E-3</c:v>
                </c:pt>
                <c:pt idx="2">
                  <c:v>1E-3</c:v>
                </c:pt>
                <c:pt idx="3">
                  <c:v>8.9999999999999993E-3</c:v>
                </c:pt>
                <c:pt idx="4">
                  <c:v>1.6E-2</c:v>
                </c:pt>
                <c:pt idx="5">
                  <c:v>2.7E-2</c:v>
                </c:pt>
                <c:pt idx="6">
                  <c:v>4.5999999999999999E-2</c:v>
                </c:pt>
                <c:pt idx="7">
                  <c:v>8.3000000000000004E-2</c:v>
                </c:pt>
                <c:pt idx="8">
                  <c:v>0.16600000000000001</c:v>
                </c:pt>
                <c:pt idx="9">
                  <c:v>0.64900000000000002</c:v>
                </c:pt>
              </c:numCache>
            </c:numRef>
          </c:val>
        </c:ser>
        <c:dLbls>
          <c:showLegendKey val="0"/>
          <c:showVal val="0"/>
          <c:showCatName val="0"/>
          <c:showSerName val="0"/>
          <c:showPercent val="0"/>
          <c:showBubbleSize val="0"/>
        </c:dLbls>
        <c:gapWidth val="17"/>
        <c:axId val="414016624"/>
        <c:axId val="414015448"/>
      </c:barChart>
      <c:catAx>
        <c:axId val="414016624"/>
        <c:scaling>
          <c:orientation val="minMax"/>
        </c:scaling>
        <c:delete val="0"/>
        <c:axPos val="b"/>
        <c:numFmt formatCode="General" sourceLinked="1"/>
        <c:majorTickMark val="out"/>
        <c:minorTickMark val="none"/>
        <c:tickLblPos val="nextTo"/>
        <c:spPr>
          <a:ln>
            <a:solidFill>
              <a:schemeClr val="bg1"/>
            </a:solidFill>
          </a:ln>
        </c:spPr>
        <c:txPr>
          <a:bodyPr/>
          <a:lstStyle/>
          <a:p>
            <a:pPr>
              <a:defRPr>
                <a:solidFill>
                  <a:schemeClr val="tx1"/>
                </a:solidFill>
                <a:latin typeface="+mn-lt"/>
              </a:defRPr>
            </a:pPr>
            <a:endParaRPr lang="en-US"/>
          </a:p>
        </c:txPr>
        <c:crossAx val="414015448"/>
        <c:crosses val="autoZero"/>
        <c:auto val="1"/>
        <c:lblAlgn val="ctr"/>
        <c:lblOffset val="100"/>
        <c:noMultiLvlLbl val="0"/>
      </c:catAx>
      <c:valAx>
        <c:axId val="414015448"/>
        <c:scaling>
          <c:orientation val="minMax"/>
        </c:scaling>
        <c:delete val="0"/>
        <c:axPos val="l"/>
        <c:majorGridlines/>
        <c:numFmt formatCode="0%" sourceLinked="0"/>
        <c:majorTickMark val="none"/>
        <c:minorTickMark val="none"/>
        <c:tickLblPos val="nextTo"/>
        <c:txPr>
          <a:bodyPr/>
          <a:lstStyle/>
          <a:p>
            <a:pPr>
              <a:defRPr>
                <a:solidFill>
                  <a:schemeClr val="tx1"/>
                </a:solidFill>
                <a:latin typeface="+mn-lt"/>
              </a:defRPr>
            </a:pPr>
            <a:endParaRPr lang="en-US"/>
          </a:p>
        </c:txPr>
        <c:crossAx val="414016624"/>
        <c:crosses val="autoZero"/>
        <c:crossBetween val="between"/>
      </c:valAx>
      <c:spPr>
        <a:solidFill>
          <a:schemeClr val="bg1"/>
        </a:solidFill>
        <a:ln>
          <a:solidFill>
            <a:schemeClr val="tx1"/>
          </a:solidFill>
        </a:ln>
        <a:effectLst>
          <a:outerShdw blurRad="50800" dist="38100" dir="2700000" algn="tl" rotWithShape="0">
            <a:prstClr val="black">
              <a:alpha val="40000"/>
            </a:prstClr>
          </a:outerShdw>
        </a:effectLst>
      </c:spPr>
    </c:plotArea>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lrMapOvr bg1="lt1" tx1="dk1" bg2="lt2" tx2="dk2" accent1="accent1" accent2="accent2" accent3="accent3" accent4="accent4" accent5="accent5" accent6="accent6" hlink="hlink" folHlink="folHlink"/>
  <c:chart>
    <c:title>
      <c:tx>
        <c:rich>
          <a:bodyPr/>
          <a:lstStyle/>
          <a:p>
            <a:pPr>
              <a:defRPr/>
            </a:pPr>
            <a:r>
              <a:rPr lang="en-US"/>
              <a:t>Wholesale Drug Price for One Month Prescription</a:t>
            </a:r>
          </a:p>
        </c:rich>
      </c:tx>
      <c:overlay val="0"/>
    </c:title>
    <c:autoTitleDeleted val="0"/>
    <c:plotArea>
      <c:layout/>
      <c:barChart>
        <c:barDir val="col"/>
        <c:grouping val="clustered"/>
        <c:varyColors val="0"/>
        <c:ser>
          <c:idx val="0"/>
          <c:order val="0"/>
          <c:tx>
            <c:strRef>
              <c:f>Sheet1!$B$1</c:f>
              <c:strCache>
                <c:ptCount val="1"/>
                <c:pt idx="0">
                  <c:v>USA</c:v>
                </c:pt>
              </c:strCache>
            </c:strRef>
          </c:tx>
          <c:invertIfNegative val="0"/>
          <c:cat>
            <c:strRef>
              <c:f>Sheet1!$A$2:$A$9</c:f>
              <c:strCache>
                <c:ptCount val="8"/>
                <c:pt idx="0">
                  <c:v>EpiPen</c:v>
                </c:pt>
                <c:pt idx="1">
                  <c:v>Crestor</c:v>
                </c:pt>
                <c:pt idx="2">
                  <c:v>Premarin</c:v>
                </c:pt>
                <c:pt idx="3">
                  <c:v>Zetia</c:v>
                </c:pt>
                <c:pt idx="4">
                  <c:v>Nexium </c:v>
                </c:pt>
                <c:pt idx="5">
                  <c:v>Synthroid</c:v>
                </c:pt>
                <c:pt idx="6">
                  <c:v>Januvia</c:v>
                </c:pt>
                <c:pt idx="7">
                  <c:v>Celebrex</c:v>
                </c:pt>
              </c:strCache>
            </c:strRef>
          </c:cat>
          <c:val>
            <c:numRef>
              <c:f>Sheet1!$B$2:$B$9</c:f>
              <c:numCache>
                <c:formatCode>General</c:formatCode>
                <c:ptCount val="8"/>
                <c:pt idx="0">
                  <c:v>620</c:v>
                </c:pt>
                <c:pt idx="1">
                  <c:v>730</c:v>
                </c:pt>
                <c:pt idx="2">
                  <c:v>421</c:v>
                </c:pt>
                <c:pt idx="3">
                  <c:v>840</c:v>
                </c:pt>
                <c:pt idx="4">
                  <c:v>736</c:v>
                </c:pt>
                <c:pt idx="5">
                  <c:v>101</c:v>
                </c:pt>
                <c:pt idx="6">
                  <c:v>1064</c:v>
                </c:pt>
                <c:pt idx="7">
                  <c:v>895</c:v>
                </c:pt>
              </c:numCache>
            </c:numRef>
          </c:val>
        </c:ser>
        <c:ser>
          <c:idx val="1"/>
          <c:order val="1"/>
          <c:tx>
            <c:strRef>
              <c:f>Sheet1!$C$1</c:f>
              <c:strCache>
                <c:ptCount val="1"/>
                <c:pt idx="0">
                  <c:v>Canada</c:v>
                </c:pt>
              </c:strCache>
            </c:strRef>
          </c:tx>
          <c:spPr>
            <a:solidFill>
              <a:schemeClr val="accent1">
                <a:lumMod val="75000"/>
              </a:schemeClr>
            </a:solidFill>
          </c:spPr>
          <c:invertIfNegative val="0"/>
          <c:cat>
            <c:strRef>
              <c:f>Sheet1!$A$2:$A$9</c:f>
              <c:strCache>
                <c:ptCount val="8"/>
                <c:pt idx="0">
                  <c:v>EpiPen</c:v>
                </c:pt>
                <c:pt idx="1">
                  <c:v>Crestor</c:v>
                </c:pt>
                <c:pt idx="2">
                  <c:v>Premarin</c:v>
                </c:pt>
                <c:pt idx="3">
                  <c:v>Zetia</c:v>
                </c:pt>
                <c:pt idx="4">
                  <c:v>Nexium </c:v>
                </c:pt>
                <c:pt idx="5">
                  <c:v>Synthroid</c:v>
                </c:pt>
                <c:pt idx="6">
                  <c:v>Januvia</c:v>
                </c:pt>
                <c:pt idx="7">
                  <c:v>Celebrex</c:v>
                </c:pt>
              </c:strCache>
            </c:strRef>
          </c:cat>
          <c:val>
            <c:numRef>
              <c:f>Sheet1!$C$2:$C$9</c:f>
              <c:numCache>
                <c:formatCode>General</c:formatCode>
                <c:ptCount val="8"/>
                <c:pt idx="0">
                  <c:v>290</c:v>
                </c:pt>
                <c:pt idx="1">
                  <c:v>160</c:v>
                </c:pt>
                <c:pt idx="2">
                  <c:v>84</c:v>
                </c:pt>
                <c:pt idx="3">
                  <c:v>183</c:v>
                </c:pt>
                <c:pt idx="4">
                  <c:v>214</c:v>
                </c:pt>
                <c:pt idx="5">
                  <c:v>50</c:v>
                </c:pt>
                <c:pt idx="6">
                  <c:v>255</c:v>
                </c:pt>
                <c:pt idx="7">
                  <c:v>212</c:v>
                </c:pt>
              </c:numCache>
            </c:numRef>
          </c:val>
        </c:ser>
        <c:dLbls>
          <c:showLegendKey val="0"/>
          <c:showVal val="0"/>
          <c:showCatName val="0"/>
          <c:showSerName val="0"/>
          <c:showPercent val="0"/>
          <c:showBubbleSize val="0"/>
        </c:dLbls>
        <c:gapWidth val="150"/>
        <c:axId val="406076720"/>
        <c:axId val="406080248"/>
      </c:barChart>
      <c:catAx>
        <c:axId val="406076720"/>
        <c:scaling>
          <c:orientation val="minMax"/>
        </c:scaling>
        <c:delete val="0"/>
        <c:axPos val="b"/>
        <c:title>
          <c:tx>
            <c:rich>
              <a:bodyPr/>
              <a:lstStyle/>
              <a:p>
                <a:pPr>
                  <a:defRPr/>
                </a:pPr>
                <a:r>
                  <a:rPr lang="en-US"/>
                  <a:t>Drug</a:t>
                </a:r>
              </a:p>
            </c:rich>
          </c:tx>
          <c:overlay val="0"/>
        </c:title>
        <c:numFmt formatCode="General" sourceLinked="0"/>
        <c:majorTickMark val="none"/>
        <c:minorTickMark val="none"/>
        <c:tickLblPos val="nextTo"/>
        <c:crossAx val="406080248"/>
        <c:crosses val="autoZero"/>
        <c:auto val="1"/>
        <c:lblAlgn val="ctr"/>
        <c:lblOffset val="100"/>
        <c:noMultiLvlLbl val="0"/>
      </c:catAx>
      <c:valAx>
        <c:axId val="406080248"/>
        <c:scaling>
          <c:orientation val="minMax"/>
        </c:scaling>
        <c:delete val="0"/>
        <c:axPos val="l"/>
        <c:majorGridlines/>
        <c:title>
          <c:tx>
            <c:rich>
              <a:bodyPr/>
              <a:lstStyle/>
              <a:p>
                <a:pPr>
                  <a:defRPr/>
                </a:pPr>
                <a:r>
                  <a:rPr lang="en-US"/>
                  <a:t>Cost ($)</a:t>
                </a:r>
              </a:p>
            </c:rich>
          </c:tx>
          <c:overlay val="0"/>
        </c:title>
        <c:numFmt formatCode="General" sourceLinked="1"/>
        <c:majorTickMark val="out"/>
        <c:minorTickMark val="none"/>
        <c:tickLblPos val="nextTo"/>
        <c:crossAx val="40607672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386878041094097E-2"/>
          <c:y val="2.6171387660346698E-2"/>
          <c:w val="0.52011907201055396"/>
          <c:h val="0.89835435056488899"/>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5.3454171897320997E-2"/>
                  <c:y val="-1.024306541692500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
              <c:layout>
                <c:manualLayout>
                  <c:x val="7.2308541490898395E-2"/>
                  <c:y val="-4.4100838577935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2"/>
              <c:layout>
                <c:manualLayout>
                  <c:x val="4.7585744481610397E-2"/>
                  <c:y val="-2.59488811128515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3"/>
              <c:layout>
                <c:manualLayout>
                  <c:x val="-0.119437781751471"/>
                  <c:y val="-0.2075910489028119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4"/>
              <c:layout>
                <c:manualLayout>
                  <c:x val="0.134143629311475"/>
                  <c:y val="0.2108628554639150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bg1"/>
                  </a:solidFill>
                  <a:round/>
                </a:ln>
                <a:effectLst/>
              </c:spPr>
            </c:leaderLines>
            <c:extLst>
              <c:ext xmlns:c15="http://schemas.microsoft.com/office/drawing/2012/chart" uri="{CE6537A1-D6FC-4f65-9D91-7224C49458BB}"/>
            </c:extLst>
          </c:dLbls>
          <c:cat>
            <c:strRef>
              <c:f>Sheet1!$A$2:$A$6</c:f>
              <c:strCache>
                <c:ptCount val="5"/>
                <c:pt idx="0">
                  <c:v>VA / Military</c:v>
                </c:pt>
                <c:pt idx="1">
                  <c:v>Medicare</c:v>
                </c:pt>
                <c:pt idx="2">
                  <c:v>Medicaid</c:v>
                </c:pt>
                <c:pt idx="3">
                  <c:v>Uninsured</c:v>
                </c:pt>
                <c:pt idx="4">
                  <c:v>Private Insurance</c:v>
                </c:pt>
              </c:strCache>
            </c:strRef>
          </c:cat>
          <c:val>
            <c:numRef>
              <c:f>Sheet1!$B$2:$B$6</c:f>
              <c:numCache>
                <c:formatCode>0%</c:formatCode>
                <c:ptCount val="5"/>
                <c:pt idx="0">
                  <c:v>0.02</c:v>
                </c:pt>
                <c:pt idx="1">
                  <c:v>0.1</c:v>
                </c:pt>
                <c:pt idx="2">
                  <c:v>0.05</c:v>
                </c:pt>
                <c:pt idx="3">
                  <c:v>0.22</c:v>
                </c:pt>
                <c:pt idx="4">
                  <c:v>0.6</c:v>
                </c:pt>
              </c:numCache>
            </c:numRef>
          </c:val>
        </c:ser>
        <c:dLbls>
          <c:showLegendKey val="0"/>
          <c:showVal val="0"/>
          <c:showCatName val="0"/>
          <c:showSerName val="0"/>
          <c:showPercent val="0"/>
          <c:showBubbleSize val="0"/>
          <c:showLeaderLines val="1"/>
        </c:dLbls>
        <c:firstSliceAng val="50"/>
      </c:pieChart>
      <c:spPr>
        <a:noFill/>
        <a:ln>
          <a:noFill/>
        </a:ln>
        <a:effectLst/>
      </c:spPr>
    </c:plotArea>
    <c:plotVisOnly val="1"/>
    <c:dispBlanksAs val="gap"/>
    <c:showDLblsOverMax val="0"/>
  </c:chart>
  <c:spPr>
    <a:noFill/>
    <a:ln>
      <a:noFill/>
    </a:ln>
    <a:effectLst/>
  </c:spPr>
  <c:txPr>
    <a:bodyPr/>
    <a:lstStyle/>
    <a:p>
      <a:pPr>
        <a:defRPr sz="2400">
          <a:solidFill>
            <a:schemeClr val="bg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Sheet1!$B$2:$B$12</c:f>
              <c:numCache>
                <c:formatCode>0%</c:formatCode>
                <c:ptCount val="11"/>
                <c:pt idx="0">
                  <c:v>0.1</c:v>
                </c:pt>
                <c:pt idx="1">
                  <c:v>0.12</c:v>
                </c:pt>
                <c:pt idx="2">
                  <c:v>0.18</c:v>
                </c:pt>
                <c:pt idx="3">
                  <c:v>0.22</c:v>
                </c:pt>
                <c:pt idx="4">
                  <c:v>0.27</c:v>
                </c:pt>
                <c:pt idx="5">
                  <c:v>0.31</c:v>
                </c:pt>
                <c:pt idx="6">
                  <c:v>0.34</c:v>
                </c:pt>
                <c:pt idx="7">
                  <c:v>0.38</c:v>
                </c:pt>
                <c:pt idx="8">
                  <c:v>0.41</c:v>
                </c:pt>
                <c:pt idx="9">
                  <c:v>0.46</c:v>
                </c:pt>
                <c:pt idx="10">
                  <c:v>0.51</c:v>
                </c:pt>
              </c:numCache>
            </c:numRef>
          </c:val>
        </c:ser>
        <c:dLbls>
          <c:showLegendKey val="0"/>
          <c:showVal val="0"/>
          <c:showCatName val="0"/>
          <c:showSerName val="0"/>
          <c:showPercent val="0"/>
          <c:showBubbleSize val="0"/>
        </c:dLbls>
        <c:gapWidth val="13"/>
        <c:overlap val="-27"/>
        <c:axId val="406075936"/>
        <c:axId val="406075544"/>
      </c:barChart>
      <c:catAx>
        <c:axId val="40607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A600"/>
                </a:solidFill>
                <a:latin typeface="Arial" charset="0"/>
                <a:ea typeface="Arial" charset="0"/>
                <a:cs typeface="Arial" charset="0"/>
              </a:defRPr>
            </a:pPr>
            <a:endParaRPr lang="en-US"/>
          </a:p>
        </c:txPr>
        <c:crossAx val="406075544"/>
        <c:crosses val="autoZero"/>
        <c:auto val="1"/>
        <c:lblAlgn val="ctr"/>
        <c:lblOffset val="100"/>
        <c:noMultiLvlLbl val="0"/>
      </c:catAx>
      <c:valAx>
        <c:axId val="406075544"/>
        <c:scaling>
          <c:orientation val="minMax"/>
          <c:max val="0.55000000000000004"/>
          <c:min val="0"/>
        </c:scaling>
        <c:delete val="0"/>
        <c:axPos val="l"/>
        <c:majorGridlines>
          <c:spPr>
            <a:ln w="6350" cap="flat" cmpd="sng" algn="ctr">
              <a:solidFill>
                <a:schemeClr val="bg1"/>
              </a:solidFill>
              <a:prstDash val="solid"/>
              <a:round/>
            </a:ln>
            <a:effectLst/>
          </c:spPr>
        </c:majorGridlines>
        <c:numFmt formatCode="0%"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rgbClr val="00A600"/>
                </a:solidFill>
                <a:latin typeface="Arial" charset="0"/>
                <a:ea typeface="Arial" charset="0"/>
                <a:cs typeface="Arial" charset="0"/>
              </a:defRPr>
            </a:pPr>
            <a:endParaRPr lang="en-US"/>
          </a:p>
        </c:txPr>
        <c:crossAx val="40607593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Arial" charset="0"/>
          <a:ea typeface="Arial" charset="0"/>
          <a:cs typeface="Arial"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729463671014"/>
          <c:y val="4.2333852391585401E-2"/>
          <c:w val="0.86303868960226104"/>
          <c:h val="0.84367493034054897"/>
        </c:manualLayout>
      </c:layout>
      <c:barChart>
        <c:barDir val="col"/>
        <c:grouping val="clustered"/>
        <c:varyColors val="0"/>
        <c:ser>
          <c:idx val="0"/>
          <c:order val="0"/>
          <c:tx>
            <c:strRef>
              <c:f>Sheet1!$B$1</c:f>
              <c:strCache>
                <c:ptCount val="1"/>
                <c:pt idx="0">
                  <c:v>Column1</c:v>
                </c:pt>
              </c:strCache>
            </c:strRef>
          </c:tx>
          <c:spPr>
            <a:solidFill>
              <a:srgbClr val="008C81"/>
            </a:solidFill>
            <a:ln>
              <a:solidFill>
                <a:srgbClr val="FFFFFF"/>
              </a:solidFill>
            </a:ln>
          </c:spPr>
          <c:invertIfNegative val="0"/>
          <c:dLbls>
            <c:numFmt formatCode="#,##0.00" sourceLinked="0"/>
            <c:spPr>
              <a:noFill/>
              <a:ln>
                <a:noFill/>
              </a:ln>
              <a:effectLst/>
            </c:spPr>
            <c:txPr>
              <a:bodyPr/>
              <a:lstStyle/>
              <a:p>
                <a:pPr>
                  <a:defRPr sz="2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Insured</c:v>
                </c:pt>
                <c:pt idx="1">
                  <c:v>Under-insured</c:v>
                </c:pt>
                <c:pt idx="2">
                  <c:v>Uninsured</c:v>
                </c:pt>
              </c:strCache>
            </c:strRef>
          </c:cat>
          <c:val>
            <c:numRef>
              <c:f>Sheet1!$B$2:$B$4</c:f>
              <c:numCache>
                <c:formatCode>0.00</c:formatCode>
                <c:ptCount val="3"/>
                <c:pt idx="0">
                  <c:v>1</c:v>
                </c:pt>
                <c:pt idx="1">
                  <c:v>1.21</c:v>
                </c:pt>
                <c:pt idx="2">
                  <c:v>1.38</c:v>
                </c:pt>
              </c:numCache>
            </c:numRef>
          </c:val>
        </c:ser>
        <c:dLbls>
          <c:showLegendKey val="0"/>
          <c:showVal val="0"/>
          <c:showCatName val="0"/>
          <c:showSerName val="0"/>
          <c:showPercent val="0"/>
          <c:showBubbleSize val="0"/>
        </c:dLbls>
        <c:gapWidth val="30"/>
        <c:axId val="406078288"/>
        <c:axId val="406077112"/>
      </c:barChart>
      <c:catAx>
        <c:axId val="406078288"/>
        <c:scaling>
          <c:orientation val="minMax"/>
        </c:scaling>
        <c:delete val="0"/>
        <c:axPos val="b"/>
        <c:numFmt formatCode="General" sourceLinked="0"/>
        <c:majorTickMark val="none"/>
        <c:minorTickMark val="none"/>
        <c:tickLblPos val="nextTo"/>
        <c:spPr>
          <a:ln w="12700">
            <a:solidFill>
              <a:srgbClr val="FFFFFF"/>
            </a:solidFill>
          </a:ln>
        </c:spPr>
        <c:txPr>
          <a:bodyPr/>
          <a:lstStyle/>
          <a:p>
            <a:pPr>
              <a:defRPr sz="2800">
                <a:solidFill>
                  <a:srgbClr val="00A600"/>
                </a:solidFill>
              </a:defRPr>
            </a:pPr>
            <a:endParaRPr lang="en-US"/>
          </a:p>
        </c:txPr>
        <c:crossAx val="406077112"/>
        <c:crossesAt val="0"/>
        <c:auto val="1"/>
        <c:lblAlgn val="ctr"/>
        <c:lblOffset val="0"/>
        <c:noMultiLvlLbl val="0"/>
      </c:catAx>
      <c:valAx>
        <c:axId val="406077112"/>
        <c:scaling>
          <c:orientation val="minMax"/>
          <c:max val="1.4"/>
          <c:min val="0"/>
        </c:scaling>
        <c:delete val="0"/>
        <c:axPos val="l"/>
        <c:majorGridlines>
          <c:spPr>
            <a:ln>
              <a:solidFill>
                <a:srgbClr val="FFFFFF"/>
              </a:solidFill>
              <a:prstDash val="solid"/>
            </a:ln>
          </c:spPr>
        </c:majorGridlines>
        <c:numFmt formatCode="#,##0.0" sourceLinked="0"/>
        <c:majorTickMark val="none"/>
        <c:minorTickMark val="none"/>
        <c:tickLblPos val="nextTo"/>
        <c:spPr>
          <a:ln>
            <a:solidFill>
              <a:srgbClr val="FFFFFF"/>
            </a:solidFill>
          </a:ln>
        </c:spPr>
        <c:txPr>
          <a:bodyPr/>
          <a:lstStyle/>
          <a:p>
            <a:pPr>
              <a:defRPr sz="2800">
                <a:solidFill>
                  <a:srgbClr val="00A600"/>
                </a:solidFill>
              </a:defRPr>
            </a:pPr>
            <a:endParaRPr lang="en-US"/>
          </a:p>
        </c:txPr>
        <c:crossAx val="406078288"/>
        <c:crossesAt val="1"/>
        <c:crossBetween val="between"/>
        <c:majorUnit val="0.5"/>
      </c:valAx>
      <c:spPr>
        <a:noFill/>
        <a:ln>
          <a:noFill/>
        </a:ln>
      </c:spPr>
    </c:plotArea>
    <c:plotVisOnly val="1"/>
    <c:dispBlanksAs val="gap"/>
    <c:showDLblsOverMax val="0"/>
  </c:chart>
  <c:txPr>
    <a:bodyPr/>
    <a:lstStyle/>
    <a:p>
      <a:pPr>
        <a:defRPr sz="2400">
          <a:solidFill>
            <a:schemeClr val="bg1"/>
          </a:solidFill>
          <a:latin typeface="+mn-lt"/>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Private Insurance</c:v>
                </c:pt>
              </c:strCache>
            </c:strRef>
          </c:tx>
          <c:spPr>
            <a:solidFill>
              <a:schemeClr val="accent1"/>
            </a:solidFill>
            <a:ln>
              <a:solidFill>
                <a:schemeClr val="bg1"/>
              </a:solidFill>
            </a:ln>
            <a:effectLst/>
          </c:spPr>
          <c:invertIfNegative val="0"/>
          <c:dLbls>
            <c:spPr>
              <a:noFill/>
              <a:ln>
                <a:noFill/>
              </a:ln>
              <a:effectLst/>
            </c:spPr>
            <c:txPr>
              <a:bodyPr/>
              <a:lstStyle/>
              <a:p>
                <a:pPr>
                  <a:defRPr sz="2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c:v>
                </c:pt>
                <c:pt idx="1">
                  <c:v>Ortho</c:v>
                </c:pt>
                <c:pt idx="2">
                  <c:v>Psych</c:v>
                </c:pt>
                <c:pt idx="3">
                  <c:v>Asthma</c:v>
                </c:pt>
                <c:pt idx="4">
                  <c:v>Neuro</c:v>
                </c:pt>
                <c:pt idx="5">
                  <c:v>Endoc</c:v>
                </c:pt>
                <c:pt idx="6">
                  <c:v>ENT</c:v>
                </c:pt>
                <c:pt idx="7">
                  <c:v>Derm</c:v>
                </c:pt>
              </c:strCache>
            </c:strRef>
          </c:cat>
          <c:val>
            <c:numRef>
              <c:f>Sheet1!$B$2:$B$9</c:f>
              <c:numCache>
                <c:formatCode>0%</c:formatCode>
                <c:ptCount val="8"/>
                <c:pt idx="0">
                  <c:v>0.89</c:v>
                </c:pt>
                <c:pt idx="1">
                  <c:v>0.98</c:v>
                </c:pt>
                <c:pt idx="2">
                  <c:v>0.51</c:v>
                </c:pt>
                <c:pt idx="3">
                  <c:v>1</c:v>
                </c:pt>
                <c:pt idx="4">
                  <c:v>0.89</c:v>
                </c:pt>
                <c:pt idx="5">
                  <c:v>0.91</c:v>
                </c:pt>
                <c:pt idx="6">
                  <c:v>1</c:v>
                </c:pt>
                <c:pt idx="7">
                  <c:v>0.96</c:v>
                </c:pt>
              </c:numCache>
            </c:numRef>
          </c:val>
        </c:ser>
        <c:ser>
          <c:idx val="1"/>
          <c:order val="1"/>
          <c:tx>
            <c:strRef>
              <c:f>Sheet1!$C$1</c:f>
              <c:strCache>
                <c:ptCount val="1"/>
                <c:pt idx="0">
                  <c:v>Public Insurance</c:v>
                </c:pt>
              </c:strCache>
            </c:strRef>
          </c:tx>
          <c:spPr>
            <a:solidFill>
              <a:schemeClr val="accent2"/>
            </a:solidFill>
            <a:ln w="12700">
              <a:solidFill>
                <a:schemeClr val="bg1"/>
              </a:solidFill>
            </a:ln>
            <a:effectLst/>
          </c:spPr>
          <c:invertIfNegative val="0"/>
          <c:dLbls>
            <c:spPr>
              <a:noFill/>
              <a:ln>
                <a:noFill/>
              </a:ln>
              <a:effectLst/>
            </c:spPr>
            <c:txPr>
              <a:bodyPr/>
              <a:lstStyle/>
              <a:p>
                <a:pPr>
                  <a:defRPr sz="2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c:v>
                </c:pt>
                <c:pt idx="1">
                  <c:v>Ortho</c:v>
                </c:pt>
                <c:pt idx="2">
                  <c:v>Psych</c:v>
                </c:pt>
                <c:pt idx="3">
                  <c:v>Asthma</c:v>
                </c:pt>
                <c:pt idx="4">
                  <c:v>Neuro</c:v>
                </c:pt>
                <c:pt idx="5">
                  <c:v>Endoc</c:v>
                </c:pt>
                <c:pt idx="6">
                  <c:v>ENT</c:v>
                </c:pt>
                <c:pt idx="7">
                  <c:v>Derm</c:v>
                </c:pt>
              </c:strCache>
            </c:strRef>
          </c:cat>
          <c:val>
            <c:numRef>
              <c:f>Sheet1!$C$2:$C$9</c:f>
              <c:numCache>
                <c:formatCode>0%</c:formatCode>
                <c:ptCount val="8"/>
                <c:pt idx="0">
                  <c:v>0.34</c:v>
                </c:pt>
                <c:pt idx="1">
                  <c:v>0.2</c:v>
                </c:pt>
                <c:pt idx="2">
                  <c:v>0.17</c:v>
                </c:pt>
                <c:pt idx="3">
                  <c:v>0.45</c:v>
                </c:pt>
                <c:pt idx="4">
                  <c:v>0.46</c:v>
                </c:pt>
                <c:pt idx="5">
                  <c:v>0.56999999999999995</c:v>
                </c:pt>
                <c:pt idx="6">
                  <c:v>0.37</c:v>
                </c:pt>
                <c:pt idx="7">
                  <c:v>0.28999999999999998</c:v>
                </c:pt>
              </c:numCache>
            </c:numRef>
          </c:val>
        </c:ser>
        <c:dLbls>
          <c:showLegendKey val="0"/>
          <c:showVal val="0"/>
          <c:showCatName val="0"/>
          <c:showSerName val="0"/>
          <c:showPercent val="0"/>
          <c:showBubbleSize val="0"/>
        </c:dLbls>
        <c:gapWidth val="22"/>
        <c:overlap val="64"/>
        <c:axId val="406081816"/>
        <c:axId val="397123560"/>
      </c:barChart>
      <c:catAx>
        <c:axId val="406081816"/>
        <c:scaling>
          <c:orientation val="minMax"/>
        </c:scaling>
        <c:delete val="0"/>
        <c:axPos val="b"/>
        <c:numFmt formatCode="General" sourceLinked="0"/>
        <c:majorTickMark val="out"/>
        <c:minorTickMark val="none"/>
        <c:tickLblPos val="nextTo"/>
        <c:spPr>
          <a:ln>
            <a:solidFill>
              <a:schemeClr val="bg1"/>
            </a:solidFill>
          </a:ln>
        </c:spPr>
        <c:txPr>
          <a:bodyPr/>
          <a:lstStyle/>
          <a:p>
            <a:pPr>
              <a:defRPr sz="2000">
                <a:solidFill>
                  <a:schemeClr val="tx1"/>
                </a:solidFill>
              </a:defRPr>
            </a:pPr>
            <a:endParaRPr lang="en-US"/>
          </a:p>
        </c:txPr>
        <c:crossAx val="397123560"/>
        <c:crosses val="autoZero"/>
        <c:auto val="1"/>
        <c:lblAlgn val="ctr"/>
        <c:lblOffset val="100"/>
        <c:noMultiLvlLbl val="0"/>
      </c:catAx>
      <c:valAx>
        <c:axId val="397123560"/>
        <c:scaling>
          <c:orientation val="minMax"/>
          <c:max val="1"/>
          <c:min val="0"/>
        </c:scaling>
        <c:delete val="0"/>
        <c:axPos val="l"/>
        <c:majorGridlines>
          <c:spPr>
            <a:ln>
              <a:solidFill>
                <a:schemeClr val="bg1"/>
              </a:solidFill>
              <a:prstDash val="solid"/>
            </a:ln>
          </c:spPr>
        </c:majorGridlines>
        <c:numFmt formatCode="0%" sourceLinked="1"/>
        <c:majorTickMark val="none"/>
        <c:minorTickMark val="none"/>
        <c:tickLblPos val="nextTo"/>
        <c:spPr>
          <a:ln>
            <a:solidFill>
              <a:schemeClr val="bg1"/>
            </a:solidFill>
          </a:ln>
        </c:spPr>
        <c:txPr>
          <a:bodyPr/>
          <a:lstStyle/>
          <a:p>
            <a:pPr>
              <a:defRPr>
                <a:solidFill>
                  <a:schemeClr val="tx1"/>
                </a:solidFill>
              </a:defRPr>
            </a:pPr>
            <a:endParaRPr lang="en-US"/>
          </a:p>
        </c:txPr>
        <c:crossAx val="406081816"/>
        <c:crosses val="autoZero"/>
        <c:crossBetween val="between"/>
        <c:majorUnit val="0.2"/>
      </c:valAx>
      <c:spPr>
        <a:noFill/>
        <a:ln>
          <a:solidFill>
            <a:schemeClr val="tx1"/>
          </a:solidFill>
        </a:ln>
        <a:effectLst>
          <a:outerShdw blurRad="50800" dist="38100" dir="2700000" algn="tl" rotWithShape="0">
            <a:prstClr val="black">
              <a:alpha val="40000"/>
            </a:prstClr>
          </a:outerShdw>
        </a:effectLst>
      </c:spPr>
    </c:plotArea>
    <c:legend>
      <c:legendPos val="b"/>
      <c:layout>
        <c:manualLayout>
          <c:xMode val="edge"/>
          <c:yMode val="edge"/>
          <c:x val="8.5670833171191799E-2"/>
          <c:y val="0.84998864394838303"/>
          <c:w val="0.81482790444821396"/>
          <c:h val="0.12779567450311499"/>
        </c:manualLayout>
      </c:layout>
      <c:overlay val="0"/>
      <c:txPr>
        <a:bodyPr/>
        <a:lstStyle/>
        <a:p>
          <a:pPr>
            <a:defRPr sz="2400">
              <a:solidFill>
                <a:schemeClr val="tx1"/>
              </a:solidFill>
            </a:defRPr>
          </a:pPr>
          <a:endParaRPr lang="en-US"/>
        </a:p>
      </c:txPr>
    </c:legend>
    <c:plotVisOnly val="1"/>
    <c:dispBlanksAs val="gap"/>
    <c:showDLblsOverMax val="0"/>
  </c:chart>
  <c:txPr>
    <a:bodyPr/>
    <a:lstStyle/>
    <a:p>
      <a:pPr>
        <a:defRPr sz="2400">
          <a:solidFill>
            <a:schemeClr val="bg1"/>
          </a:solidFill>
          <a:latin typeface="+mn-lt"/>
          <a:cs typeface="Franklin Gothic Book"/>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3336259349693"/>
          <c:y val="4.7025910645106597E-2"/>
          <c:w val="0.861101786998832"/>
          <c:h val="0.56098883591969495"/>
        </c:manualLayout>
      </c:layout>
      <c:barChart>
        <c:barDir val="col"/>
        <c:grouping val="clustered"/>
        <c:varyColors val="0"/>
        <c:ser>
          <c:idx val="0"/>
          <c:order val="0"/>
          <c:tx>
            <c:strRef>
              <c:f>Sheet1!$B$1</c:f>
              <c:strCache>
                <c:ptCount val="1"/>
                <c:pt idx="0">
                  <c:v>USA</c:v>
                </c:pt>
              </c:strCache>
            </c:strRef>
          </c:tx>
          <c:spPr>
            <a:solidFill>
              <a:schemeClr val="accent2"/>
            </a:solidFill>
            <a:ln>
              <a:solidFill>
                <a:schemeClr val="bg1"/>
              </a:solidFill>
            </a:ln>
          </c:spPr>
          <c:invertIfNegative val="0"/>
          <c:dLbls>
            <c:spPr>
              <a:noFill/>
              <a:ln>
                <a:noFill/>
              </a:ln>
              <a:effectLst/>
            </c:spPr>
            <c:txPr>
              <a:bodyPr/>
              <a:lstStyle/>
              <a:p>
                <a:pPr>
                  <a:defRPr>
                    <a:solidFill>
                      <a:srgbClr val="EBF1DD"/>
                    </a:solidFill>
                    <a:latin typeface="+mn-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Didn't Get_x000d_MD Visit_x000d_Due to Cost</c:v>
                </c:pt>
                <c:pt idx="1">
                  <c:v>Didn't Get_x000d_Text/Tx_x000d_Due to Cost</c:v>
                </c:pt>
                <c:pt idx="2">
                  <c:v>Didn't_x000d_Fill Rx_x000d_Due to Cost</c:v>
                </c:pt>
                <c:pt idx="3">
                  <c:v>Waited &gt;6d_x000d_For Appt.</c:v>
                </c:pt>
              </c:strCache>
            </c:strRef>
          </c:cat>
          <c:val>
            <c:numRef>
              <c:f>Sheet1!$B$2:$B$5</c:f>
              <c:numCache>
                <c:formatCode>0%</c:formatCode>
                <c:ptCount val="4"/>
                <c:pt idx="0">
                  <c:v>0.17</c:v>
                </c:pt>
                <c:pt idx="1">
                  <c:v>0.11</c:v>
                </c:pt>
                <c:pt idx="2">
                  <c:v>0.12</c:v>
                </c:pt>
                <c:pt idx="3">
                  <c:v>0.11</c:v>
                </c:pt>
              </c:numCache>
            </c:numRef>
          </c:val>
        </c:ser>
        <c:ser>
          <c:idx val="1"/>
          <c:order val="1"/>
          <c:tx>
            <c:strRef>
              <c:f>Sheet1!$C$1</c:f>
              <c:strCache>
                <c:ptCount val="1"/>
                <c:pt idx="0">
                  <c:v>Mean, 10 Other Nations</c:v>
                </c:pt>
              </c:strCache>
            </c:strRef>
          </c:tx>
          <c:spPr>
            <a:solidFill>
              <a:schemeClr val="accent1"/>
            </a:solidFill>
            <a:ln>
              <a:solidFill>
                <a:schemeClr val="bg1"/>
              </a:solidFill>
            </a:ln>
          </c:spPr>
          <c:invertIfNegative val="0"/>
          <c:dLbls>
            <c:spPr>
              <a:noFill/>
              <a:ln>
                <a:noFill/>
              </a:ln>
              <a:effectLst/>
            </c:spPr>
            <c:txPr>
              <a:bodyPr/>
              <a:lstStyle/>
              <a:p>
                <a:pPr>
                  <a:defRPr>
                    <a:solidFill>
                      <a:srgbClr val="EBF1DD"/>
                    </a:solidFill>
                    <a:latin typeface="+mn-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Didn't Get_x000d_MD Visit_x000d_Due to Cost</c:v>
                </c:pt>
                <c:pt idx="1">
                  <c:v>Didn't Get_x000d_Text/Tx_x000d_Due to Cost</c:v>
                </c:pt>
                <c:pt idx="2">
                  <c:v>Didn't_x000d_Fill Rx_x000d_Due to Cost</c:v>
                </c:pt>
                <c:pt idx="3">
                  <c:v>Waited &gt;6d_x000d_For Appt.</c:v>
                </c:pt>
              </c:strCache>
            </c:strRef>
          </c:cat>
          <c:val>
            <c:numRef>
              <c:f>Sheet1!$C$2:$C$5</c:f>
              <c:numCache>
                <c:formatCode>0%</c:formatCode>
                <c:ptCount val="4"/>
                <c:pt idx="0">
                  <c:v>0.05</c:v>
                </c:pt>
                <c:pt idx="1">
                  <c:v>0.03</c:v>
                </c:pt>
                <c:pt idx="2">
                  <c:v>0.06</c:v>
                </c:pt>
                <c:pt idx="3">
                  <c:v>0.11</c:v>
                </c:pt>
              </c:numCache>
            </c:numRef>
          </c:val>
        </c:ser>
        <c:dLbls>
          <c:showLegendKey val="0"/>
          <c:showVal val="0"/>
          <c:showCatName val="0"/>
          <c:showSerName val="0"/>
          <c:showPercent val="0"/>
          <c:showBubbleSize val="0"/>
        </c:dLbls>
        <c:gapWidth val="50"/>
        <c:overlap val="-6"/>
        <c:axId val="397123168"/>
        <c:axId val="397122384"/>
      </c:barChart>
      <c:catAx>
        <c:axId val="397123168"/>
        <c:scaling>
          <c:orientation val="minMax"/>
        </c:scaling>
        <c:delete val="0"/>
        <c:axPos val="b"/>
        <c:numFmt formatCode="General" sourceLinked="0"/>
        <c:majorTickMark val="none"/>
        <c:minorTickMark val="none"/>
        <c:tickLblPos val="nextTo"/>
        <c:spPr>
          <a:ln>
            <a:solidFill>
              <a:schemeClr val="bg1"/>
            </a:solidFill>
          </a:ln>
        </c:spPr>
        <c:txPr>
          <a:bodyPr/>
          <a:lstStyle/>
          <a:p>
            <a:pPr>
              <a:defRPr>
                <a:solidFill>
                  <a:schemeClr val="tx1"/>
                </a:solidFill>
                <a:latin typeface="+mn-lt"/>
              </a:defRPr>
            </a:pPr>
            <a:endParaRPr lang="en-US"/>
          </a:p>
        </c:txPr>
        <c:crossAx val="397122384"/>
        <c:crosses val="autoZero"/>
        <c:auto val="1"/>
        <c:lblAlgn val="ctr"/>
        <c:lblOffset val="100"/>
        <c:noMultiLvlLbl val="0"/>
      </c:catAx>
      <c:valAx>
        <c:axId val="397122384"/>
        <c:scaling>
          <c:orientation val="minMax"/>
          <c:max val="0.18"/>
          <c:min val="0"/>
        </c:scaling>
        <c:delete val="0"/>
        <c:axPos val="l"/>
        <c:majorGridlines>
          <c:spPr>
            <a:ln>
              <a:solidFill>
                <a:schemeClr val="bg1"/>
              </a:solidFill>
              <a:prstDash val="solid"/>
            </a:ln>
          </c:spPr>
        </c:majorGridlines>
        <c:numFmt formatCode="0%" sourceLinked="1"/>
        <c:majorTickMark val="none"/>
        <c:minorTickMark val="none"/>
        <c:tickLblPos val="nextTo"/>
        <c:spPr>
          <a:ln>
            <a:solidFill>
              <a:schemeClr val="bg1"/>
            </a:solidFill>
          </a:ln>
        </c:spPr>
        <c:txPr>
          <a:bodyPr/>
          <a:lstStyle/>
          <a:p>
            <a:pPr>
              <a:defRPr>
                <a:solidFill>
                  <a:schemeClr val="tx1"/>
                </a:solidFill>
                <a:latin typeface="+mn-lt"/>
              </a:defRPr>
            </a:pPr>
            <a:endParaRPr lang="en-US"/>
          </a:p>
        </c:txPr>
        <c:crossAx val="397123168"/>
        <c:crosses val="autoZero"/>
        <c:crossBetween val="between"/>
        <c:majorUnit val="0.05"/>
        <c:minorUnit val="5.0000000000000001E-3"/>
      </c:valAx>
      <c:spPr>
        <a:noFill/>
        <a:ln>
          <a:noFill/>
        </a:ln>
      </c:spPr>
    </c:plotArea>
    <c:legend>
      <c:legendPos val="b"/>
      <c:layout>
        <c:manualLayout>
          <c:xMode val="edge"/>
          <c:yMode val="edge"/>
          <c:x val="5.6360025920643202E-2"/>
          <c:y val="0.85186729715850695"/>
          <c:w val="0.85842726270069403"/>
          <c:h val="0.124364301609038"/>
        </c:manualLayout>
      </c:layout>
      <c:overlay val="1"/>
      <c:txPr>
        <a:bodyPr/>
        <a:lstStyle/>
        <a:p>
          <a:pPr>
            <a:defRPr sz="2400">
              <a:solidFill>
                <a:schemeClr val="tx1"/>
              </a:solidFill>
              <a:latin typeface="+mn-lt"/>
            </a:defRPr>
          </a:pPr>
          <a:endParaRPr lang="en-US"/>
        </a:p>
      </c:txPr>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Book" charset="0"/>
                    <a:ea typeface="Franklin Gothic Book" charset="0"/>
                    <a:cs typeface="Franklin Gothic Book"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Sheet1!$B$2:$B$23</c:f>
              <c:numCache>
                <c:formatCode>0%</c:formatCode>
                <c:ptCount val="21"/>
                <c:pt idx="0">
                  <c:v>0.12</c:v>
                </c:pt>
                <c:pt idx="1">
                  <c:v>0.13</c:v>
                </c:pt>
                <c:pt idx="2">
                  <c:v>0.14000000000000001</c:v>
                </c:pt>
                <c:pt idx="3">
                  <c:v>0.16</c:v>
                </c:pt>
                <c:pt idx="4">
                  <c:v>0.17</c:v>
                </c:pt>
                <c:pt idx="5">
                  <c:v>0.18</c:v>
                </c:pt>
                <c:pt idx="6">
                  <c:v>0.18</c:v>
                </c:pt>
                <c:pt idx="7">
                  <c:v>0.18</c:v>
                </c:pt>
                <c:pt idx="8">
                  <c:v>0.18</c:v>
                </c:pt>
                <c:pt idx="9">
                  <c:v>0.18</c:v>
                </c:pt>
                <c:pt idx="10">
                  <c:v>0.19</c:v>
                </c:pt>
                <c:pt idx="11">
                  <c:v>0.19</c:v>
                </c:pt>
                <c:pt idx="12">
                  <c:v>0.19</c:v>
                </c:pt>
                <c:pt idx="13">
                  <c:v>0.2</c:v>
                </c:pt>
                <c:pt idx="14">
                  <c:v>0.2</c:v>
                </c:pt>
                <c:pt idx="15">
                  <c:v>0.21</c:v>
                </c:pt>
                <c:pt idx="16">
                  <c:v>0.21</c:v>
                </c:pt>
                <c:pt idx="17">
                  <c:v>0.22</c:v>
                </c:pt>
                <c:pt idx="18">
                  <c:v>0.22</c:v>
                </c:pt>
                <c:pt idx="19">
                  <c:v>0.23</c:v>
                </c:pt>
                <c:pt idx="20">
                  <c:v>0.24</c:v>
                </c:pt>
              </c:numCache>
            </c:numRef>
          </c:val>
        </c:ser>
        <c:dLbls>
          <c:showLegendKey val="0"/>
          <c:showVal val="0"/>
          <c:showCatName val="0"/>
          <c:showSerName val="0"/>
          <c:showPercent val="0"/>
          <c:showBubbleSize val="0"/>
        </c:dLbls>
        <c:gapWidth val="33"/>
        <c:overlap val="-27"/>
        <c:axId val="414017800"/>
        <c:axId val="397124344"/>
      </c:barChart>
      <c:catAx>
        <c:axId val="4140178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Franklin Gothic Book" charset="0"/>
                <a:ea typeface="Franklin Gothic Book" charset="0"/>
                <a:cs typeface="Franklin Gothic Book" charset="0"/>
              </a:defRPr>
            </a:pPr>
            <a:endParaRPr lang="en-US"/>
          </a:p>
        </c:txPr>
        <c:crossAx val="397124344"/>
        <c:crosses val="autoZero"/>
        <c:auto val="1"/>
        <c:lblAlgn val="ctr"/>
        <c:lblOffset val="100"/>
        <c:tickLblSkip val="5"/>
        <c:noMultiLvlLbl val="0"/>
      </c:catAx>
      <c:valAx>
        <c:axId val="397124344"/>
        <c:scaling>
          <c:orientation val="minMax"/>
        </c:scaling>
        <c:delete val="0"/>
        <c:axPos val="l"/>
        <c:majorGridlines>
          <c:spPr>
            <a:ln w="9525" cap="flat" cmpd="sng" algn="ctr">
              <a:solidFill>
                <a:schemeClr val="tx1"/>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Franklin Gothic Book" charset="0"/>
                <a:ea typeface="Franklin Gothic Book" charset="0"/>
                <a:cs typeface="Franklin Gothic Book" charset="0"/>
              </a:defRPr>
            </a:pPr>
            <a:endParaRPr lang="en-US"/>
          </a:p>
        </c:txPr>
        <c:crossAx val="414017800"/>
        <c:crosses val="autoZero"/>
        <c:crossBetween val="between"/>
      </c:valAx>
      <c:spPr>
        <a:solidFill>
          <a:schemeClr val="bg1"/>
        </a:solidFill>
        <a:ln>
          <a:solidFill>
            <a:schemeClr val="tx1"/>
          </a:solidFill>
        </a:ln>
        <a:effectLst/>
      </c:spPr>
    </c:plotArea>
    <c:plotVisOnly val="1"/>
    <c:dispBlanksAs val="gap"/>
    <c:showDLblsOverMax val="0"/>
  </c:chart>
  <c:spPr>
    <a:noFill/>
    <a:ln>
      <a:noFill/>
    </a:ln>
    <a:effectLst/>
  </c:spPr>
  <c:txPr>
    <a:bodyPr/>
    <a:lstStyle/>
    <a:p>
      <a:pPr>
        <a:defRPr sz="2000">
          <a:solidFill>
            <a:schemeClr val="tx1"/>
          </a:solidFill>
          <a:latin typeface="Franklin Gothic Book" charset="0"/>
          <a:ea typeface="Franklin Gothic Book" charset="0"/>
          <a:cs typeface="Franklin Gothic Book"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340895388621E-2"/>
          <c:y val="9.7959167894103999E-2"/>
          <c:w val="0.74963883024851496"/>
          <c:h val="0.8040816642117919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Pt>
            <c:idx val="2"/>
            <c:bubble3D val="0"/>
            <c:spPr>
              <a:solidFill>
                <a:schemeClr val="accent2"/>
              </a:solidFill>
              <a:ln w="19050">
                <a:solidFill>
                  <a:schemeClr val="lt1"/>
                </a:solidFill>
              </a:ln>
              <a:effectLst/>
            </c:spPr>
          </c:dPt>
          <c:dLbls>
            <c:dLbl>
              <c:idx val="1"/>
              <c:layout>
                <c:manualLayout>
                  <c:x val="-8.2662470323009399E-2"/>
                  <c:y val="-4.6369856629300203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Arial" charset="0"/>
                      <a:ea typeface="Arial" charset="0"/>
                      <a:cs typeface="Arial"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978781339673"/>
                      <c:h val="0.24821511489801901"/>
                    </c:manualLayout>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charset="0"/>
                    <a:ea typeface="Arial" charset="0"/>
                    <a:cs typeface="Arial"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Favor</c:v>
                </c:pt>
                <c:pt idx="1">
                  <c:v>No Opinion</c:v>
                </c:pt>
                <c:pt idx="2">
                  <c:v>Oppose</c:v>
                </c:pt>
              </c:strCache>
            </c:strRef>
          </c:cat>
          <c:val>
            <c:numRef>
              <c:f>Sheet1!$B$2:$B$4</c:f>
              <c:numCache>
                <c:formatCode>0%</c:formatCode>
                <c:ptCount val="3"/>
                <c:pt idx="0">
                  <c:v>0.57999999999999996</c:v>
                </c:pt>
                <c:pt idx="1">
                  <c:v>7.0000000000000007E-2</c:v>
                </c:pt>
                <c:pt idx="2">
                  <c:v>0.35</c:v>
                </c:pt>
              </c:numCache>
            </c:numRef>
          </c:val>
        </c:ser>
        <c:dLbls>
          <c:showLegendKey val="0"/>
          <c:showVal val="0"/>
          <c:showCatName val="0"/>
          <c:showSerName val="0"/>
          <c:showPercent val="0"/>
          <c:showBubbleSize val="0"/>
          <c:showLeaderLines val="0"/>
        </c:dLbls>
        <c:firstSliceAng val="27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340895388621E-2"/>
          <c:y val="9.7959167894103999E-2"/>
          <c:w val="0.74963883024851496"/>
          <c:h val="0.8040816642117919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Pt>
            <c:idx val="2"/>
            <c:bubble3D val="0"/>
            <c:spPr>
              <a:solidFill>
                <a:schemeClr val="accent2"/>
              </a:solidFill>
              <a:ln w="19050">
                <a:solidFill>
                  <a:schemeClr val="lt1"/>
                </a:solidFill>
              </a:ln>
              <a:effectLst/>
            </c:spPr>
          </c:dPt>
          <c:dLbls>
            <c:dLbl>
              <c:idx val="0"/>
              <c:layout>
                <c:manualLayout>
                  <c:x val="0.17247590666700099"/>
                  <c:y val="-5.9338597031556001E-2"/>
                </c:manualLayout>
              </c:layout>
              <c:showLegendKey val="0"/>
              <c:showVal val="1"/>
              <c:showCatName val="1"/>
              <c:showSerName val="0"/>
              <c:showPercent val="0"/>
              <c:showBubbleSize val="0"/>
              <c:separator>
</c:separator>
              <c:extLst>
                <c:ext xmlns:c15="http://schemas.microsoft.com/office/drawing/2012/chart" uri="{CE6537A1-D6FC-4f65-9D91-7224C49458BB}"/>
              </c:extLst>
            </c:dLbl>
            <c:dLbl>
              <c:idx val="1"/>
              <c:layout>
                <c:manualLayout>
                  <c:x val="-1.3986354941713099E-2"/>
                  <c:y val="4.0914579378794003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03300"/>
                      </a:solidFill>
                      <a:latin typeface="Arial" charset="0"/>
                      <a:ea typeface="Arial" charset="0"/>
                      <a:cs typeface="Arial"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487372424231401"/>
                      <c:h val="0.24821511489801901"/>
                    </c:manualLayout>
                  </c15:layout>
                </c:ext>
              </c:extLst>
            </c:dLbl>
            <c:dLbl>
              <c:idx val="2"/>
              <c:layout>
                <c:manualLayout>
                  <c:x val="-0.17546392417267301"/>
                  <c:y val="-7.2082683102944502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3628863465119202"/>
                      <c:h val="0.231849283146501"/>
                    </c:manualLayout>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3300"/>
                    </a:solidFill>
                    <a:latin typeface="Arial" charset="0"/>
                    <a:ea typeface="Arial" charset="0"/>
                    <a:cs typeface="Arial"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Favor</c:v>
                </c:pt>
                <c:pt idx="1">
                  <c:v>No Opinion</c:v>
                </c:pt>
                <c:pt idx="2">
                  <c:v>Oppose</c:v>
                </c:pt>
              </c:strCache>
            </c:strRef>
          </c:cat>
          <c:val>
            <c:numRef>
              <c:f>Sheet1!$B$2:$B$4</c:f>
              <c:numCache>
                <c:formatCode>0%</c:formatCode>
                <c:ptCount val="3"/>
                <c:pt idx="0">
                  <c:v>0.81</c:v>
                </c:pt>
                <c:pt idx="1">
                  <c:v>0.04</c:v>
                </c:pt>
                <c:pt idx="2">
                  <c:v>0.15</c:v>
                </c:pt>
              </c:numCache>
            </c:numRef>
          </c:val>
        </c:ser>
        <c:dLbls>
          <c:showLegendKey val="0"/>
          <c:showVal val="0"/>
          <c:showCatName val="0"/>
          <c:showSerName val="0"/>
          <c:showPercent val="0"/>
          <c:showBubbleSize val="0"/>
          <c:showLeaderLines val="0"/>
        </c:dLbls>
        <c:firstSliceAng val="119"/>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340895388621E-2"/>
          <c:y val="9.7959167894103999E-2"/>
          <c:w val="0.74963883024851496"/>
          <c:h val="0.8040816642117919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Pt>
            <c:idx val="2"/>
            <c:bubble3D val="0"/>
            <c:spPr>
              <a:solidFill>
                <a:schemeClr val="accent2"/>
              </a:solidFill>
              <a:ln w="19050">
                <a:solidFill>
                  <a:schemeClr val="lt1"/>
                </a:solidFill>
              </a:ln>
              <a:effectLst/>
            </c:spPr>
          </c:dPt>
          <c:dLbls>
            <c:dLbl>
              <c:idx val="1"/>
              <c:layout>
                <c:manualLayout>
                  <c:x val="-4.4518138981123903E-2"/>
                  <c:y val="-3.00040248777825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solidFill>
                      <a:latin typeface="Arial" charset="0"/>
                      <a:ea typeface="Arial" charset="0"/>
                      <a:cs typeface="Arial"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978781339673"/>
                      <c:h val="0.24821511489801901"/>
                    </c:manualLayout>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Arial" charset="0"/>
                    <a:ea typeface="Arial" charset="0"/>
                    <a:cs typeface="Arial"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Favor</c:v>
                </c:pt>
                <c:pt idx="1">
                  <c:v>No Opinion</c:v>
                </c:pt>
                <c:pt idx="2">
                  <c:v>Oppose</c:v>
                </c:pt>
              </c:strCache>
            </c:strRef>
          </c:cat>
          <c:val>
            <c:numRef>
              <c:f>Sheet1!$B$2:$B$4</c:f>
              <c:numCache>
                <c:formatCode>0%</c:formatCode>
                <c:ptCount val="3"/>
                <c:pt idx="0">
                  <c:v>0.6</c:v>
                </c:pt>
                <c:pt idx="1">
                  <c:v>0.06</c:v>
                </c:pt>
                <c:pt idx="2">
                  <c:v>0.34</c:v>
                </c:pt>
              </c:numCache>
            </c:numRef>
          </c:val>
        </c:ser>
        <c:dLbls>
          <c:showLegendKey val="0"/>
          <c:showVal val="0"/>
          <c:showCatName val="0"/>
          <c:showSerName val="0"/>
          <c:showPercent val="0"/>
          <c:showBubbleSize val="0"/>
          <c:showLeaderLines val="0"/>
        </c:dLbls>
        <c:firstSliceAng val="27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010997900816"/>
          <c:y val="3.7120768406651197E-2"/>
          <c:w val="0.81967705334251595"/>
          <c:h val="0.92575846318669797"/>
        </c:manualLayout>
      </c:layout>
      <c:barChart>
        <c:barDir val="bar"/>
        <c:grouping val="stacked"/>
        <c:varyColors val="0"/>
        <c:ser>
          <c:idx val="0"/>
          <c:order val="0"/>
          <c:tx>
            <c:strRef>
              <c:f>Sheet1!$B$1</c:f>
              <c:strCache>
                <c:ptCount val="1"/>
                <c:pt idx="0">
                  <c:v>Total Spending</c:v>
                </c:pt>
              </c:strCache>
            </c:strRef>
          </c:tx>
          <c:spPr>
            <a:solidFill>
              <a:schemeClr val="accent1"/>
            </a:solidFill>
            <a:ln>
              <a:solidFill>
                <a:schemeClr val="bg1"/>
              </a:solidFill>
            </a:ln>
            <a:effectLst/>
          </c:spPr>
          <c:invertIfNegative val="0"/>
          <c:dLbls>
            <c:dLbl>
              <c:idx val="0"/>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USA</c:v>
                </c:pt>
                <c:pt idx="1">
                  <c:v>Switzr.</c:v>
                </c:pt>
                <c:pt idx="2">
                  <c:v>Holland</c:v>
                </c:pt>
                <c:pt idx="3">
                  <c:v>Germany</c:v>
                </c:pt>
                <c:pt idx="4">
                  <c:v>Sweden</c:v>
                </c:pt>
                <c:pt idx="5">
                  <c:v>Canada</c:v>
                </c:pt>
                <c:pt idx="6">
                  <c:v>France</c:v>
                </c:pt>
                <c:pt idx="7">
                  <c:v>Japan</c:v>
                </c:pt>
                <c:pt idx="8">
                  <c:v>UK</c:v>
                </c:pt>
              </c:strCache>
            </c:strRef>
          </c:cat>
          <c:val>
            <c:numRef>
              <c:f>Sheet1!$B$2:$B$10</c:f>
              <c:numCache>
                <c:formatCode>_("$"* #,##0_);_("$"* \(#,##0\);_("$"* "-"??_);_(@_)</c:formatCode>
                <c:ptCount val="9"/>
                <c:pt idx="0">
                  <c:v>0</c:v>
                </c:pt>
                <c:pt idx="1">
                  <c:v>6940</c:v>
                </c:pt>
                <c:pt idx="2">
                  <c:v>5340</c:v>
                </c:pt>
                <c:pt idx="3">
                  <c:v>5270</c:v>
                </c:pt>
                <c:pt idx="4">
                  <c:v>5230</c:v>
                </c:pt>
                <c:pt idx="5">
                  <c:v>4610</c:v>
                </c:pt>
                <c:pt idx="6">
                  <c:v>4420</c:v>
                </c:pt>
                <c:pt idx="7">
                  <c:v>4150</c:v>
                </c:pt>
                <c:pt idx="8">
                  <c:v>4020</c:v>
                </c:pt>
              </c:numCache>
            </c:numRef>
          </c:val>
        </c:ser>
        <c:ser>
          <c:idx val="1"/>
          <c:order val="1"/>
          <c:tx>
            <c:strRef>
              <c:f>Sheet1!$C$1</c:f>
              <c:strCache>
                <c:ptCount val="1"/>
                <c:pt idx="0">
                  <c:v>USA Public</c:v>
                </c:pt>
              </c:strCache>
            </c:strRef>
          </c:tx>
          <c:spPr>
            <a:solidFill>
              <a:schemeClr val="accent4"/>
            </a:solidFill>
            <a:ln>
              <a:solidFill>
                <a:schemeClr val="bg1"/>
              </a:solidFill>
            </a:ln>
            <a:effectLst/>
          </c:spPr>
          <c:invertIfNegative val="0"/>
          <c:dPt>
            <c:idx val="0"/>
            <c:invertIfNegative val="0"/>
            <c:bubble3D val="0"/>
            <c:spPr>
              <a:solidFill>
                <a:schemeClr val="accent3"/>
              </a:solidFill>
              <a:ln>
                <a:solidFill>
                  <a:schemeClr val="bg1"/>
                </a:solidFill>
              </a:ln>
              <a:effectLst/>
            </c:spPr>
          </c:dPt>
          <c:dLbls>
            <c:dLbl>
              <c:idx val="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USA</c:v>
                </c:pt>
                <c:pt idx="1">
                  <c:v>Switzr.</c:v>
                </c:pt>
                <c:pt idx="2">
                  <c:v>Holland</c:v>
                </c:pt>
                <c:pt idx="3">
                  <c:v>Germany</c:v>
                </c:pt>
                <c:pt idx="4">
                  <c:v>Sweden</c:v>
                </c:pt>
                <c:pt idx="5">
                  <c:v>Canada</c:v>
                </c:pt>
                <c:pt idx="6">
                  <c:v>France</c:v>
                </c:pt>
                <c:pt idx="7">
                  <c:v>Japan</c:v>
                </c:pt>
                <c:pt idx="8">
                  <c:v>UK</c:v>
                </c:pt>
              </c:strCache>
            </c:strRef>
          </c:cat>
          <c:val>
            <c:numRef>
              <c:f>Sheet1!$C$2:$C$10</c:f>
              <c:numCache>
                <c:formatCode>_("$"* #,##0_);_("$"* \(#,##0\);_("$"* "-"??_);_(@_)</c:formatCode>
                <c:ptCount val="9"/>
                <c:pt idx="0">
                  <c:v>6470</c:v>
                </c:pt>
                <c:pt idx="1">
                  <c:v>0</c:v>
                </c:pt>
                <c:pt idx="2">
                  <c:v>0</c:v>
                </c:pt>
                <c:pt idx="3">
                  <c:v>0</c:v>
                </c:pt>
              </c:numCache>
            </c:numRef>
          </c:val>
        </c:ser>
        <c:ser>
          <c:idx val="2"/>
          <c:order val="2"/>
          <c:tx>
            <c:strRef>
              <c:f>Sheet1!$D$1</c:f>
              <c:strCache>
                <c:ptCount val="1"/>
                <c:pt idx="0">
                  <c:v>USA Private</c:v>
                </c:pt>
              </c:strCache>
            </c:strRef>
          </c:tx>
          <c:spPr>
            <a:solidFill>
              <a:schemeClr val="accent2"/>
            </a:solidFill>
            <a:ln>
              <a:solidFill>
                <a:schemeClr val="bg1"/>
              </a:solid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USA</c:v>
                </c:pt>
                <c:pt idx="1">
                  <c:v>Switzr.</c:v>
                </c:pt>
                <c:pt idx="2">
                  <c:v>Holland</c:v>
                </c:pt>
                <c:pt idx="3">
                  <c:v>Germany</c:v>
                </c:pt>
                <c:pt idx="4">
                  <c:v>Sweden</c:v>
                </c:pt>
                <c:pt idx="5">
                  <c:v>Canada</c:v>
                </c:pt>
                <c:pt idx="6">
                  <c:v>France</c:v>
                </c:pt>
                <c:pt idx="7">
                  <c:v>Japan</c:v>
                </c:pt>
                <c:pt idx="8">
                  <c:v>UK</c:v>
                </c:pt>
              </c:strCache>
            </c:strRef>
          </c:cat>
          <c:val>
            <c:numRef>
              <c:f>Sheet1!$D$2:$D$10</c:f>
              <c:numCache>
                <c:formatCode>_("$"* #,##0_);_("$"* \(#,##0\);_("$"* "-"??_);_(@_)</c:formatCode>
                <c:ptCount val="9"/>
                <c:pt idx="0">
                  <c:v>3490</c:v>
                </c:pt>
                <c:pt idx="1">
                  <c:v>0</c:v>
                </c:pt>
                <c:pt idx="2">
                  <c:v>0</c:v>
                </c:pt>
                <c:pt idx="3">
                  <c:v>0</c:v>
                </c:pt>
              </c:numCache>
            </c:numRef>
          </c:val>
        </c:ser>
        <c:dLbls>
          <c:showLegendKey val="0"/>
          <c:showVal val="0"/>
          <c:showCatName val="0"/>
          <c:showSerName val="0"/>
          <c:showPercent val="0"/>
          <c:showBubbleSize val="0"/>
        </c:dLbls>
        <c:gapWidth val="35"/>
        <c:overlap val="100"/>
        <c:axId val="414013488"/>
        <c:axId val="414013096"/>
      </c:barChart>
      <c:catAx>
        <c:axId val="414013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14013096"/>
        <c:crosses val="autoZero"/>
        <c:auto val="1"/>
        <c:lblAlgn val="ctr"/>
        <c:lblOffset val="100"/>
        <c:noMultiLvlLbl val="0"/>
      </c:catAx>
      <c:valAx>
        <c:axId val="414013096"/>
        <c:scaling>
          <c:orientation val="minMax"/>
          <c:max val="11000"/>
          <c:min val="0"/>
        </c:scaling>
        <c:delete val="1"/>
        <c:axPos val="b"/>
        <c:numFmt formatCode="_(&quot;$&quot;* #,##0_);_(&quot;$&quot;* \(#,##0\);_(&quot;$&quot;* &quot;-&quot;??_);_(@_)" sourceLinked="1"/>
        <c:majorTickMark val="out"/>
        <c:minorTickMark val="none"/>
        <c:tickLblPos val="nextTo"/>
        <c:crossAx val="414013488"/>
        <c:crosses val="autoZero"/>
        <c:crossBetween val="between"/>
      </c:valAx>
      <c:spPr>
        <a:noFill/>
        <a:ln>
          <a:noFill/>
        </a:ln>
        <a:effectLst/>
      </c:spPr>
    </c:plotArea>
    <c:legend>
      <c:legendPos val="r"/>
      <c:layout>
        <c:manualLayout>
          <c:xMode val="edge"/>
          <c:yMode val="edge"/>
          <c:x val="0.73361625293617305"/>
          <c:y val="3.9753172746475898E-2"/>
          <c:w val="0.25275639324816801"/>
          <c:h val="0.5538435297843089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340895388621E-2"/>
          <c:y val="9.7959167894103999E-2"/>
          <c:w val="0.74963883024851496"/>
          <c:h val="0.80408166421179195"/>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Pt>
            <c:idx val="2"/>
            <c:bubble3D val="0"/>
            <c:spPr>
              <a:solidFill>
                <a:schemeClr val="accent2"/>
              </a:solidFill>
              <a:ln w="19050">
                <a:solidFill>
                  <a:schemeClr val="lt1"/>
                </a:solidFill>
              </a:ln>
              <a:effectLst/>
            </c:spPr>
          </c:dPt>
          <c:dLbls>
            <c:dLbl>
              <c:idx val="0"/>
              <c:layout>
                <c:manualLayout>
                  <c:x val="8.3472812102225194E-2"/>
                  <c:y val="0.17456887201618901"/>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1195533448974399"/>
                      <c:h val="0.15872129160346901"/>
                    </c:manualLayout>
                  </c15:layout>
                </c:ext>
              </c:extLst>
            </c:dLbl>
            <c:dLbl>
              <c:idx val="1"/>
              <c:layout>
                <c:manualLayout>
                  <c:x val="-1.3986354941713099E-2"/>
                  <c:y val="4.0914579378794003E-2"/>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rgbClr val="003300"/>
                      </a:solidFill>
                      <a:latin typeface="Arial" charset="0"/>
                      <a:ea typeface="Arial" charset="0"/>
                      <a:cs typeface="Arial"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487372424231401"/>
                      <c:h val="0.24821511489801901"/>
                    </c:manualLayout>
                  </c15:layout>
                </c:ext>
              </c:extLst>
            </c:dLbl>
            <c:dLbl>
              <c:idx val="2"/>
              <c:layout>
                <c:manualLayout>
                  <c:x val="8.3917528952148199E-2"/>
                  <c:y val="-0.220938728645489"/>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3628863465119202"/>
                      <c:h val="0.231849283146501"/>
                    </c:manualLayout>
                  </c15:layout>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3300"/>
                    </a:solidFill>
                    <a:latin typeface="Arial" charset="0"/>
                    <a:ea typeface="Arial" charset="0"/>
                    <a:cs typeface="Arial"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Favor</c:v>
                </c:pt>
                <c:pt idx="1">
                  <c:v>No Opinion</c:v>
                </c:pt>
                <c:pt idx="2">
                  <c:v>Oppose</c:v>
                </c:pt>
              </c:strCache>
            </c:strRef>
          </c:cat>
          <c:val>
            <c:numRef>
              <c:f>Sheet1!$B$2:$B$4</c:f>
              <c:numCache>
                <c:formatCode>0%</c:formatCode>
                <c:ptCount val="3"/>
                <c:pt idx="0">
                  <c:v>0.3</c:v>
                </c:pt>
                <c:pt idx="1">
                  <c:v>0.08</c:v>
                </c:pt>
                <c:pt idx="2">
                  <c:v>0.62</c:v>
                </c:pt>
              </c:numCache>
            </c:numRef>
          </c:val>
        </c:ser>
        <c:dLbls>
          <c:showLegendKey val="0"/>
          <c:showVal val="0"/>
          <c:showCatName val="0"/>
          <c:showSerName val="0"/>
          <c:showPercent val="0"/>
          <c:showBubbleSize val="0"/>
          <c:showLeaderLines val="0"/>
        </c:dLbls>
        <c:firstSliceAng val="29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2450405700592"/>
          <c:y val="5.2129477733510898E-2"/>
          <c:w val="0.54192943721335396"/>
          <c:h val="0.9037964533337470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5"/>
              </a:solidFill>
              <a:ln w="19050">
                <a:solidFill>
                  <a:schemeClr val="lt1"/>
                </a:solidFill>
              </a:ln>
              <a:effectLst/>
            </c:spPr>
          </c:dPt>
          <c:cat>
            <c:strRef>
              <c:f>Sheet1!$A$2:$A$4</c:f>
              <c:strCache>
                <c:ptCount val="3"/>
                <c:pt idx="0">
                  <c:v>Appropriate</c:v>
                </c:pt>
                <c:pt idx="1">
                  <c:v>Inappropriate</c:v>
                </c:pt>
                <c:pt idx="2">
                  <c:v>Uncertain</c:v>
                </c:pt>
              </c:strCache>
            </c:strRef>
          </c:cat>
          <c:val>
            <c:numRef>
              <c:f>Sheet1!$B$2:$B$4</c:f>
              <c:numCache>
                <c:formatCode>0%</c:formatCode>
                <c:ptCount val="3"/>
                <c:pt idx="0" formatCode="0.00%">
                  <c:v>0.33900000000000002</c:v>
                </c:pt>
                <c:pt idx="1">
                  <c:v>0.22</c:v>
                </c:pt>
                <c:pt idx="2" formatCode="0.00%">
                  <c:v>0.41299999999999998</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767860776636601"/>
          <c:y val="4.5525297633294597E-2"/>
          <c:w val="0.73594006949452195"/>
          <c:h val="0.69820603539834802"/>
        </c:manualLayout>
      </c:layout>
      <c:barChart>
        <c:barDir val="col"/>
        <c:grouping val="clustered"/>
        <c:varyColors val="0"/>
        <c:ser>
          <c:idx val="0"/>
          <c:order val="0"/>
          <c:tx>
            <c:strRef>
              <c:f>Sheet1!$B$1</c:f>
              <c:strCache>
                <c:ptCount val="1"/>
                <c:pt idx="0">
                  <c:v>Low Copay</c:v>
                </c:pt>
              </c:strCache>
            </c:strRef>
          </c:tx>
          <c:spPr>
            <a:solidFill>
              <a:schemeClr val="accent1"/>
            </a:solidFill>
            <a:ln>
              <a:solidFill>
                <a:schemeClr val="bg1"/>
              </a:solidFill>
            </a:ln>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 of Days_x000d_Used Meds</c:v>
                </c:pt>
                <c:pt idx="1">
                  <c:v>Asthma _x000d_Admits/1000</c:v>
                </c:pt>
              </c:strCache>
            </c:strRef>
          </c:cat>
          <c:val>
            <c:numRef>
              <c:f>Sheet1!$B$2:$B$3</c:f>
              <c:numCache>
                <c:formatCode>General</c:formatCode>
                <c:ptCount val="2"/>
                <c:pt idx="0">
                  <c:v>41.7</c:v>
                </c:pt>
                <c:pt idx="1">
                  <c:v>17</c:v>
                </c:pt>
              </c:numCache>
            </c:numRef>
          </c:val>
        </c:ser>
        <c:ser>
          <c:idx val="1"/>
          <c:order val="1"/>
          <c:tx>
            <c:strRef>
              <c:f>Sheet1!$C$1</c:f>
              <c:strCache>
                <c:ptCount val="1"/>
                <c:pt idx="0">
                  <c:v>High Copay</c:v>
                </c:pt>
              </c:strCache>
            </c:strRef>
          </c:tx>
          <c:spPr>
            <a:solidFill>
              <a:schemeClr val="accent2"/>
            </a:solidFill>
            <a:ln>
              <a:solidFill>
                <a:schemeClr val="bg1"/>
              </a:solidFill>
            </a:ln>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 of Days_x000d_Used Meds</c:v>
                </c:pt>
                <c:pt idx="1">
                  <c:v>Asthma _x000d_Admits/1000</c:v>
                </c:pt>
              </c:strCache>
            </c:strRef>
          </c:cat>
          <c:val>
            <c:numRef>
              <c:f>Sheet1!$C$2:$C$3</c:f>
              <c:numCache>
                <c:formatCode>General</c:formatCode>
                <c:ptCount val="2"/>
                <c:pt idx="0">
                  <c:v>40.299999999999997</c:v>
                </c:pt>
                <c:pt idx="1">
                  <c:v>24</c:v>
                </c:pt>
              </c:numCache>
            </c:numRef>
          </c:val>
        </c:ser>
        <c:dLbls>
          <c:showLegendKey val="0"/>
          <c:showVal val="0"/>
          <c:showCatName val="0"/>
          <c:showSerName val="0"/>
          <c:showPercent val="0"/>
          <c:showBubbleSize val="0"/>
        </c:dLbls>
        <c:gapWidth val="75"/>
        <c:overlap val="-9"/>
        <c:axId val="307917976"/>
        <c:axId val="307918368"/>
      </c:barChart>
      <c:catAx>
        <c:axId val="307917976"/>
        <c:scaling>
          <c:orientation val="minMax"/>
        </c:scaling>
        <c:delete val="0"/>
        <c:axPos val="b"/>
        <c:numFmt formatCode="General" sourceLinked="0"/>
        <c:majorTickMark val="none"/>
        <c:minorTickMark val="none"/>
        <c:tickLblPos val="nextTo"/>
        <c:spPr>
          <a:ln>
            <a:solidFill>
              <a:schemeClr val="bg1"/>
            </a:solidFill>
          </a:ln>
        </c:spPr>
        <c:txPr>
          <a:bodyPr/>
          <a:lstStyle/>
          <a:p>
            <a:pPr>
              <a:defRPr>
                <a:solidFill>
                  <a:schemeClr val="tx1"/>
                </a:solidFill>
              </a:defRPr>
            </a:pPr>
            <a:endParaRPr lang="en-US"/>
          </a:p>
        </c:txPr>
        <c:crossAx val="307918368"/>
        <c:crosses val="autoZero"/>
        <c:auto val="1"/>
        <c:lblAlgn val="ctr"/>
        <c:lblOffset val="100"/>
        <c:noMultiLvlLbl val="0"/>
      </c:catAx>
      <c:valAx>
        <c:axId val="307918368"/>
        <c:scaling>
          <c:orientation val="minMax"/>
          <c:max val="45"/>
          <c:min val="0"/>
        </c:scaling>
        <c:delete val="0"/>
        <c:axPos val="l"/>
        <c:majorGridlines>
          <c:spPr>
            <a:ln>
              <a:solidFill>
                <a:schemeClr val="bg1"/>
              </a:solidFill>
              <a:prstDash val="solid"/>
            </a:ln>
          </c:spPr>
        </c:majorGridlines>
        <c:numFmt formatCode="General" sourceLinked="1"/>
        <c:majorTickMark val="none"/>
        <c:minorTickMark val="none"/>
        <c:tickLblPos val="nextTo"/>
        <c:spPr>
          <a:ln>
            <a:solidFill>
              <a:schemeClr val="bg1"/>
            </a:solidFill>
          </a:ln>
        </c:spPr>
        <c:txPr>
          <a:bodyPr/>
          <a:lstStyle/>
          <a:p>
            <a:pPr>
              <a:defRPr>
                <a:solidFill>
                  <a:schemeClr val="tx1"/>
                </a:solidFill>
              </a:defRPr>
            </a:pPr>
            <a:endParaRPr lang="en-US"/>
          </a:p>
        </c:txPr>
        <c:crossAx val="307917976"/>
        <c:crosses val="autoZero"/>
        <c:crossBetween val="between"/>
        <c:majorUnit val="10"/>
      </c:valAx>
      <c:spPr>
        <a:noFill/>
        <a:ln>
          <a:noFill/>
        </a:ln>
        <a:effectLst/>
      </c:spPr>
    </c:plotArea>
    <c:legend>
      <c:legendPos val="l"/>
      <c:layout>
        <c:manualLayout>
          <c:xMode val="edge"/>
          <c:yMode val="edge"/>
          <c:x val="9.1846963793402493E-3"/>
          <c:y val="0.14662142710352699"/>
          <c:w val="0.15665249999570599"/>
          <c:h val="0.55123572004758503"/>
        </c:manualLayout>
      </c:layout>
      <c:overlay val="0"/>
      <c:txPr>
        <a:bodyPr/>
        <a:lstStyle/>
        <a:p>
          <a:pPr>
            <a:defRPr>
              <a:solidFill>
                <a:schemeClr val="tx1"/>
              </a:solidFill>
            </a:defRPr>
          </a:pPr>
          <a:endParaRPr lang="en-US"/>
        </a:p>
      </c:txPr>
    </c:legend>
    <c:plotVisOnly val="1"/>
    <c:dispBlanksAs val="gap"/>
    <c:showDLblsOverMax val="0"/>
  </c:chart>
  <c:txPr>
    <a:bodyPr/>
    <a:lstStyle/>
    <a:p>
      <a:pPr>
        <a:defRPr sz="2800">
          <a:solidFill>
            <a:schemeClr val="bg1"/>
          </a:solidFill>
          <a:latin typeface="+mn-lt"/>
          <a:cs typeface="Franklin Gothic Book"/>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574777933597901"/>
          <c:y val="3.8214337297193202E-2"/>
          <c:w val="0.74626360150339599"/>
          <c:h val="0.791340045260023"/>
        </c:manualLayout>
      </c:layout>
      <c:barChart>
        <c:barDir val="col"/>
        <c:grouping val="clustered"/>
        <c:varyColors val="0"/>
        <c:ser>
          <c:idx val="0"/>
          <c:order val="0"/>
          <c:tx>
            <c:strRef>
              <c:f>Sheet1!$B$1</c:f>
              <c:strCache>
                <c:ptCount val="1"/>
                <c:pt idx="0">
                  <c:v>Poorest</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1991</c:v>
                </c:pt>
                <c:pt idx="1">
                  <c:v>2006</c:v>
                </c:pt>
              </c:numCache>
            </c:numRef>
          </c:cat>
          <c:val>
            <c:numRef>
              <c:f>Sheet1!$B$2:$B$3</c:f>
              <c:numCache>
                <c:formatCode>General</c:formatCode>
                <c:ptCount val="2"/>
                <c:pt idx="0">
                  <c:v>48</c:v>
                </c:pt>
                <c:pt idx="1">
                  <c:v>55</c:v>
                </c:pt>
              </c:numCache>
            </c:numRef>
          </c:val>
        </c:ser>
        <c:ser>
          <c:idx val="1"/>
          <c:order val="1"/>
          <c:tx>
            <c:strRef>
              <c:f>Sheet1!$C$1</c:f>
              <c:strCache>
                <c:ptCount val="1"/>
                <c:pt idx="0">
                  <c:v>Q2</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1991</c:v>
                </c:pt>
                <c:pt idx="1">
                  <c:v>2006</c:v>
                </c:pt>
              </c:numCache>
            </c:numRef>
          </c:cat>
          <c:val>
            <c:numRef>
              <c:f>Sheet1!$C$2:$C$3</c:f>
              <c:numCache>
                <c:formatCode>General</c:formatCode>
                <c:ptCount val="2"/>
                <c:pt idx="0">
                  <c:v>51</c:v>
                </c:pt>
                <c:pt idx="1">
                  <c:v>57</c:v>
                </c:pt>
              </c:numCache>
            </c:numRef>
          </c:val>
        </c:ser>
        <c:ser>
          <c:idx val="2"/>
          <c:order val="2"/>
          <c:tx>
            <c:strRef>
              <c:f>Sheet1!$D$1</c:f>
              <c:strCache>
                <c:ptCount val="1"/>
                <c:pt idx="0">
                  <c:v>Q3</c:v>
                </c:pt>
              </c:strCache>
            </c:strRef>
          </c:tx>
          <c:spPr>
            <a:solidFill>
              <a:schemeClr val="accent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1991</c:v>
                </c:pt>
                <c:pt idx="1">
                  <c:v>2006</c:v>
                </c:pt>
              </c:numCache>
            </c:numRef>
          </c:cat>
          <c:val>
            <c:numRef>
              <c:f>Sheet1!$D$2:$D$3</c:f>
              <c:numCache>
                <c:formatCode>General</c:formatCode>
                <c:ptCount val="2"/>
                <c:pt idx="0">
                  <c:v>53</c:v>
                </c:pt>
                <c:pt idx="1">
                  <c:v>59</c:v>
                </c:pt>
              </c:numCache>
            </c:numRef>
          </c:val>
        </c:ser>
        <c:ser>
          <c:idx val="3"/>
          <c:order val="3"/>
          <c:tx>
            <c:strRef>
              <c:f>Sheet1!$E$1</c:f>
              <c:strCache>
                <c:ptCount val="1"/>
                <c:pt idx="0">
                  <c:v>Q4</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1991</c:v>
                </c:pt>
                <c:pt idx="1">
                  <c:v>2006</c:v>
                </c:pt>
              </c:numCache>
            </c:numRef>
          </c:cat>
          <c:val>
            <c:numRef>
              <c:f>Sheet1!$E$2:$E$3</c:f>
              <c:numCache>
                <c:formatCode>General</c:formatCode>
                <c:ptCount val="2"/>
                <c:pt idx="0">
                  <c:v>54</c:v>
                </c:pt>
                <c:pt idx="1">
                  <c:v>59</c:v>
                </c:pt>
              </c:numCache>
            </c:numRef>
          </c:val>
        </c:ser>
        <c:ser>
          <c:idx val="4"/>
          <c:order val="4"/>
          <c:tx>
            <c:strRef>
              <c:f>Sheet1!$F$1</c:f>
              <c:strCache>
                <c:ptCount val="1"/>
                <c:pt idx="0">
                  <c:v>Richest</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1991</c:v>
                </c:pt>
                <c:pt idx="1">
                  <c:v>2006</c:v>
                </c:pt>
              </c:numCache>
            </c:numRef>
          </c:cat>
          <c:val>
            <c:numRef>
              <c:f>Sheet1!$F$2:$F$3</c:f>
              <c:numCache>
                <c:formatCode>General</c:formatCode>
                <c:ptCount val="2"/>
                <c:pt idx="0">
                  <c:v>55</c:v>
                </c:pt>
                <c:pt idx="1">
                  <c:v>60</c:v>
                </c:pt>
              </c:numCache>
            </c:numRef>
          </c:val>
        </c:ser>
        <c:dLbls>
          <c:showLegendKey val="0"/>
          <c:showVal val="0"/>
          <c:showCatName val="0"/>
          <c:showSerName val="0"/>
          <c:showPercent val="0"/>
          <c:showBubbleSize val="0"/>
        </c:dLbls>
        <c:gapWidth val="104"/>
        <c:overlap val="-10"/>
        <c:axId val="339733024"/>
        <c:axId val="339733416"/>
      </c:barChart>
      <c:catAx>
        <c:axId val="3397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339733416"/>
        <c:crosses val="autoZero"/>
        <c:auto val="1"/>
        <c:lblAlgn val="ctr"/>
        <c:lblOffset val="100"/>
        <c:noMultiLvlLbl val="0"/>
      </c:catAx>
      <c:valAx>
        <c:axId val="339733416"/>
        <c:scaling>
          <c:orientation val="minMax"/>
          <c:max val="60"/>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339733024"/>
        <c:crosses val="autoZero"/>
        <c:crossBetween val="between"/>
        <c:majorUnit val="10"/>
      </c:valAx>
      <c:spPr>
        <a:noFill/>
        <a:ln>
          <a:noFill/>
        </a:ln>
        <a:effectLst/>
      </c:spPr>
    </c:plotArea>
    <c:legend>
      <c:legendPos val="l"/>
      <c:layout>
        <c:manualLayout>
          <c:xMode val="edge"/>
          <c:yMode val="edge"/>
          <c:x val="2.05037968987179E-2"/>
          <c:y val="0.41973891581945899"/>
          <c:w val="0.10472095462551401"/>
          <c:h val="0.4427202861607419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bg1"/>
          </a:solidFill>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solidFill>
                <a:schemeClr val="bg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Preventive</c:v>
                </c:pt>
                <c:pt idx="1">
                  <c:v>Office Visit</c:v>
                </c:pt>
                <c:pt idx="2">
                  <c:v>Mental Health</c:v>
                </c:pt>
                <c:pt idx="3">
                  <c:v>ER</c:v>
                </c:pt>
                <c:pt idx="4">
                  <c:v>Inpatient</c:v>
                </c:pt>
                <c:pt idx="5">
                  <c:v>Drugs</c:v>
                </c:pt>
                <c:pt idx="6">
                  <c:v>Imaging</c:v>
                </c:pt>
              </c:strCache>
            </c:strRef>
          </c:cat>
          <c:val>
            <c:numRef>
              <c:f>Sheet1!$B$2:$B$8</c:f>
              <c:numCache>
                <c:formatCode>0.0%</c:formatCode>
                <c:ptCount val="7"/>
                <c:pt idx="0">
                  <c:v>-0.115</c:v>
                </c:pt>
                <c:pt idx="1">
                  <c:v>-0.19</c:v>
                </c:pt>
                <c:pt idx="2">
                  <c:v>-0.08</c:v>
                </c:pt>
                <c:pt idx="3">
                  <c:v>-0.27</c:v>
                </c:pt>
                <c:pt idx="4">
                  <c:v>-0.15</c:v>
                </c:pt>
                <c:pt idx="5">
                  <c:v>-0.20499999999999999</c:v>
                </c:pt>
                <c:pt idx="6">
                  <c:v>-0.22</c:v>
                </c:pt>
              </c:numCache>
            </c:numRef>
          </c:val>
        </c:ser>
        <c:dLbls>
          <c:showLegendKey val="0"/>
          <c:showVal val="0"/>
          <c:showCatName val="0"/>
          <c:showSerName val="0"/>
          <c:showPercent val="0"/>
          <c:showBubbleSize val="0"/>
        </c:dLbls>
        <c:gapWidth val="45"/>
        <c:axId val="339734200"/>
        <c:axId val="339734592"/>
      </c:barChart>
      <c:catAx>
        <c:axId val="339734200"/>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39734592"/>
        <c:crosses val="autoZero"/>
        <c:auto val="1"/>
        <c:lblAlgn val="ctr"/>
        <c:lblOffset val="100"/>
        <c:noMultiLvlLbl val="0"/>
      </c:catAx>
      <c:valAx>
        <c:axId val="339734592"/>
        <c:scaling>
          <c:orientation val="minMax"/>
          <c:max val="0"/>
          <c:min val="-0.3"/>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crossAx val="339734200"/>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bg1"/>
          </a:solidFill>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55637178413398"/>
          <c:y val="3.7038000854274403E-2"/>
          <c:w val="0.72968895614135698"/>
          <c:h val="0.84403210348924396"/>
        </c:manualLayout>
      </c:layout>
      <c:barChart>
        <c:barDir val="col"/>
        <c:grouping val="clustered"/>
        <c:varyColors val="0"/>
        <c:ser>
          <c:idx val="0"/>
          <c:order val="0"/>
          <c:tx>
            <c:strRef>
              <c:f>Sheet1!$B$1</c:f>
              <c:strCache>
                <c:ptCount val="1"/>
                <c:pt idx="0">
                  <c:v>Before Raid</c:v>
                </c:pt>
              </c:strCache>
            </c:strRef>
          </c:tx>
          <c:spPr>
            <a:solidFill>
              <a:schemeClr val="accent1"/>
            </a:solidFill>
            <a:ln>
              <a:solidFill>
                <a:schemeClr val="bg1"/>
              </a:solid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White,_x000d_Non-Latina</c:v>
                </c:pt>
                <c:pt idx="1">
                  <c:v>Latina,_x000d_US-Born</c:v>
                </c:pt>
                <c:pt idx="2">
                  <c:v>Latnia,_x000d_Foreign-Born</c:v>
                </c:pt>
              </c:strCache>
            </c:strRef>
          </c:cat>
          <c:val>
            <c:numRef>
              <c:f>Sheet1!$B$2:$B$4</c:f>
              <c:numCache>
                <c:formatCode>General</c:formatCode>
                <c:ptCount val="3"/>
                <c:pt idx="0">
                  <c:v>1</c:v>
                </c:pt>
                <c:pt idx="1">
                  <c:v>1.1299999999999999</c:v>
                </c:pt>
                <c:pt idx="2">
                  <c:v>0.97</c:v>
                </c:pt>
              </c:numCache>
            </c:numRef>
          </c:val>
        </c:ser>
        <c:ser>
          <c:idx val="1"/>
          <c:order val="1"/>
          <c:tx>
            <c:strRef>
              <c:f>Sheet1!$C$1</c:f>
              <c:strCache>
                <c:ptCount val="1"/>
                <c:pt idx="0">
                  <c:v>After Raid</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White,_x000d_Non-Latina</c:v>
                </c:pt>
                <c:pt idx="1">
                  <c:v>Latina,_x000d_US-Born</c:v>
                </c:pt>
                <c:pt idx="2">
                  <c:v>Latnia,_x000d_Foreign-Born</c:v>
                </c:pt>
              </c:strCache>
            </c:strRef>
          </c:cat>
          <c:val>
            <c:numRef>
              <c:f>Sheet1!$C$2:$C$4</c:f>
              <c:numCache>
                <c:formatCode>General</c:formatCode>
                <c:ptCount val="3"/>
                <c:pt idx="0">
                  <c:v>0.95</c:v>
                </c:pt>
                <c:pt idx="1">
                  <c:v>1.29</c:v>
                </c:pt>
                <c:pt idx="2">
                  <c:v>1.32</c:v>
                </c:pt>
              </c:numCache>
            </c:numRef>
          </c:val>
        </c:ser>
        <c:dLbls>
          <c:showLegendKey val="0"/>
          <c:showVal val="0"/>
          <c:showCatName val="0"/>
          <c:showSerName val="0"/>
          <c:showPercent val="0"/>
          <c:showBubbleSize val="0"/>
        </c:dLbls>
        <c:gapWidth val="49"/>
        <c:overlap val="-7"/>
        <c:axId val="339735376"/>
        <c:axId val="339735768"/>
      </c:barChart>
      <c:catAx>
        <c:axId val="33973537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339735768"/>
        <c:crosses val="autoZero"/>
        <c:auto val="1"/>
        <c:lblAlgn val="ctr"/>
        <c:lblOffset val="100"/>
        <c:noMultiLvlLbl val="0"/>
      </c:catAx>
      <c:valAx>
        <c:axId val="339735768"/>
        <c:scaling>
          <c:orientation val="minMax"/>
          <c:max val="1.4"/>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339735376"/>
        <c:crosses val="autoZero"/>
        <c:crossBetween val="between"/>
        <c:majorUnit val="0.25"/>
      </c:valAx>
      <c:spPr>
        <a:noFill/>
        <a:ln>
          <a:noFill/>
        </a:ln>
        <a:effectLst/>
      </c:spPr>
    </c:plotArea>
    <c:legend>
      <c:legendPos val="l"/>
      <c:layout>
        <c:manualLayout>
          <c:xMode val="edge"/>
          <c:yMode val="edge"/>
          <c:x val="0"/>
          <c:y val="0.47281442144444202"/>
          <c:w val="0.18032371982888501"/>
          <c:h val="0.1968250065506340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solidFill>
            <a:schemeClr val="bg1"/>
          </a:solidFill>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843535044397802E-2"/>
          <c:y val="4.4515665844257403E-2"/>
          <c:w val="0.90006332426226998"/>
          <c:h val="0.71661850837261498"/>
        </c:manualLayout>
      </c:layout>
      <c:barChart>
        <c:barDir val="col"/>
        <c:grouping val="stacked"/>
        <c:varyColors val="0"/>
        <c:ser>
          <c:idx val="0"/>
          <c:order val="0"/>
          <c:tx>
            <c:strRef>
              <c:f>Sheet1!$B$1</c:f>
              <c:strCache>
                <c:ptCount val="1"/>
                <c:pt idx="0">
                  <c:v>Column1</c:v>
                </c:pt>
              </c:strCache>
            </c:strRef>
          </c:tx>
          <c:spPr>
            <a:solidFill>
              <a:srgbClr val="008C81"/>
            </a:solidFill>
            <a:ln>
              <a:solidFill>
                <a:srgbClr val="FFFFFF"/>
              </a:solidFill>
            </a:ln>
          </c:spPr>
          <c:invertIfNegative val="0"/>
          <c:dLbls>
            <c:dLbl>
              <c:idx val="4"/>
              <c:layout>
                <c:manualLayout>
                  <c:x val="0"/>
                  <c:y val="-4.4515665844257403E-2"/>
                </c:manualLayout>
              </c:layout>
              <c:spPr/>
              <c:txPr>
                <a:bodyPr/>
                <a:lstStyle/>
                <a:p>
                  <a:pPr>
                    <a:defRPr>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Any Inappropriate Use</c:v>
                </c:pt>
                <c:pt idx="1">
                  <c:v>CHF _x000d_&lt;90 Days</c:v>
                </c:pt>
                <c:pt idx="2">
                  <c:v>MI _x000d_&lt;40 Days</c:v>
                </c:pt>
                <c:pt idx="3">
                  <c:v>NYHA _x000d_Class IV _x000d_CHF</c:v>
                </c:pt>
                <c:pt idx="4">
                  <c:v>CABG _x000d_&lt;90 Days</c:v>
                </c:pt>
              </c:strCache>
            </c:strRef>
          </c:cat>
          <c:val>
            <c:numRef>
              <c:f>Sheet1!$B$2:$B$6</c:f>
              <c:numCache>
                <c:formatCode>0.0%</c:formatCode>
                <c:ptCount val="5"/>
                <c:pt idx="0">
                  <c:v>0.22500000000000001</c:v>
                </c:pt>
                <c:pt idx="1">
                  <c:v>0.14000000000000001</c:v>
                </c:pt>
                <c:pt idx="2">
                  <c:v>8.3000000000000004E-2</c:v>
                </c:pt>
                <c:pt idx="3">
                  <c:v>2.7E-2</c:v>
                </c:pt>
                <c:pt idx="4">
                  <c:v>7.0000000000000001E-3</c:v>
                </c:pt>
              </c:numCache>
            </c:numRef>
          </c:val>
        </c:ser>
        <c:dLbls>
          <c:showLegendKey val="0"/>
          <c:showVal val="0"/>
          <c:showCatName val="0"/>
          <c:showSerName val="0"/>
          <c:showPercent val="0"/>
          <c:showBubbleSize val="0"/>
        </c:dLbls>
        <c:gapWidth val="41"/>
        <c:overlap val="100"/>
        <c:axId val="339736552"/>
        <c:axId val="338355120"/>
      </c:barChart>
      <c:catAx>
        <c:axId val="339736552"/>
        <c:scaling>
          <c:orientation val="minMax"/>
        </c:scaling>
        <c:delete val="0"/>
        <c:axPos val="b"/>
        <c:numFmt formatCode="General" sourceLinked="0"/>
        <c:majorTickMark val="none"/>
        <c:minorTickMark val="none"/>
        <c:tickLblPos val="nextTo"/>
        <c:spPr>
          <a:ln>
            <a:solidFill>
              <a:srgbClr val="FFFFFF"/>
            </a:solidFill>
          </a:ln>
        </c:spPr>
        <c:txPr>
          <a:bodyPr/>
          <a:lstStyle/>
          <a:p>
            <a:pPr>
              <a:lnSpc>
                <a:spcPct val="90000"/>
              </a:lnSpc>
              <a:defRPr>
                <a:solidFill>
                  <a:schemeClr val="bg1"/>
                </a:solidFill>
              </a:defRPr>
            </a:pPr>
            <a:endParaRPr lang="en-US"/>
          </a:p>
        </c:txPr>
        <c:crossAx val="338355120"/>
        <c:crosses val="autoZero"/>
        <c:auto val="1"/>
        <c:lblAlgn val="ctr"/>
        <c:lblOffset val="100"/>
        <c:noMultiLvlLbl val="0"/>
      </c:catAx>
      <c:valAx>
        <c:axId val="338355120"/>
        <c:scaling>
          <c:orientation val="minMax"/>
          <c:max val="0.23"/>
          <c:min val="0"/>
        </c:scaling>
        <c:delete val="0"/>
        <c:axPos val="l"/>
        <c:majorGridlines>
          <c:spPr>
            <a:ln>
              <a:solidFill>
                <a:srgbClr val="FFFFFF"/>
              </a:solidFill>
              <a:prstDash val="solid"/>
            </a:ln>
          </c:spPr>
        </c:majorGridlines>
        <c:numFmt formatCode="0%" sourceLinked="0"/>
        <c:majorTickMark val="none"/>
        <c:minorTickMark val="none"/>
        <c:tickLblPos val="nextTo"/>
        <c:spPr>
          <a:ln>
            <a:solidFill>
              <a:srgbClr val="FFFFFF"/>
            </a:solidFill>
          </a:ln>
        </c:spPr>
        <c:crossAx val="339736552"/>
        <c:crosses val="autoZero"/>
        <c:crossBetween val="between"/>
        <c:majorUnit val="0.05"/>
      </c:valAx>
      <c:spPr>
        <a:noFill/>
        <a:ln w="25400">
          <a:noFill/>
        </a:ln>
        <a:effectLst/>
      </c:spPr>
    </c:plotArea>
    <c:plotVisOnly val="1"/>
    <c:dispBlanksAs val="gap"/>
    <c:showDLblsOverMax val="0"/>
  </c:chart>
  <c:txPr>
    <a:bodyPr/>
    <a:lstStyle/>
    <a:p>
      <a:pPr>
        <a:defRPr sz="2000">
          <a:solidFill>
            <a:schemeClr val="bg1"/>
          </a:solidFill>
          <a:latin typeface="Arial" charset="0"/>
          <a:ea typeface="Arial" charset="0"/>
          <a:cs typeface="Arial" charset="0"/>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For-Profit</c:v>
                </c:pt>
              </c:strCache>
            </c:strRef>
          </c:tx>
          <c:spPr>
            <a:solidFill>
              <a:schemeClr val="accent2"/>
            </a:solidFill>
            <a:ln>
              <a:solidFill>
                <a:schemeClr val="bg1"/>
              </a:solidFill>
            </a:ln>
          </c:spPr>
          <c:invertIfNegative val="0"/>
          <c:dLbls>
            <c:spPr>
              <a:noFill/>
              <a:ln>
                <a:noFill/>
              </a:ln>
              <a:effectLst/>
            </c:spPr>
            <c:txPr>
              <a:bodyPr/>
              <a:lstStyle/>
              <a:p>
                <a:pPr>
                  <a:defRPr>
                    <a:solidFill>
                      <a:srgbClr val="EBF1DD"/>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Overall_x000d_Quality</c:v>
                </c:pt>
                <c:pt idx="1">
                  <c:v>Process_x000d_of Care</c:v>
                </c:pt>
                <c:pt idx="2">
                  <c:v>Functional_x000d_Improvement</c:v>
                </c:pt>
                <c:pt idx="3">
                  <c:v>Avoiding_x000d_Hosp. Admit</c:v>
                </c:pt>
              </c:strCache>
            </c:strRef>
          </c:cat>
          <c:val>
            <c:numRef>
              <c:f>Sheet1!$B$2:$B$5</c:f>
              <c:numCache>
                <c:formatCode>0.0%</c:formatCode>
                <c:ptCount val="4"/>
                <c:pt idx="0">
                  <c:v>0.77200000000000002</c:v>
                </c:pt>
                <c:pt idx="1">
                  <c:v>0.86</c:v>
                </c:pt>
                <c:pt idx="2">
                  <c:v>0.56899999999999995</c:v>
                </c:pt>
                <c:pt idx="3">
                  <c:v>0.71599999999999997</c:v>
                </c:pt>
              </c:numCache>
            </c:numRef>
          </c:val>
        </c:ser>
        <c:ser>
          <c:idx val="1"/>
          <c:order val="1"/>
          <c:tx>
            <c:strRef>
              <c:f>Sheet1!$C$1</c:f>
              <c:strCache>
                <c:ptCount val="1"/>
                <c:pt idx="0">
                  <c:v>Non-Profit</c:v>
                </c:pt>
              </c:strCache>
            </c:strRef>
          </c:tx>
          <c:spPr>
            <a:solidFill>
              <a:schemeClr val="accent1"/>
            </a:solidFill>
            <a:ln>
              <a:solidFill>
                <a:schemeClr val="bg1"/>
              </a:solidFill>
            </a:ln>
          </c:spPr>
          <c:invertIfNegative val="0"/>
          <c:dLbls>
            <c:spPr>
              <a:noFill/>
              <a:ln>
                <a:noFill/>
              </a:ln>
              <a:effectLst/>
            </c:spPr>
            <c:txPr>
              <a:bodyPr/>
              <a:lstStyle/>
              <a:p>
                <a:pPr>
                  <a:defRPr>
                    <a:solidFill>
                      <a:srgbClr val="EBF1DD"/>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Overall_x000d_Quality</c:v>
                </c:pt>
                <c:pt idx="1">
                  <c:v>Process_x000d_of Care</c:v>
                </c:pt>
                <c:pt idx="2">
                  <c:v>Functional_x000d_Improvement</c:v>
                </c:pt>
                <c:pt idx="3">
                  <c:v>Avoiding_x000d_Hosp. Admit</c:v>
                </c:pt>
              </c:strCache>
            </c:strRef>
          </c:cat>
          <c:val>
            <c:numRef>
              <c:f>Sheet1!$C$2:$C$5</c:f>
              <c:numCache>
                <c:formatCode>0.0%</c:formatCode>
                <c:ptCount val="4"/>
                <c:pt idx="0">
                  <c:v>0.78700000000000003</c:v>
                </c:pt>
                <c:pt idx="1">
                  <c:v>0.874</c:v>
                </c:pt>
                <c:pt idx="2">
                  <c:v>0.60099999999999998</c:v>
                </c:pt>
                <c:pt idx="3">
                  <c:v>0.73499999999999999</c:v>
                </c:pt>
              </c:numCache>
            </c:numRef>
          </c:val>
        </c:ser>
        <c:dLbls>
          <c:showLegendKey val="0"/>
          <c:showVal val="0"/>
          <c:showCatName val="0"/>
          <c:showSerName val="0"/>
          <c:showPercent val="0"/>
          <c:showBubbleSize val="0"/>
        </c:dLbls>
        <c:gapWidth val="70"/>
        <c:overlap val="-8"/>
        <c:axId val="338355904"/>
        <c:axId val="338356296"/>
      </c:barChart>
      <c:catAx>
        <c:axId val="338355904"/>
        <c:scaling>
          <c:orientation val="minMax"/>
        </c:scaling>
        <c:delete val="0"/>
        <c:axPos val="b"/>
        <c:numFmt formatCode="General" sourceLinked="0"/>
        <c:majorTickMark val="none"/>
        <c:minorTickMark val="none"/>
        <c:tickLblPos val="nextTo"/>
        <c:spPr>
          <a:ln>
            <a:solidFill>
              <a:schemeClr val="bg1"/>
            </a:solidFill>
          </a:ln>
        </c:spPr>
        <c:txPr>
          <a:bodyPr/>
          <a:lstStyle/>
          <a:p>
            <a:pPr>
              <a:defRPr sz="2400">
                <a:solidFill>
                  <a:schemeClr val="bg1"/>
                </a:solidFill>
                <a:latin typeface="+mn-lt"/>
              </a:defRPr>
            </a:pPr>
            <a:endParaRPr lang="en-US"/>
          </a:p>
        </c:txPr>
        <c:crossAx val="338356296"/>
        <c:crosses val="autoZero"/>
        <c:auto val="1"/>
        <c:lblAlgn val="ctr"/>
        <c:lblOffset val="100"/>
        <c:noMultiLvlLbl val="0"/>
      </c:catAx>
      <c:valAx>
        <c:axId val="338356296"/>
        <c:scaling>
          <c:orientation val="minMax"/>
          <c:max val="0.88"/>
          <c:min val="0.5"/>
        </c:scaling>
        <c:delete val="0"/>
        <c:axPos val="l"/>
        <c:majorGridlines>
          <c:spPr>
            <a:ln>
              <a:solidFill>
                <a:schemeClr val="bg1"/>
              </a:solidFill>
              <a:prstDash val="solid"/>
            </a:ln>
          </c:spPr>
        </c:majorGridlines>
        <c:numFmt formatCode="0%" sourceLinked="0"/>
        <c:majorTickMark val="none"/>
        <c:minorTickMark val="none"/>
        <c:tickLblPos val="nextTo"/>
        <c:spPr>
          <a:ln>
            <a:solidFill>
              <a:schemeClr val="bg1"/>
            </a:solidFill>
          </a:ln>
        </c:spPr>
        <c:txPr>
          <a:bodyPr/>
          <a:lstStyle/>
          <a:p>
            <a:pPr>
              <a:defRPr sz="2400">
                <a:solidFill>
                  <a:schemeClr val="bg1"/>
                </a:solidFill>
                <a:latin typeface="+mn-lt"/>
              </a:defRPr>
            </a:pPr>
            <a:endParaRPr lang="en-US"/>
          </a:p>
        </c:txPr>
        <c:crossAx val="338355904"/>
        <c:crosses val="autoZero"/>
        <c:crossBetween val="between"/>
        <c:majorUnit val="0.1"/>
      </c:valAx>
      <c:spPr>
        <a:noFill/>
        <a:ln>
          <a:noFill/>
        </a:ln>
      </c:spPr>
    </c:plotArea>
    <c:legend>
      <c:legendPos val="b"/>
      <c:layout>
        <c:manualLayout>
          <c:xMode val="edge"/>
          <c:yMode val="edge"/>
          <c:x val="0.280961765485782"/>
          <c:y val="0.90149268364915203"/>
          <c:w val="0.48877082513321402"/>
          <c:h val="7.8010680441912297E-2"/>
        </c:manualLayout>
      </c:layout>
      <c:overlay val="0"/>
      <c:txPr>
        <a:bodyPr/>
        <a:lstStyle/>
        <a:p>
          <a:pPr>
            <a:defRPr sz="2400">
              <a:solidFill>
                <a:schemeClr val="bg1"/>
              </a:solidFill>
              <a:latin typeface="+mn-lt"/>
            </a:defRPr>
          </a:pPr>
          <a:endParaRPr lang="en-US"/>
        </a:p>
      </c:txPr>
    </c:legend>
    <c:plotVisOnly val="1"/>
    <c:dispBlanksAs val="gap"/>
    <c:showDLblsOverMax val="0"/>
  </c:chart>
  <c:txPr>
    <a:bodyPr/>
    <a:lstStyle/>
    <a:p>
      <a:pPr>
        <a:defRPr sz="2000">
          <a:latin typeface="Franklin Gothic Book"/>
          <a:cs typeface="Franklin Gothic Book"/>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0"/>
            <c:invertIfNegative val="0"/>
            <c:bubble3D val="0"/>
          </c:dPt>
          <c:dPt>
            <c:idx val="1"/>
            <c:invertIfNegative val="0"/>
            <c:bubble3D val="0"/>
            <c:spPr>
              <a:solidFill>
                <a:schemeClr val="accent2"/>
              </a:solidFill>
              <a:ln>
                <a:solidFill>
                  <a:schemeClr val="bg1"/>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Sweden</c:v>
                </c:pt>
                <c:pt idx="1">
                  <c:v>USA</c:v>
                </c:pt>
                <c:pt idx="2">
                  <c:v>Australia</c:v>
                </c:pt>
                <c:pt idx="3">
                  <c:v>Canada</c:v>
                </c:pt>
                <c:pt idx="4">
                  <c:v>UK</c:v>
                </c:pt>
                <c:pt idx="5">
                  <c:v>Italy</c:v>
                </c:pt>
                <c:pt idx="6">
                  <c:v>France</c:v>
                </c:pt>
              </c:strCache>
            </c:strRef>
          </c:cat>
          <c:val>
            <c:numRef>
              <c:f>Sheet1!$B$2:$B$8</c:f>
              <c:numCache>
                <c:formatCode>0.0%</c:formatCode>
                <c:ptCount val="7"/>
                <c:pt idx="0">
                  <c:v>0.112</c:v>
                </c:pt>
                <c:pt idx="1">
                  <c:v>0.114</c:v>
                </c:pt>
                <c:pt idx="2">
                  <c:v>0.124</c:v>
                </c:pt>
                <c:pt idx="3">
                  <c:v>0.14000000000000001</c:v>
                </c:pt>
                <c:pt idx="4">
                  <c:v>0.19</c:v>
                </c:pt>
                <c:pt idx="5">
                  <c:v>0.2</c:v>
                </c:pt>
                <c:pt idx="6">
                  <c:v>0.224</c:v>
                </c:pt>
              </c:numCache>
            </c:numRef>
          </c:val>
        </c:ser>
        <c:dLbls>
          <c:showLegendKey val="0"/>
          <c:showVal val="0"/>
          <c:showCatName val="0"/>
          <c:showSerName val="0"/>
          <c:showPercent val="0"/>
          <c:showBubbleSize val="0"/>
        </c:dLbls>
        <c:gapWidth val="30"/>
        <c:overlap val="-27"/>
        <c:axId val="338357080"/>
        <c:axId val="338357472"/>
      </c:barChart>
      <c:catAx>
        <c:axId val="338357080"/>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38357472"/>
        <c:crosses val="autoZero"/>
        <c:auto val="1"/>
        <c:lblAlgn val="ctr"/>
        <c:lblOffset val="100"/>
        <c:noMultiLvlLbl val="0"/>
      </c:catAx>
      <c:valAx>
        <c:axId val="338357472"/>
        <c:scaling>
          <c:orientation val="minMax"/>
          <c:max val="0.24"/>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Arial" charset="0"/>
                <a:ea typeface="Arial" charset="0"/>
                <a:cs typeface="Arial" charset="0"/>
              </a:defRPr>
            </a:pPr>
            <a:endParaRPr lang="en-US"/>
          </a:p>
        </c:txPr>
        <c:crossAx val="338357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0"/>
            <c:invertIfNegative val="0"/>
            <c:bubble3D val="0"/>
            <c:spPr>
              <a:solidFill>
                <a:schemeClr val="accent2"/>
              </a:solidFill>
              <a:ln>
                <a:solidFill>
                  <a:schemeClr val="bg1"/>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USA</c:v>
                </c:pt>
                <c:pt idx="1">
                  <c:v>Canada</c:v>
                </c:pt>
                <c:pt idx="2">
                  <c:v>UK</c:v>
                </c:pt>
                <c:pt idx="3">
                  <c:v>France</c:v>
                </c:pt>
                <c:pt idx="4">
                  <c:v>Sweden</c:v>
                </c:pt>
                <c:pt idx="5">
                  <c:v>Germany</c:v>
                </c:pt>
                <c:pt idx="6">
                  <c:v>Italy</c:v>
                </c:pt>
                <c:pt idx="7">
                  <c:v>Japan</c:v>
                </c:pt>
              </c:strCache>
            </c:strRef>
          </c:cat>
          <c:val>
            <c:numRef>
              <c:f>Sheet1!$B$2:$B$9</c:f>
              <c:numCache>
                <c:formatCode>0.0%</c:formatCode>
                <c:ptCount val="8"/>
                <c:pt idx="0">
                  <c:v>0.14899999999999999</c:v>
                </c:pt>
                <c:pt idx="1">
                  <c:v>0.161</c:v>
                </c:pt>
                <c:pt idx="2">
                  <c:v>0.17699999999999999</c:v>
                </c:pt>
                <c:pt idx="3">
                  <c:v>0.184</c:v>
                </c:pt>
                <c:pt idx="4">
                  <c:v>0.19600000000000001</c:v>
                </c:pt>
                <c:pt idx="5">
                  <c:v>0.21</c:v>
                </c:pt>
                <c:pt idx="6">
                  <c:v>0.217</c:v>
                </c:pt>
                <c:pt idx="7">
                  <c:v>0.26700000000000002</c:v>
                </c:pt>
              </c:numCache>
            </c:numRef>
          </c:val>
        </c:ser>
        <c:dLbls>
          <c:showLegendKey val="0"/>
          <c:showVal val="0"/>
          <c:showCatName val="0"/>
          <c:showSerName val="0"/>
          <c:showPercent val="0"/>
          <c:showBubbleSize val="0"/>
        </c:dLbls>
        <c:gapWidth val="30"/>
        <c:overlap val="-27"/>
        <c:axId val="338358256"/>
        <c:axId val="338358648"/>
      </c:barChart>
      <c:catAx>
        <c:axId val="33835825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38358648"/>
        <c:crosses val="autoZero"/>
        <c:auto val="1"/>
        <c:lblAlgn val="ctr"/>
        <c:lblOffset val="100"/>
        <c:noMultiLvlLbl val="0"/>
      </c:catAx>
      <c:valAx>
        <c:axId val="338358648"/>
        <c:scaling>
          <c:orientation val="minMax"/>
          <c:max val="0.28999999999999998"/>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Arial" charset="0"/>
                <a:ea typeface="Arial" charset="0"/>
                <a:cs typeface="Arial" charset="0"/>
              </a:defRPr>
            </a:pPr>
            <a:endParaRPr lang="en-US"/>
          </a:p>
        </c:txPr>
        <c:crossAx val="338358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Life Expectancy</c:v>
                </c:pt>
              </c:strCache>
            </c:strRef>
          </c:tx>
          <c:spPr>
            <a:solidFill>
              <a:schemeClr val="accent1">
                <a:lumMod val="50000"/>
              </a:schemeClr>
            </a:solidFill>
            <a:ln>
              <a:solidFill>
                <a:schemeClr val="tx1"/>
              </a:solidFill>
            </a:ln>
            <a:effectLst/>
          </c:spPr>
          <c:invertIfNegative val="0"/>
          <c:dPt>
            <c:idx val="0"/>
            <c:invertIfNegative val="0"/>
            <c:bubble3D val="0"/>
            <c:spPr>
              <a:solidFill>
                <a:schemeClr val="accent4">
                  <a:lumMod val="75000"/>
                </a:schemeClr>
              </a:solidFill>
              <a:ln>
                <a:solidFill>
                  <a:schemeClr val="tx1"/>
                </a:solidFill>
              </a:ln>
              <a:effectLst/>
            </c:spPr>
          </c:dPt>
          <c:cat>
            <c:strRef>
              <c:f>Sheet1!$A$2:$A$26</c:f>
              <c:strCache>
                <c:ptCount val="25"/>
                <c:pt idx="0">
                  <c:v>USA</c:v>
                </c:pt>
                <c:pt idx="1">
                  <c:v>Slovenia</c:v>
                </c:pt>
                <c:pt idx="2">
                  <c:v>Denmark</c:v>
                </c:pt>
                <c:pt idx="3">
                  <c:v>Belgium</c:v>
                </c:pt>
                <c:pt idx="4">
                  <c:v>Portugal</c:v>
                </c:pt>
                <c:pt idx="5">
                  <c:v>Germany</c:v>
                </c:pt>
                <c:pt idx="6">
                  <c:v>UK</c:v>
                </c:pt>
                <c:pt idx="7">
                  <c:v>Ireland</c:v>
                </c:pt>
                <c:pt idx="8">
                  <c:v>Finland</c:v>
                </c:pt>
                <c:pt idx="9">
                  <c:v>Austria</c:v>
                </c:pt>
                <c:pt idx="10">
                  <c:v>Nzeal</c:v>
                </c:pt>
                <c:pt idx="11">
                  <c:v>Neth</c:v>
                </c:pt>
                <c:pt idx="12">
                  <c:v>Greece</c:v>
                </c:pt>
                <c:pt idx="13">
                  <c:v>Norway</c:v>
                </c:pt>
                <c:pt idx="14">
                  <c:v>Korea</c:v>
                </c:pt>
                <c:pt idx="15">
                  <c:v>Lux</c:v>
                </c:pt>
                <c:pt idx="16">
                  <c:v>Sweden</c:v>
                </c:pt>
                <c:pt idx="17">
                  <c:v>Israel</c:v>
                </c:pt>
                <c:pt idx="18">
                  <c:v>Iceland</c:v>
                </c:pt>
                <c:pt idx="19">
                  <c:v>Australia</c:v>
                </c:pt>
                <c:pt idx="20">
                  <c:v>France</c:v>
                </c:pt>
                <c:pt idx="21">
                  <c:v>Italy</c:v>
                </c:pt>
                <c:pt idx="22">
                  <c:v>Switz</c:v>
                </c:pt>
                <c:pt idx="23">
                  <c:v>Spain</c:v>
                </c:pt>
                <c:pt idx="24">
                  <c:v>Japan</c:v>
                </c:pt>
              </c:strCache>
            </c:strRef>
          </c:cat>
          <c:val>
            <c:numRef>
              <c:f>Sheet1!$B$2:$B$26</c:f>
              <c:numCache>
                <c:formatCode>General</c:formatCode>
                <c:ptCount val="25"/>
                <c:pt idx="0">
                  <c:v>78.8</c:v>
                </c:pt>
                <c:pt idx="1">
                  <c:v>80.400000000000006</c:v>
                </c:pt>
                <c:pt idx="2">
                  <c:v>80.400000000000006</c:v>
                </c:pt>
                <c:pt idx="3">
                  <c:v>80.7</c:v>
                </c:pt>
                <c:pt idx="4">
                  <c:v>80.8</c:v>
                </c:pt>
                <c:pt idx="5">
                  <c:v>80.900000000000006</c:v>
                </c:pt>
                <c:pt idx="6">
                  <c:v>81.099999999999994</c:v>
                </c:pt>
                <c:pt idx="7">
                  <c:v>81.099999999999994</c:v>
                </c:pt>
                <c:pt idx="8">
                  <c:v>81.099999999999994</c:v>
                </c:pt>
                <c:pt idx="9">
                  <c:v>81.2</c:v>
                </c:pt>
                <c:pt idx="10">
                  <c:v>81.400000000000006</c:v>
                </c:pt>
                <c:pt idx="11">
                  <c:v>81.400000000000006</c:v>
                </c:pt>
                <c:pt idx="12">
                  <c:v>81.400000000000006</c:v>
                </c:pt>
                <c:pt idx="13">
                  <c:v>81.8</c:v>
                </c:pt>
                <c:pt idx="14">
                  <c:v>81.8</c:v>
                </c:pt>
                <c:pt idx="15">
                  <c:v>81.900000000000006</c:v>
                </c:pt>
                <c:pt idx="16">
                  <c:v>82</c:v>
                </c:pt>
                <c:pt idx="17">
                  <c:v>82.1</c:v>
                </c:pt>
                <c:pt idx="18">
                  <c:v>82.1</c:v>
                </c:pt>
                <c:pt idx="19">
                  <c:v>82.2</c:v>
                </c:pt>
                <c:pt idx="20">
                  <c:v>82.3</c:v>
                </c:pt>
                <c:pt idx="21">
                  <c:v>82.8</c:v>
                </c:pt>
                <c:pt idx="22">
                  <c:v>82.9</c:v>
                </c:pt>
                <c:pt idx="23">
                  <c:v>83.2</c:v>
                </c:pt>
                <c:pt idx="24">
                  <c:v>83.4</c:v>
                </c:pt>
              </c:numCache>
            </c:numRef>
          </c:val>
        </c:ser>
        <c:dLbls>
          <c:showLegendKey val="0"/>
          <c:showVal val="0"/>
          <c:showCatName val="0"/>
          <c:showSerName val="0"/>
          <c:showPercent val="0"/>
          <c:showBubbleSize val="0"/>
        </c:dLbls>
        <c:gapWidth val="36"/>
        <c:overlap val="-27"/>
        <c:axId val="336702816"/>
        <c:axId val="336701248"/>
      </c:barChart>
      <c:catAx>
        <c:axId val="336702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Franklin Gothic Book" charset="0"/>
                <a:ea typeface="Franklin Gothic Book" charset="0"/>
                <a:cs typeface="Franklin Gothic Book" charset="0"/>
              </a:defRPr>
            </a:pPr>
            <a:endParaRPr lang="en-US"/>
          </a:p>
        </c:txPr>
        <c:crossAx val="336701248"/>
        <c:crosses val="autoZero"/>
        <c:auto val="1"/>
        <c:lblAlgn val="ctr"/>
        <c:lblOffset val="100"/>
        <c:noMultiLvlLbl val="0"/>
      </c:catAx>
      <c:valAx>
        <c:axId val="336701248"/>
        <c:scaling>
          <c:orientation val="minMax"/>
        </c:scaling>
        <c:delete val="0"/>
        <c:axPos val="l"/>
        <c:majorGridlines>
          <c:spPr>
            <a:ln w="6350" cap="flat" cmpd="sng" algn="ctr">
              <a:solidFill>
                <a:schemeClr val="tx1"/>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Franklin Gothic Book" charset="0"/>
                <a:ea typeface="Franklin Gothic Book" charset="0"/>
                <a:cs typeface="Franklin Gothic Book" charset="0"/>
              </a:defRPr>
            </a:pPr>
            <a:endParaRPr lang="en-US"/>
          </a:p>
        </c:txPr>
        <c:crossAx val="336702816"/>
        <c:crosses val="autoZero"/>
        <c:crossBetween val="between"/>
      </c:valAx>
      <c:spPr>
        <a:solidFill>
          <a:schemeClr val="bg1"/>
        </a:solid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0"/>
            <c:invertIfNegative val="0"/>
            <c:bubble3D val="0"/>
            <c:spPr>
              <a:solidFill>
                <a:schemeClr val="accent2"/>
              </a:solidFill>
              <a:ln>
                <a:solidFill>
                  <a:schemeClr val="bg1"/>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USA</c:v>
                </c:pt>
                <c:pt idx="1">
                  <c:v>Canada</c:v>
                </c:pt>
                <c:pt idx="2">
                  <c:v>France</c:v>
                </c:pt>
                <c:pt idx="3">
                  <c:v>UK</c:v>
                </c:pt>
                <c:pt idx="4">
                  <c:v>Australia</c:v>
                </c:pt>
                <c:pt idx="5">
                  <c:v>Switzerland</c:v>
                </c:pt>
                <c:pt idx="6">
                  <c:v>Germany</c:v>
                </c:pt>
              </c:strCache>
            </c:strRef>
          </c:cat>
          <c:val>
            <c:numRef>
              <c:f>Sheet1!$B$2:$B$8</c:f>
              <c:numCache>
                <c:formatCode>General</c:formatCode>
                <c:ptCount val="7"/>
                <c:pt idx="0">
                  <c:v>0.6</c:v>
                </c:pt>
                <c:pt idx="1">
                  <c:v>0.6</c:v>
                </c:pt>
                <c:pt idx="2">
                  <c:v>0.7</c:v>
                </c:pt>
                <c:pt idx="3">
                  <c:v>0.7</c:v>
                </c:pt>
                <c:pt idx="4">
                  <c:v>0.8</c:v>
                </c:pt>
                <c:pt idx="5">
                  <c:v>0.9</c:v>
                </c:pt>
                <c:pt idx="6">
                  <c:v>0.9</c:v>
                </c:pt>
              </c:numCache>
            </c:numRef>
          </c:val>
        </c:ser>
        <c:dLbls>
          <c:showLegendKey val="0"/>
          <c:showVal val="0"/>
          <c:showCatName val="0"/>
          <c:showSerName val="0"/>
          <c:showPercent val="0"/>
          <c:showBubbleSize val="0"/>
        </c:dLbls>
        <c:gapWidth val="30"/>
        <c:overlap val="-27"/>
        <c:axId val="392921216"/>
        <c:axId val="392921608"/>
      </c:barChart>
      <c:catAx>
        <c:axId val="39292121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92921608"/>
        <c:crosses val="autoZero"/>
        <c:auto val="1"/>
        <c:lblAlgn val="ctr"/>
        <c:lblOffset val="100"/>
        <c:noMultiLvlLbl val="0"/>
      </c:catAx>
      <c:valAx>
        <c:axId val="392921608"/>
        <c:scaling>
          <c:orientation val="minMax"/>
          <c:max val="0.9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9292121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Pt>
            <c:idx val="0"/>
            <c:invertIfNegative val="0"/>
            <c:bubble3D val="0"/>
            <c:spPr>
              <a:solidFill>
                <a:schemeClr val="accent2"/>
              </a:solidFill>
              <a:ln>
                <a:solidFill>
                  <a:schemeClr val="bg1"/>
                </a:solidFill>
              </a:ln>
              <a:effectLst/>
            </c:spPr>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USA</c:v>
                </c:pt>
                <c:pt idx="1">
                  <c:v>Denmark</c:v>
                </c:pt>
                <c:pt idx="2">
                  <c:v>UK</c:v>
                </c:pt>
                <c:pt idx="3">
                  <c:v>France</c:v>
                </c:pt>
                <c:pt idx="4">
                  <c:v>Australia</c:v>
                </c:pt>
                <c:pt idx="5">
                  <c:v>Canada</c:v>
                </c:pt>
                <c:pt idx="6">
                  <c:v>Japan</c:v>
                </c:pt>
              </c:strCache>
            </c:strRef>
          </c:cat>
          <c:val>
            <c:numRef>
              <c:f>Sheet1!$B$2:$B$8</c:f>
              <c:numCache>
                <c:formatCode>General</c:formatCode>
                <c:ptCount val="7"/>
                <c:pt idx="0">
                  <c:v>4</c:v>
                </c:pt>
                <c:pt idx="1">
                  <c:v>4.3</c:v>
                </c:pt>
                <c:pt idx="2">
                  <c:v>5</c:v>
                </c:pt>
                <c:pt idx="3">
                  <c:v>6.3</c:v>
                </c:pt>
                <c:pt idx="4">
                  <c:v>7.6</c:v>
                </c:pt>
                <c:pt idx="5">
                  <c:v>7.7</c:v>
                </c:pt>
                <c:pt idx="6">
                  <c:v>12.7</c:v>
                </c:pt>
              </c:numCache>
            </c:numRef>
          </c:val>
        </c:ser>
        <c:dLbls>
          <c:showLegendKey val="0"/>
          <c:showVal val="0"/>
          <c:showCatName val="0"/>
          <c:showSerName val="0"/>
          <c:showPercent val="0"/>
          <c:showBubbleSize val="0"/>
        </c:dLbls>
        <c:gapWidth val="30"/>
        <c:overlap val="-27"/>
        <c:axId val="392922392"/>
        <c:axId val="392922784"/>
      </c:barChart>
      <c:catAx>
        <c:axId val="392922392"/>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92922784"/>
        <c:crosses val="autoZero"/>
        <c:auto val="1"/>
        <c:lblAlgn val="ctr"/>
        <c:lblOffset val="100"/>
        <c:noMultiLvlLbl val="0"/>
      </c:catAx>
      <c:valAx>
        <c:axId val="392922784"/>
        <c:scaling>
          <c:orientation val="minMax"/>
          <c:max val="13"/>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92922392"/>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USA</c:v>
                </c:pt>
                <c:pt idx="1">
                  <c:v>Canada</c:v>
                </c:pt>
              </c:strCache>
            </c:strRef>
          </c:cat>
          <c:val>
            <c:numRef>
              <c:f>Sheet1!$B$2:$B$3</c:f>
              <c:numCache>
                <c:formatCode>"$"#,##0_);[Red]\("$"#,##0\)</c:formatCode>
                <c:ptCount val="2"/>
                <c:pt idx="0">
                  <c:v>3325</c:v>
                </c:pt>
                <c:pt idx="1">
                  <c:v>745</c:v>
                </c:pt>
              </c:numCache>
            </c:numRef>
          </c:val>
        </c:ser>
        <c:dLbls>
          <c:showLegendKey val="0"/>
          <c:showVal val="0"/>
          <c:showCatName val="0"/>
          <c:showSerName val="0"/>
          <c:showPercent val="0"/>
          <c:showBubbleSize val="0"/>
        </c:dLbls>
        <c:gapWidth val="99"/>
        <c:overlap val="-27"/>
        <c:axId val="392923568"/>
        <c:axId val="392923960"/>
      </c:barChart>
      <c:catAx>
        <c:axId val="392923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00A600"/>
                </a:solidFill>
                <a:latin typeface="+mn-lt"/>
                <a:ea typeface="+mn-ea"/>
                <a:cs typeface="+mn-cs"/>
              </a:defRPr>
            </a:pPr>
            <a:endParaRPr lang="en-US"/>
          </a:p>
        </c:txPr>
        <c:crossAx val="392923960"/>
        <c:crosses val="autoZero"/>
        <c:auto val="1"/>
        <c:lblAlgn val="ctr"/>
        <c:lblOffset val="100"/>
        <c:noMultiLvlLbl val="0"/>
      </c:catAx>
      <c:valAx>
        <c:axId val="392923960"/>
        <c:scaling>
          <c:orientation val="minMax"/>
          <c:max val="3900"/>
          <c:min val="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400" b="0" i="0" u="none" strike="noStrike" kern="1200" baseline="0">
                <a:solidFill>
                  <a:srgbClr val="00A600"/>
                </a:solidFill>
                <a:latin typeface="+mn-lt"/>
                <a:ea typeface="+mn-ea"/>
                <a:cs typeface="+mn-cs"/>
              </a:defRPr>
            </a:pPr>
            <a:endParaRPr lang="en-US"/>
          </a:p>
        </c:txPr>
        <c:crossAx val="392923568"/>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sz="2400">
          <a:solidFill>
            <a:schemeClr val="bg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30"/>
      <c:rotY val="90"/>
      <c:rAngAx val="0"/>
      <c:perspective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Pt>
            <c:idx val="0"/>
            <c:bubble3D val="0"/>
            <c:explosion val="12"/>
            <c:spPr>
              <a:solidFill>
                <a:srgbClr val="C00000"/>
              </a:solidFill>
              <a:ln w="6350" cap="rnd" cmpd="sng" algn="ctr">
                <a:solidFill>
                  <a:schemeClr val="bg1"/>
                </a:solidFill>
                <a:prstDash val="solid"/>
              </a:ln>
              <a:effectLst>
                <a:outerShdw blurRad="39000" dist="25400" dir="5400000" rotWithShape="0">
                  <a:srgbClr val="000000">
                    <a:alpha val="38000"/>
                  </a:srgbClr>
                </a:outerShdw>
              </a:effectLst>
            </c:spPr>
          </c:dPt>
          <c:dPt>
            <c:idx val="1"/>
            <c:bubble3D val="0"/>
            <c:spPr>
              <a:solidFill>
                <a:schemeClr val="accent1">
                  <a:lumMod val="50000"/>
                </a:schemeClr>
              </a:solidFill>
              <a:ln w="6350" cap="rnd" cmpd="sng" algn="ctr">
                <a:solidFill>
                  <a:schemeClr val="bg1"/>
                </a:solidFill>
                <a:prstDash val="solid"/>
              </a:ln>
              <a:effectLst>
                <a:outerShdw blurRad="39000" dist="25400" dir="5400000" rotWithShape="0">
                  <a:srgbClr val="000000">
                    <a:alpha val="38000"/>
                  </a:srgbClr>
                </a:outerShdw>
              </a:effectLst>
            </c:spPr>
          </c:dPt>
          <c:cat>
            <c:strRef>
              <c:f>Sheet1!$A$2:$A$3</c:f>
              <c:strCache>
                <c:ptCount val="2"/>
                <c:pt idx="0">
                  <c:v>1st Qtr</c:v>
                </c:pt>
                <c:pt idx="1">
                  <c:v>2nd Qtr</c:v>
                </c:pt>
              </c:strCache>
            </c:strRef>
          </c:cat>
          <c:val>
            <c:numRef>
              <c:f>Sheet1!$B$2:$B$3</c:f>
              <c:numCache>
                <c:formatCode>0%</c:formatCode>
                <c:ptCount val="2"/>
                <c:pt idx="0">
                  <c:v>0.31</c:v>
                </c:pt>
                <c:pt idx="1">
                  <c:v>0.69</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30"/>
      <c:rotY val="90"/>
      <c:rAngAx val="0"/>
    </c:view3D>
    <c:floor>
      <c:thickness val="0"/>
    </c:floor>
    <c:sideWall>
      <c:thickness val="0"/>
    </c:sideWall>
    <c:backWall>
      <c:thickness val="0"/>
    </c:backWall>
    <c:plotArea>
      <c:layout/>
      <c:pie3DChart>
        <c:varyColors val="1"/>
        <c:ser>
          <c:idx val="0"/>
          <c:order val="0"/>
          <c:spPr>
            <a:solidFill>
              <a:srgbClr val="005A4F"/>
            </a:solidFill>
          </c:spPr>
          <c:explosion val="5"/>
          <c:dPt>
            <c:idx val="0"/>
            <c:bubble3D val="0"/>
            <c:explosion val="16"/>
            <c:spPr>
              <a:solidFill>
                <a:schemeClr val="accent4"/>
              </a:solidFill>
              <a:ln>
                <a:solidFill>
                  <a:schemeClr val="bg1"/>
                </a:solidFill>
              </a:ln>
            </c:spPr>
          </c:dPt>
          <c:dPt>
            <c:idx val="1"/>
            <c:bubble3D val="0"/>
            <c:spPr>
              <a:solidFill>
                <a:srgbClr val="005A4F"/>
              </a:solidFill>
              <a:ln>
                <a:solidFill>
                  <a:schemeClr val="bg1"/>
                </a:solidFill>
              </a:ln>
            </c:spPr>
          </c:dPt>
          <c:cat>
            <c:strRef>
              <c:f>'[Chart in Microsoft Office PowerPoint]Sheet1'!$A$2:$A$3</c:f>
              <c:strCache>
                <c:ptCount val="2"/>
                <c:pt idx="0">
                  <c:v>1st Qtr</c:v>
                </c:pt>
                <c:pt idx="1">
                  <c:v>2nd Qtr</c:v>
                </c:pt>
              </c:strCache>
            </c:strRef>
          </c:cat>
          <c:val>
            <c:numRef>
              <c:f>'[Chart in Microsoft Office PowerPoint]Sheet1'!$B$2:$B$3</c:f>
              <c:numCache>
                <c:formatCode>General</c:formatCode>
                <c:ptCount val="2"/>
                <c:pt idx="0">
                  <c:v>16.7</c:v>
                </c:pt>
                <c:pt idx="1">
                  <c:v>83.3</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invertIfNegative val="0"/>
          <c:dLbls>
            <c:numFmt formatCode="0.0%" sourceLinked="0"/>
            <c:spPr>
              <a:noFill/>
              <a:ln>
                <a:noFill/>
              </a:ln>
              <a:effectLst/>
            </c:spPr>
            <c:txPr>
              <a:bodyPr/>
              <a:lstStyle/>
              <a:p>
                <a:pPr>
                  <a:defRPr sz="24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Aetna</c:v>
                </c:pt>
                <c:pt idx="1">
                  <c:v>Humana</c:v>
                </c:pt>
                <c:pt idx="2">
                  <c:v>WellPoint</c:v>
                </c:pt>
                <c:pt idx="3">
                  <c:v>United HC</c:v>
                </c:pt>
              </c:strCache>
            </c:strRef>
          </c:cat>
          <c:val>
            <c:numRef>
              <c:f>Sheet1!$B$2:$B$5</c:f>
              <c:numCache>
                <c:formatCode>0.00%</c:formatCode>
                <c:ptCount val="4"/>
                <c:pt idx="0">
                  <c:v>0.17399999999999999</c:v>
                </c:pt>
                <c:pt idx="1">
                  <c:v>0.17499999999999999</c:v>
                </c:pt>
                <c:pt idx="2">
                  <c:v>0.13900000000000001</c:v>
                </c:pt>
                <c:pt idx="3">
                  <c:v>0.17799999999999999</c:v>
                </c:pt>
              </c:numCache>
            </c:numRef>
          </c:val>
        </c:ser>
        <c:dLbls>
          <c:showLegendKey val="0"/>
          <c:showVal val="0"/>
          <c:showCatName val="0"/>
          <c:showSerName val="0"/>
          <c:showPercent val="0"/>
          <c:showBubbleSize val="0"/>
        </c:dLbls>
        <c:gapWidth val="49"/>
        <c:overlap val="1"/>
        <c:axId val="336701640"/>
        <c:axId val="336702032"/>
      </c:barChart>
      <c:catAx>
        <c:axId val="336701640"/>
        <c:scaling>
          <c:orientation val="minMax"/>
        </c:scaling>
        <c:delete val="0"/>
        <c:axPos val="b"/>
        <c:numFmt formatCode="General" sourceLinked="0"/>
        <c:majorTickMark val="out"/>
        <c:minorTickMark val="none"/>
        <c:tickLblPos val="nextTo"/>
        <c:crossAx val="336702032"/>
        <c:crosses val="autoZero"/>
        <c:auto val="1"/>
        <c:lblAlgn val="ctr"/>
        <c:lblOffset val="100"/>
        <c:noMultiLvlLbl val="0"/>
      </c:catAx>
      <c:valAx>
        <c:axId val="336702032"/>
        <c:scaling>
          <c:orientation val="minMax"/>
        </c:scaling>
        <c:delete val="0"/>
        <c:axPos val="l"/>
        <c:majorGridlines>
          <c:spPr>
            <a:ln>
              <a:solidFill>
                <a:schemeClr val="accent1"/>
              </a:solidFill>
              <a:prstDash val="sysDot"/>
            </a:ln>
          </c:spPr>
        </c:majorGridlines>
        <c:numFmt formatCode="0%" sourceLinked="0"/>
        <c:majorTickMark val="out"/>
        <c:minorTickMark val="none"/>
        <c:tickLblPos val="nextTo"/>
        <c:crossAx val="336701640"/>
        <c:crosses val="autoZero"/>
        <c:crossBetween val="between"/>
        <c:majorUnit val="0.05"/>
      </c:valAx>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6350" cap="rnd" cmpd="sng" algn="ctr">
          <a:solidFill>
            <a:schemeClr val="dk1">
              <a:shade val="95000"/>
              <a:satMod val="105000"/>
            </a:schemeClr>
          </a:solidFill>
          <a:prstDash val="solid"/>
        </a:ln>
        <a:effectLst>
          <a:outerShdw blurRad="45000" dist="25000" dir="5400000" rotWithShape="0">
            <a:srgbClr val="000000">
              <a:alpha val="38000"/>
            </a:srgbClr>
          </a:outerShdw>
        </a:effectLst>
      </c:spPr>
    </c:plotArea>
    <c:plotVisOnly val="1"/>
    <c:dispBlanksAs val="gap"/>
    <c:showDLblsOverMax val="0"/>
  </c:chart>
  <c:txPr>
    <a:bodyPr/>
    <a:lstStyle/>
    <a:p>
      <a:pPr>
        <a:defRPr sz="2000">
          <a:latin typeface="Franklin Gothic Medium"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invertIfNegative val="0"/>
          <c:dLbls>
            <c:numFmt formatCode="0.0%" sourceLinked="0"/>
            <c:spPr>
              <a:noFill/>
              <a:ln>
                <a:noFill/>
              </a:ln>
              <a:effectLst/>
            </c:spPr>
            <c:txPr>
              <a:bodyPr/>
              <a:lstStyle/>
              <a:p>
                <a:pPr>
                  <a:defRPr sz="24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Aetna</c:v>
                </c:pt>
                <c:pt idx="1">
                  <c:v>Humana</c:v>
                </c:pt>
                <c:pt idx="2">
                  <c:v>WellPoint</c:v>
                </c:pt>
                <c:pt idx="3">
                  <c:v>United HC</c:v>
                </c:pt>
                <c:pt idx="4">
                  <c:v>Medicare</c:v>
                </c:pt>
              </c:strCache>
            </c:strRef>
          </c:cat>
          <c:val>
            <c:numRef>
              <c:f>Sheet1!$B$2:$B$6</c:f>
              <c:numCache>
                <c:formatCode>0.00%</c:formatCode>
                <c:ptCount val="5"/>
                <c:pt idx="0">
                  <c:v>0.17399999999999999</c:v>
                </c:pt>
                <c:pt idx="1">
                  <c:v>0.17499999999999999</c:v>
                </c:pt>
                <c:pt idx="2">
                  <c:v>0.13900000000000001</c:v>
                </c:pt>
                <c:pt idx="3">
                  <c:v>0.17799999999999999</c:v>
                </c:pt>
                <c:pt idx="4">
                  <c:v>0.03</c:v>
                </c:pt>
              </c:numCache>
            </c:numRef>
          </c:val>
        </c:ser>
        <c:dLbls>
          <c:showLegendKey val="0"/>
          <c:showVal val="0"/>
          <c:showCatName val="0"/>
          <c:showSerName val="0"/>
          <c:showPercent val="0"/>
          <c:showBubbleSize val="0"/>
        </c:dLbls>
        <c:gapWidth val="49"/>
        <c:overlap val="1"/>
        <c:axId val="406963776"/>
        <c:axId val="406964560"/>
      </c:barChart>
      <c:catAx>
        <c:axId val="406963776"/>
        <c:scaling>
          <c:orientation val="minMax"/>
        </c:scaling>
        <c:delete val="0"/>
        <c:axPos val="b"/>
        <c:numFmt formatCode="General" sourceLinked="0"/>
        <c:majorTickMark val="out"/>
        <c:minorTickMark val="none"/>
        <c:tickLblPos val="nextTo"/>
        <c:crossAx val="406964560"/>
        <c:crosses val="autoZero"/>
        <c:auto val="1"/>
        <c:lblAlgn val="ctr"/>
        <c:lblOffset val="100"/>
        <c:noMultiLvlLbl val="0"/>
      </c:catAx>
      <c:valAx>
        <c:axId val="406964560"/>
        <c:scaling>
          <c:orientation val="minMax"/>
        </c:scaling>
        <c:delete val="0"/>
        <c:axPos val="l"/>
        <c:majorGridlines>
          <c:spPr>
            <a:ln>
              <a:solidFill>
                <a:schemeClr val="accent1"/>
              </a:solidFill>
              <a:prstDash val="sysDot"/>
            </a:ln>
          </c:spPr>
        </c:majorGridlines>
        <c:numFmt formatCode="0%" sourceLinked="0"/>
        <c:majorTickMark val="out"/>
        <c:minorTickMark val="none"/>
        <c:tickLblPos val="nextTo"/>
        <c:crossAx val="406963776"/>
        <c:crosses val="autoZero"/>
        <c:crossBetween val="between"/>
        <c:majorUnit val="0.05"/>
      </c:valAx>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6350" cap="rnd" cmpd="sng" algn="ctr">
          <a:solidFill>
            <a:schemeClr val="dk1">
              <a:shade val="95000"/>
              <a:satMod val="105000"/>
            </a:schemeClr>
          </a:solidFill>
          <a:prstDash val="solid"/>
        </a:ln>
        <a:effectLst>
          <a:outerShdw blurRad="45000" dist="25000" dir="5400000" rotWithShape="0">
            <a:srgbClr val="000000">
              <a:alpha val="38000"/>
            </a:srgbClr>
          </a:outerShdw>
        </a:effectLst>
      </c:spPr>
    </c:plotArea>
    <c:plotVisOnly val="1"/>
    <c:dispBlanksAs val="gap"/>
    <c:showDLblsOverMax val="0"/>
  </c:chart>
  <c:txPr>
    <a:bodyPr/>
    <a:lstStyle/>
    <a:p>
      <a:pPr>
        <a:defRPr sz="2000">
          <a:latin typeface="Franklin Gothic Medium"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0343195503449697E-2"/>
          <c:y val="4.3555351306489097E-2"/>
          <c:w val="0.91818291517364803"/>
          <c:h val="0.692183727824071"/>
        </c:manualLayout>
      </c:layout>
      <c:lineChart>
        <c:grouping val="standard"/>
        <c:varyColors val="0"/>
        <c:ser>
          <c:idx val="0"/>
          <c:order val="0"/>
          <c:tx>
            <c:strRef>
              <c:f>Sheet1!$B$1</c:f>
              <c:strCache>
                <c:ptCount val="1"/>
                <c:pt idx="0">
                  <c:v> % with Public Drug Cov</c:v>
                </c:pt>
              </c:strCache>
            </c:strRef>
          </c:tx>
          <c:spPr>
            <a:ln w="76200"/>
            <a:effectLst>
              <a:outerShdw blurRad="50800" dist="38100" dir="2700000" algn="tl" rotWithShape="0">
                <a:prstClr val="black">
                  <a:alpha val="40000"/>
                </a:prstClr>
              </a:outerShdw>
            </a:effectLst>
          </c:spPr>
          <c:marker>
            <c:symbol val="none"/>
          </c:marker>
          <c:dLbls>
            <c:dLbl>
              <c:idx val="1"/>
              <c:layout>
                <c:manualLayout>
                  <c:x val="-1.7170966675317301E-2"/>
                  <c:y val="6.03681395166175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400">
                    <a:solidFill>
                      <a:schemeClr val="tx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USA</c:v>
                </c:pt>
                <c:pt idx="1">
                  <c:v>Canada</c:v>
                </c:pt>
                <c:pt idx="2">
                  <c:v>Germany</c:v>
                </c:pt>
                <c:pt idx="3">
                  <c:v>France</c:v>
                </c:pt>
                <c:pt idx="4">
                  <c:v>Belgium</c:v>
                </c:pt>
                <c:pt idx="5">
                  <c:v>Australia</c:v>
                </c:pt>
                <c:pt idx="6">
                  <c:v>Holland</c:v>
                </c:pt>
              </c:strCache>
            </c:strRef>
          </c:cat>
          <c:val>
            <c:numRef>
              <c:f>Sheet1!$B$2:$B$8</c:f>
              <c:numCache>
                <c:formatCode>0%</c:formatCode>
                <c:ptCount val="7"/>
                <c:pt idx="0">
                  <c:v>0.33</c:v>
                </c:pt>
                <c:pt idx="1">
                  <c:v>0.78</c:v>
                </c:pt>
                <c:pt idx="2">
                  <c:v>0.88</c:v>
                </c:pt>
                <c:pt idx="3">
                  <c:v>1</c:v>
                </c:pt>
                <c:pt idx="4">
                  <c:v>1</c:v>
                </c:pt>
                <c:pt idx="5">
                  <c:v>1</c:v>
                </c:pt>
                <c:pt idx="6">
                  <c:v>1</c:v>
                </c:pt>
              </c:numCache>
            </c:numRef>
          </c:val>
          <c:smooth val="0"/>
        </c:ser>
        <c:ser>
          <c:idx val="1"/>
          <c:order val="1"/>
          <c:tx>
            <c:strRef>
              <c:f>Sheet1!$C$1</c:f>
              <c:strCache>
                <c:ptCount val="1"/>
                <c:pt idx="0">
                  <c:v> Avg Price as % of USA</c:v>
                </c:pt>
              </c:strCache>
            </c:strRef>
          </c:tx>
          <c:spPr>
            <a:ln w="76200"/>
            <a:effectLst>
              <a:outerShdw blurRad="50800" dist="38100" dir="2700000" algn="tl" rotWithShape="0">
                <a:prstClr val="black">
                  <a:alpha val="40000"/>
                </a:prstClr>
              </a:outerShdw>
            </a:effectLst>
          </c:spPr>
          <c:marker>
            <c:symbol val="none"/>
          </c:marker>
          <c:dLbls>
            <c:dLbl>
              <c:idx val="0"/>
              <c:layout>
                <c:manualLayout>
                  <c:x val="-5.83303908793023E-2"/>
                  <c:y val="8.218710122871260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4.0312396849670702E-2"/>
                  <c:y val="7.0339693992249805E-2"/>
                </c:manualLayout>
              </c:layout>
              <c:spPr/>
              <c:txPr>
                <a:bodyPr/>
                <a:lstStyle/>
                <a:p>
                  <a:pPr>
                    <a:defRPr sz="2400">
                      <a:solidFill>
                        <a:schemeClr val="tx1"/>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4924214017670304E-2"/>
                      <c:h val="7.6413272172559096E-2"/>
                    </c:manualLayout>
                  </c15:layout>
                </c:ext>
              </c:extLst>
            </c:dLbl>
            <c:spPr>
              <a:noFill/>
              <a:ln>
                <a:noFill/>
              </a:ln>
              <a:effectLst/>
            </c:spPr>
            <c:txPr>
              <a:bodyPr/>
              <a:lstStyle/>
              <a:p>
                <a:pPr>
                  <a:defRPr sz="2400">
                    <a:solidFill>
                      <a:schemeClr val="tx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USA</c:v>
                </c:pt>
                <c:pt idx="1">
                  <c:v>Canada</c:v>
                </c:pt>
                <c:pt idx="2">
                  <c:v>Germany</c:v>
                </c:pt>
                <c:pt idx="3">
                  <c:v>France</c:v>
                </c:pt>
                <c:pt idx="4">
                  <c:v>Belgium</c:v>
                </c:pt>
                <c:pt idx="5">
                  <c:v>Australia</c:v>
                </c:pt>
                <c:pt idx="6">
                  <c:v>Holland</c:v>
                </c:pt>
              </c:strCache>
            </c:strRef>
          </c:cat>
          <c:val>
            <c:numRef>
              <c:f>Sheet1!$C$2:$C$8</c:f>
              <c:numCache>
                <c:formatCode>0%</c:formatCode>
                <c:ptCount val="7"/>
                <c:pt idx="0">
                  <c:v>1</c:v>
                </c:pt>
                <c:pt idx="1">
                  <c:v>0.47</c:v>
                </c:pt>
                <c:pt idx="2">
                  <c:v>0.55000000000000004</c:v>
                </c:pt>
                <c:pt idx="3">
                  <c:v>0.44</c:v>
                </c:pt>
                <c:pt idx="4">
                  <c:v>0.42</c:v>
                </c:pt>
                <c:pt idx="5">
                  <c:v>0.4</c:v>
                </c:pt>
                <c:pt idx="6">
                  <c:v>0.36</c:v>
                </c:pt>
              </c:numCache>
            </c:numRef>
          </c:val>
          <c:smooth val="0"/>
        </c:ser>
        <c:dLbls>
          <c:showLegendKey val="0"/>
          <c:showVal val="0"/>
          <c:showCatName val="0"/>
          <c:showSerName val="0"/>
          <c:showPercent val="0"/>
          <c:showBubbleSize val="0"/>
        </c:dLbls>
        <c:smooth val="0"/>
        <c:axId val="406965344"/>
        <c:axId val="406079464"/>
      </c:lineChart>
      <c:catAx>
        <c:axId val="406965344"/>
        <c:scaling>
          <c:orientation val="minMax"/>
        </c:scaling>
        <c:delete val="0"/>
        <c:axPos val="b"/>
        <c:numFmt formatCode="General" sourceLinked="0"/>
        <c:majorTickMark val="out"/>
        <c:minorTickMark val="none"/>
        <c:tickLblPos val="nextTo"/>
        <c:txPr>
          <a:bodyPr/>
          <a:lstStyle/>
          <a:p>
            <a:pPr>
              <a:defRPr sz="1800">
                <a:solidFill>
                  <a:schemeClr val="tx1"/>
                </a:solidFill>
              </a:defRPr>
            </a:pPr>
            <a:endParaRPr lang="en-US"/>
          </a:p>
        </c:txPr>
        <c:crossAx val="406079464"/>
        <c:crosses val="autoZero"/>
        <c:auto val="1"/>
        <c:lblAlgn val="ctr"/>
        <c:lblOffset val="100"/>
        <c:noMultiLvlLbl val="0"/>
      </c:catAx>
      <c:valAx>
        <c:axId val="406079464"/>
        <c:scaling>
          <c:orientation val="minMax"/>
          <c:max val="1.1000000000000001"/>
          <c:min val="0"/>
        </c:scaling>
        <c:delete val="1"/>
        <c:axPos val="l"/>
        <c:majorGridlines>
          <c:spPr>
            <a:ln>
              <a:solidFill>
                <a:schemeClr val="tx1"/>
              </a:solidFill>
              <a:prstDash val="sysDot"/>
            </a:ln>
          </c:spPr>
        </c:majorGridlines>
        <c:numFmt formatCode="0%" sourceLinked="0"/>
        <c:majorTickMark val="out"/>
        <c:minorTickMark val="none"/>
        <c:tickLblPos val="nextTo"/>
        <c:crossAx val="406965344"/>
        <c:crosses val="autoZero"/>
        <c:crossBetween val="between"/>
        <c:majorUnit val="0.25"/>
      </c:valAx>
      <c:spPr>
        <a:solidFill>
          <a:schemeClr val="bg1"/>
        </a:solidFill>
        <a:ln>
          <a:solidFill>
            <a:srgbClr val="003300"/>
          </a:solidFill>
        </a:ln>
        <a:effectLst>
          <a:outerShdw blurRad="50800" dist="38100" dir="2700000" algn="tl" rotWithShape="0">
            <a:prstClr val="black">
              <a:alpha val="40000"/>
            </a:prstClr>
          </a:outerShdw>
        </a:effectLst>
      </c:spPr>
    </c:plotArea>
    <c:legend>
      <c:legendPos val="b"/>
      <c:layout>
        <c:manualLayout>
          <c:xMode val="edge"/>
          <c:yMode val="edge"/>
          <c:x val="4.05866560716132E-2"/>
          <c:y val="0.88726252585431697"/>
          <c:w val="0.91663289937168602"/>
          <c:h val="9.6515890793299905E-2"/>
        </c:manualLayout>
      </c:layout>
      <c:overlay val="0"/>
      <c:spPr>
        <a:noFill/>
      </c:spPr>
      <c:txPr>
        <a:bodyPr/>
        <a:lstStyle/>
        <a:p>
          <a:pPr>
            <a:defRPr sz="2400">
              <a:solidFill>
                <a:schemeClr val="tx1"/>
              </a:solidFill>
            </a:defRPr>
          </a:pPr>
          <a:endParaRPr lang="en-US"/>
        </a:p>
      </c:txPr>
    </c:legend>
    <c:plotVisOnly val="1"/>
    <c:dispBlanksAs val="gap"/>
    <c:showDLblsOverMax val="0"/>
  </c:chart>
  <c:spPr>
    <a:solidFill>
      <a:schemeClr val="bg1">
        <a:lumMod val="85000"/>
      </a:schemeClr>
    </a:solidFill>
  </c:spPr>
  <c:txPr>
    <a:bodyPr/>
    <a:lstStyle/>
    <a:p>
      <a:pPr>
        <a:defRPr sz="2000">
          <a:solidFill>
            <a:schemeClr val="bg1"/>
          </a:solidFill>
          <a:latin typeface="+mn-lt"/>
          <a:cs typeface="Franklin Gothic Book"/>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title>
      <c:tx>
        <c:rich>
          <a:bodyPr/>
          <a:lstStyle/>
          <a:p>
            <a:pPr>
              <a:defRPr/>
            </a:pPr>
            <a:r>
              <a:rPr lang="en-US"/>
              <a:t>Wholesale Drug Price for One Month Prescription</a:t>
            </a:r>
          </a:p>
        </c:rich>
      </c:tx>
      <c:overlay val="0"/>
    </c:title>
    <c:autoTitleDeleted val="0"/>
    <c:plotArea>
      <c:layout/>
      <c:barChart>
        <c:barDir val="col"/>
        <c:grouping val="clustered"/>
        <c:varyColors val="0"/>
        <c:ser>
          <c:idx val="0"/>
          <c:order val="0"/>
          <c:tx>
            <c:strRef>
              <c:f>Sheet1!$B$1</c:f>
              <c:strCache>
                <c:ptCount val="1"/>
                <c:pt idx="0">
                  <c:v>USA</c:v>
                </c:pt>
              </c:strCache>
            </c:strRef>
          </c:tx>
          <c:invertIfNegative val="0"/>
          <c:cat>
            <c:strRef>
              <c:f>Sheet1!$A$2:$A$9</c:f>
              <c:strCache>
                <c:ptCount val="8"/>
                <c:pt idx="0">
                  <c:v>EpiPen</c:v>
                </c:pt>
                <c:pt idx="1">
                  <c:v>Crestor</c:v>
                </c:pt>
                <c:pt idx="2">
                  <c:v>Premarin</c:v>
                </c:pt>
                <c:pt idx="3">
                  <c:v>Zetia</c:v>
                </c:pt>
                <c:pt idx="4">
                  <c:v>Nexium </c:v>
                </c:pt>
                <c:pt idx="5">
                  <c:v>Synthroid</c:v>
                </c:pt>
                <c:pt idx="6">
                  <c:v>Januvia</c:v>
                </c:pt>
                <c:pt idx="7">
                  <c:v>Celebrex</c:v>
                </c:pt>
              </c:strCache>
            </c:strRef>
          </c:cat>
          <c:val>
            <c:numRef>
              <c:f>Sheet1!$B$2:$B$9</c:f>
              <c:numCache>
                <c:formatCode>General</c:formatCode>
                <c:ptCount val="8"/>
                <c:pt idx="0">
                  <c:v>620</c:v>
                </c:pt>
                <c:pt idx="1">
                  <c:v>730</c:v>
                </c:pt>
                <c:pt idx="2">
                  <c:v>421</c:v>
                </c:pt>
                <c:pt idx="3">
                  <c:v>840</c:v>
                </c:pt>
                <c:pt idx="4">
                  <c:v>736</c:v>
                </c:pt>
                <c:pt idx="5">
                  <c:v>101</c:v>
                </c:pt>
                <c:pt idx="6">
                  <c:v>1064</c:v>
                </c:pt>
                <c:pt idx="7">
                  <c:v>895</c:v>
                </c:pt>
              </c:numCache>
            </c:numRef>
          </c:val>
        </c:ser>
        <c:dLbls>
          <c:showLegendKey val="0"/>
          <c:showVal val="0"/>
          <c:showCatName val="0"/>
          <c:showSerName val="0"/>
          <c:showPercent val="0"/>
          <c:showBubbleSize val="0"/>
        </c:dLbls>
        <c:gapWidth val="150"/>
        <c:axId val="406081032"/>
        <c:axId val="406078680"/>
      </c:barChart>
      <c:catAx>
        <c:axId val="406081032"/>
        <c:scaling>
          <c:orientation val="minMax"/>
        </c:scaling>
        <c:delete val="0"/>
        <c:axPos val="b"/>
        <c:title>
          <c:tx>
            <c:rich>
              <a:bodyPr/>
              <a:lstStyle/>
              <a:p>
                <a:pPr>
                  <a:defRPr/>
                </a:pPr>
                <a:r>
                  <a:rPr lang="en-US"/>
                  <a:t>Drug</a:t>
                </a:r>
              </a:p>
            </c:rich>
          </c:tx>
          <c:overlay val="0"/>
        </c:title>
        <c:numFmt formatCode="General" sourceLinked="0"/>
        <c:majorTickMark val="none"/>
        <c:minorTickMark val="none"/>
        <c:tickLblPos val="nextTo"/>
        <c:crossAx val="406078680"/>
        <c:crosses val="autoZero"/>
        <c:auto val="1"/>
        <c:lblAlgn val="ctr"/>
        <c:lblOffset val="100"/>
        <c:noMultiLvlLbl val="0"/>
      </c:catAx>
      <c:valAx>
        <c:axId val="406078680"/>
        <c:scaling>
          <c:orientation val="minMax"/>
        </c:scaling>
        <c:delete val="0"/>
        <c:axPos val="l"/>
        <c:majorGridlines/>
        <c:title>
          <c:tx>
            <c:rich>
              <a:bodyPr/>
              <a:lstStyle/>
              <a:p>
                <a:pPr>
                  <a:defRPr/>
                </a:pPr>
                <a:r>
                  <a:rPr lang="en-US"/>
                  <a:t>Cost ($)</a:t>
                </a:r>
              </a:p>
            </c:rich>
          </c:tx>
          <c:overlay val="0"/>
        </c:title>
        <c:numFmt formatCode="General" sourceLinked="1"/>
        <c:majorTickMark val="out"/>
        <c:minorTickMark val="none"/>
        <c:tickLblPos val="nextTo"/>
        <c:crossAx val="40608103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A1870-733B-3A41-9718-B4B2E1C1E19A}"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49DF2B3F-380A-7E4C-9E6C-ED13D69BB362}">
      <dgm:prSet custT="1"/>
      <dgm:spPr>
        <a:solidFill>
          <a:schemeClr val="accent1">
            <a:lumMod val="50000"/>
          </a:schemeClr>
        </a:solidFill>
      </dgm:spPr>
      <dgm:t>
        <a:bodyPr/>
        <a:lstStyle/>
        <a:p>
          <a:pPr rtl="0"/>
          <a:r>
            <a:rPr lang="en-US" sz="2000" dirty="0" smtClean="0">
              <a:latin typeface="Franklin Gothic Medium" charset="0"/>
              <a:ea typeface="Franklin Gothic Medium" charset="0"/>
              <a:cs typeface="Franklin Gothic Medium" charset="0"/>
            </a:rPr>
            <a:t>Who?</a:t>
          </a:r>
          <a:endParaRPr lang="en-US" sz="2000" dirty="0">
            <a:latin typeface="Franklin Gothic Medium" charset="0"/>
            <a:ea typeface="Franklin Gothic Medium" charset="0"/>
            <a:cs typeface="Franklin Gothic Medium" charset="0"/>
          </a:endParaRPr>
        </a:p>
      </dgm:t>
    </dgm:pt>
    <dgm:pt modelId="{9207B9C8-1E3C-E541-AEE2-1505CEC084C9}" type="parTrans" cxnId="{8A0AFBD4-6040-BD43-91B2-F4FA5A8A4A04}">
      <dgm:prSet/>
      <dgm:spPr/>
      <dgm:t>
        <a:bodyPr/>
        <a:lstStyle/>
        <a:p>
          <a:endParaRPr lang="en-US" sz="2000">
            <a:latin typeface="Franklin Gothic Book" charset="0"/>
            <a:ea typeface="Franklin Gothic Book" charset="0"/>
            <a:cs typeface="Franklin Gothic Book" charset="0"/>
          </a:endParaRPr>
        </a:p>
      </dgm:t>
    </dgm:pt>
    <dgm:pt modelId="{325E8E48-8BDB-DD44-B403-BA5F1036C3E3}" type="sibTrans" cxnId="{8A0AFBD4-6040-BD43-91B2-F4FA5A8A4A04}">
      <dgm:prSet/>
      <dgm:spPr/>
      <dgm:t>
        <a:bodyPr/>
        <a:lstStyle/>
        <a:p>
          <a:endParaRPr lang="en-US" sz="2000">
            <a:latin typeface="Franklin Gothic Book" charset="0"/>
            <a:ea typeface="Franklin Gothic Book" charset="0"/>
            <a:cs typeface="Franklin Gothic Book" charset="0"/>
          </a:endParaRPr>
        </a:p>
      </dgm:t>
    </dgm:pt>
    <dgm:pt modelId="{5073B773-93F8-0A43-97DE-B9F3F9096566}">
      <dgm:prSet custT="1"/>
      <dgm:spPr>
        <a:solidFill>
          <a:schemeClr val="accent1">
            <a:lumMod val="50000"/>
          </a:schemeClr>
        </a:solidFill>
      </dgm:spPr>
      <dgm:t>
        <a:bodyPr/>
        <a:lstStyle/>
        <a:p>
          <a:pPr rtl="0"/>
          <a:r>
            <a:rPr lang="en-US" sz="2000" dirty="0" smtClean="0">
              <a:latin typeface="Franklin Gothic Medium" charset="0"/>
              <a:ea typeface="Franklin Gothic Medium" charset="0"/>
              <a:cs typeface="Franklin Gothic Medium" charset="0"/>
            </a:rPr>
            <a:t>How?</a:t>
          </a:r>
          <a:endParaRPr lang="en-US" sz="2000" dirty="0">
            <a:latin typeface="Franklin Gothic Medium" charset="0"/>
            <a:ea typeface="Franklin Gothic Medium" charset="0"/>
            <a:cs typeface="Franklin Gothic Medium" charset="0"/>
          </a:endParaRPr>
        </a:p>
      </dgm:t>
    </dgm:pt>
    <dgm:pt modelId="{3EA5849E-A896-5C4B-8F13-139D240C36C6}" type="parTrans" cxnId="{475B5190-0950-7D42-AF4F-1A15DCB587F8}">
      <dgm:prSet/>
      <dgm:spPr/>
      <dgm:t>
        <a:bodyPr/>
        <a:lstStyle/>
        <a:p>
          <a:endParaRPr lang="en-US" sz="2000">
            <a:latin typeface="Franklin Gothic Book" charset="0"/>
            <a:ea typeface="Franklin Gothic Book" charset="0"/>
            <a:cs typeface="Franklin Gothic Book" charset="0"/>
          </a:endParaRPr>
        </a:p>
      </dgm:t>
    </dgm:pt>
    <dgm:pt modelId="{AAC6FC24-173D-2846-A2BF-5EB649034CA2}" type="sibTrans" cxnId="{475B5190-0950-7D42-AF4F-1A15DCB587F8}">
      <dgm:prSet/>
      <dgm:spPr/>
      <dgm:t>
        <a:bodyPr/>
        <a:lstStyle/>
        <a:p>
          <a:endParaRPr lang="en-US" sz="2000">
            <a:latin typeface="Franklin Gothic Book" charset="0"/>
            <a:ea typeface="Franklin Gothic Book" charset="0"/>
            <a:cs typeface="Franklin Gothic Book" charset="0"/>
          </a:endParaRPr>
        </a:p>
      </dgm:t>
    </dgm:pt>
    <dgm:pt modelId="{380E6FDC-A2B1-374B-90C2-0E7B33B05094}">
      <dgm:prSet custT="1"/>
      <dgm:spPr>
        <a:solidFill>
          <a:schemeClr val="bg1"/>
        </a:solidFill>
        <a:ln>
          <a:solidFill>
            <a:schemeClr val="tx1"/>
          </a:solidFill>
        </a:ln>
      </dgm:spPr>
      <dgm:t>
        <a:bodyPr/>
        <a:lstStyle/>
        <a:p>
          <a:pPr rtl="0">
            <a:spcAft>
              <a:spcPts val="1200"/>
            </a:spcAft>
          </a:pPr>
          <a:r>
            <a:rPr lang="en-US" sz="2000" dirty="0" smtClean="0">
              <a:latin typeface="Franklin Gothic Book" charset="0"/>
              <a:ea typeface="Franklin Gothic Book" charset="0"/>
              <a:cs typeface="Franklin Gothic Book" charset="0"/>
            </a:rPr>
            <a:t>Cuts administrative costs by $476B annually</a:t>
          </a:r>
          <a:endParaRPr lang="en-US" sz="2000" dirty="0">
            <a:latin typeface="Franklin Gothic Book" charset="0"/>
            <a:ea typeface="Franklin Gothic Book" charset="0"/>
            <a:cs typeface="Franklin Gothic Book" charset="0"/>
          </a:endParaRPr>
        </a:p>
      </dgm:t>
    </dgm:pt>
    <dgm:pt modelId="{2546B842-9A87-774B-98FC-75646C54BF36}" type="parTrans" cxnId="{61C59006-D698-BF42-9854-D01BD08CADDE}">
      <dgm:prSet/>
      <dgm:spPr/>
      <dgm:t>
        <a:bodyPr/>
        <a:lstStyle/>
        <a:p>
          <a:endParaRPr lang="en-US" sz="2000">
            <a:latin typeface="Franklin Gothic Book" charset="0"/>
            <a:ea typeface="Franklin Gothic Book" charset="0"/>
            <a:cs typeface="Franklin Gothic Book" charset="0"/>
          </a:endParaRPr>
        </a:p>
      </dgm:t>
    </dgm:pt>
    <dgm:pt modelId="{D3E528AE-C8AE-6C4B-AACA-EEC5FB120CA5}" type="sibTrans" cxnId="{61C59006-D698-BF42-9854-D01BD08CADDE}">
      <dgm:prSet/>
      <dgm:spPr/>
      <dgm:t>
        <a:bodyPr/>
        <a:lstStyle/>
        <a:p>
          <a:endParaRPr lang="en-US" sz="2000">
            <a:latin typeface="Franklin Gothic Book" charset="0"/>
            <a:ea typeface="Franklin Gothic Book" charset="0"/>
            <a:cs typeface="Franklin Gothic Book" charset="0"/>
          </a:endParaRPr>
        </a:p>
      </dgm:t>
    </dgm:pt>
    <dgm:pt modelId="{FB040A76-3663-F74D-A0CB-DC9639F731B6}">
      <dgm:prSet custT="1"/>
      <dgm:spPr>
        <a:solidFill>
          <a:schemeClr val="bg1"/>
        </a:solidFill>
        <a:ln>
          <a:solidFill>
            <a:schemeClr val="tx1"/>
          </a:solidFill>
        </a:ln>
      </dgm:spPr>
      <dgm:t>
        <a:bodyPr/>
        <a:lstStyle/>
        <a:p>
          <a:pPr rtl="0">
            <a:spcAft>
              <a:spcPts val="1200"/>
            </a:spcAft>
          </a:pPr>
          <a:r>
            <a:rPr lang="en-US" sz="2000" dirty="0" smtClean="0">
              <a:latin typeface="Franklin Gothic Book" charset="0"/>
              <a:ea typeface="Franklin Gothic Book" charset="0"/>
              <a:cs typeface="Franklin Gothic Book" charset="0"/>
            </a:rPr>
            <a:t>Cuts pharmaceutical costs to ‘European levels’ by $116B annually</a:t>
          </a:r>
          <a:endParaRPr lang="en-US" sz="2000" dirty="0">
            <a:latin typeface="Franklin Gothic Book" charset="0"/>
            <a:ea typeface="Franklin Gothic Book" charset="0"/>
            <a:cs typeface="Franklin Gothic Book" charset="0"/>
          </a:endParaRPr>
        </a:p>
      </dgm:t>
    </dgm:pt>
    <dgm:pt modelId="{22AE347F-6D1F-DB4D-A196-08F8D9213AAB}" type="parTrans" cxnId="{5FAB87B7-8E7C-7D44-B1EB-738CF20AE2ED}">
      <dgm:prSet/>
      <dgm:spPr/>
      <dgm:t>
        <a:bodyPr/>
        <a:lstStyle/>
        <a:p>
          <a:endParaRPr lang="en-US" sz="2000">
            <a:latin typeface="Franklin Gothic Book" charset="0"/>
            <a:ea typeface="Franklin Gothic Book" charset="0"/>
            <a:cs typeface="Franklin Gothic Book" charset="0"/>
          </a:endParaRPr>
        </a:p>
      </dgm:t>
    </dgm:pt>
    <dgm:pt modelId="{43060379-72B2-DF44-954B-2E2BC1A11618}" type="sibTrans" cxnId="{5FAB87B7-8E7C-7D44-B1EB-738CF20AE2ED}">
      <dgm:prSet/>
      <dgm:spPr/>
      <dgm:t>
        <a:bodyPr/>
        <a:lstStyle/>
        <a:p>
          <a:endParaRPr lang="en-US" sz="2000">
            <a:latin typeface="Franklin Gothic Book" charset="0"/>
            <a:ea typeface="Franklin Gothic Book" charset="0"/>
            <a:cs typeface="Franklin Gothic Book" charset="0"/>
          </a:endParaRPr>
        </a:p>
      </dgm:t>
    </dgm:pt>
    <dgm:pt modelId="{53EA1514-EA7B-BF48-8293-C3B168D79439}">
      <dgm:prSet custT="1"/>
      <dgm:spPr>
        <a:solidFill>
          <a:schemeClr val="bg1"/>
        </a:solidFill>
        <a:ln>
          <a:solidFill>
            <a:schemeClr val="tx1"/>
          </a:solidFill>
        </a:ln>
      </dgm:spPr>
      <dgm:t>
        <a:bodyPr/>
        <a:lstStyle/>
        <a:p>
          <a:pPr rtl="0">
            <a:spcAft>
              <a:spcPts val="1200"/>
            </a:spcAft>
          </a:pPr>
          <a:r>
            <a:rPr lang="en-US" sz="2000" dirty="0" smtClean="0">
              <a:latin typeface="Franklin Gothic Book" charset="0"/>
              <a:ea typeface="Franklin Gothic Book" charset="0"/>
              <a:cs typeface="Franklin Gothic Book" charset="0"/>
            </a:rPr>
            <a:t>Total savings: $592B</a:t>
          </a:r>
          <a:endParaRPr lang="en-US" sz="2000" dirty="0">
            <a:latin typeface="Franklin Gothic Book" charset="0"/>
            <a:ea typeface="Franklin Gothic Book" charset="0"/>
            <a:cs typeface="Franklin Gothic Book" charset="0"/>
          </a:endParaRPr>
        </a:p>
      </dgm:t>
    </dgm:pt>
    <dgm:pt modelId="{D617B6EA-96A2-DA47-978B-2396091DD752}" type="parTrans" cxnId="{E862B4ED-E7E1-7B4C-BDEC-7EE85D69A78B}">
      <dgm:prSet/>
      <dgm:spPr/>
      <dgm:t>
        <a:bodyPr/>
        <a:lstStyle/>
        <a:p>
          <a:endParaRPr lang="en-US" sz="2000">
            <a:latin typeface="Franklin Gothic Book" charset="0"/>
            <a:ea typeface="Franklin Gothic Book" charset="0"/>
            <a:cs typeface="Franklin Gothic Book" charset="0"/>
          </a:endParaRPr>
        </a:p>
      </dgm:t>
    </dgm:pt>
    <dgm:pt modelId="{DBF99E6F-FB48-8C48-8B9F-53C126B5B8B8}" type="sibTrans" cxnId="{E862B4ED-E7E1-7B4C-BDEC-7EE85D69A78B}">
      <dgm:prSet/>
      <dgm:spPr/>
      <dgm:t>
        <a:bodyPr/>
        <a:lstStyle/>
        <a:p>
          <a:endParaRPr lang="en-US" sz="2000">
            <a:latin typeface="Franklin Gothic Book" charset="0"/>
            <a:ea typeface="Franklin Gothic Book" charset="0"/>
            <a:cs typeface="Franklin Gothic Book" charset="0"/>
          </a:endParaRPr>
        </a:p>
      </dgm:t>
    </dgm:pt>
    <dgm:pt modelId="{92C4E090-5F9E-4E44-B236-ABACA17A0994}">
      <dgm:prSet custT="1"/>
      <dgm:spPr>
        <a:solidFill>
          <a:schemeClr val="accent1">
            <a:lumMod val="50000"/>
          </a:schemeClr>
        </a:solidFill>
      </dgm:spPr>
      <dgm:t>
        <a:bodyPr/>
        <a:lstStyle/>
        <a:p>
          <a:pPr rtl="0"/>
          <a:r>
            <a:rPr lang="en-US" sz="2000" dirty="0" smtClean="0">
              <a:latin typeface="Franklin Gothic Medium" charset="0"/>
              <a:ea typeface="Franklin Gothic Medium" charset="0"/>
              <a:cs typeface="Franklin Gothic Medium" charset="0"/>
            </a:rPr>
            <a:t>What?</a:t>
          </a:r>
          <a:endParaRPr lang="en-US" sz="2000" dirty="0">
            <a:latin typeface="Franklin Gothic Medium" charset="0"/>
            <a:ea typeface="Franklin Gothic Medium" charset="0"/>
            <a:cs typeface="Franklin Gothic Medium" charset="0"/>
          </a:endParaRPr>
        </a:p>
      </dgm:t>
    </dgm:pt>
    <dgm:pt modelId="{6E2C0EEE-9C59-0245-8ED6-0ACF8032703E}" type="parTrans" cxnId="{B5F2CC8F-9C76-D449-84E7-BB618A9BDADB}">
      <dgm:prSet/>
      <dgm:spPr/>
      <dgm:t>
        <a:bodyPr/>
        <a:lstStyle/>
        <a:p>
          <a:endParaRPr lang="en-US" sz="2000">
            <a:latin typeface="Franklin Gothic Book" charset="0"/>
            <a:ea typeface="Franklin Gothic Book" charset="0"/>
            <a:cs typeface="Franklin Gothic Book" charset="0"/>
          </a:endParaRPr>
        </a:p>
      </dgm:t>
    </dgm:pt>
    <dgm:pt modelId="{18139086-8BF1-8E4A-907E-927571381B32}" type="sibTrans" cxnId="{B5F2CC8F-9C76-D449-84E7-BB618A9BDADB}">
      <dgm:prSet/>
      <dgm:spPr/>
      <dgm:t>
        <a:bodyPr/>
        <a:lstStyle/>
        <a:p>
          <a:endParaRPr lang="en-US" sz="2000">
            <a:latin typeface="Franklin Gothic Book" charset="0"/>
            <a:ea typeface="Franklin Gothic Book" charset="0"/>
            <a:cs typeface="Franklin Gothic Book" charset="0"/>
          </a:endParaRPr>
        </a:p>
      </dgm:t>
    </dgm:pt>
    <dgm:pt modelId="{E8BE03E9-A2D0-484B-84B4-0D3EF5FC7CE6}">
      <dgm:prSet custT="1"/>
      <dgm:spPr>
        <a:solidFill>
          <a:schemeClr val="bg1"/>
        </a:solidFill>
        <a:ln>
          <a:solidFill>
            <a:schemeClr val="tx1"/>
          </a:solidFill>
        </a:ln>
      </dgm:spPr>
      <dgm:t>
        <a:bodyPr/>
        <a:lstStyle/>
        <a:p>
          <a:pPr rtl="0">
            <a:spcAft>
              <a:spcPts val="1200"/>
            </a:spcAft>
          </a:pPr>
          <a:r>
            <a:rPr lang="en-US" sz="2000" dirty="0" smtClean="0">
              <a:latin typeface="Franklin Gothic Book" charset="0"/>
              <a:ea typeface="Franklin Gothic Book" charset="0"/>
              <a:cs typeface="Franklin Gothic Book" charset="0"/>
            </a:rPr>
            <a:t> 120 co-sponsors; majority of Democrats in the House</a:t>
          </a:r>
          <a:endParaRPr lang="en-US" sz="2000" dirty="0">
            <a:latin typeface="Franklin Gothic Book" charset="0"/>
            <a:ea typeface="Franklin Gothic Book" charset="0"/>
            <a:cs typeface="Franklin Gothic Book" charset="0"/>
          </a:endParaRPr>
        </a:p>
      </dgm:t>
    </dgm:pt>
    <dgm:pt modelId="{0FBCE6FF-B1F3-8849-8FB6-C60FC1CA0D29}" type="parTrans" cxnId="{3046FDB9-53C8-5E44-9F77-81FD588354A6}">
      <dgm:prSet/>
      <dgm:spPr/>
      <dgm:t>
        <a:bodyPr/>
        <a:lstStyle/>
        <a:p>
          <a:endParaRPr lang="en-US"/>
        </a:p>
      </dgm:t>
    </dgm:pt>
    <dgm:pt modelId="{7104B526-121B-5542-A501-715253595A42}" type="sibTrans" cxnId="{3046FDB9-53C8-5E44-9F77-81FD588354A6}">
      <dgm:prSet/>
      <dgm:spPr/>
      <dgm:t>
        <a:bodyPr/>
        <a:lstStyle/>
        <a:p>
          <a:endParaRPr lang="en-US"/>
        </a:p>
      </dgm:t>
    </dgm:pt>
    <dgm:pt modelId="{1E9C2278-E930-B245-88BB-01784BF82A9F}">
      <dgm:prSet custT="1"/>
      <dgm:spPr>
        <a:solidFill>
          <a:schemeClr val="bg1"/>
        </a:solidFill>
        <a:ln>
          <a:solidFill>
            <a:schemeClr val="tx1"/>
          </a:solidFill>
        </a:ln>
      </dgm:spPr>
      <dgm:t>
        <a:bodyPr/>
        <a:lstStyle/>
        <a:p>
          <a:pPr rtl="0">
            <a:spcAft>
              <a:spcPts val="1200"/>
            </a:spcAft>
          </a:pPr>
          <a:r>
            <a:rPr lang="en-US" sz="2000" dirty="0" smtClean="0">
              <a:latin typeface="Franklin Gothic Book" charset="0"/>
              <a:ea typeface="Franklin Gothic Book" charset="0"/>
              <a:cs typeface="Franklin Gothic Book" charset="0"/>
            </a:rPr>
            <a:t>Saves $592B</a:t>
          </a:r>
          <a:r>
            <a:rPr lang="en-US" sz="2000" b="1" dirty="0" smtClean="0">
              <a:latin typeface="Franklin Gothic Book" charset="0"/>
              <a:ea typeface="Franklin Gothic Book" charset="0"/>
              <a:cs typeface="Franklin Gothic Book" charset="0"/>
            </a:rPr>
            <a:t> </a:t>
          </a:r>
          <a:r>
            <a:rPr lang="en-US" sz="2000" dirty="0" smtClean="0">
              <a:latin typeface="Franklin Gothic Book" charset="0"/>
              <a:ea typeface="Franklin Gothic Book" charset="0"/>
              <a:cs typeface="Franklin Gothic Book" charset="0"/>
            </a:rPr>
            <a:t>annually</a:t>
          </a:r>
          <a:r>
            <a:rPr lang="en-US" sz="2000" b="1" dirty="0" smtClean="0">
              <a:latin typeface="Franklin Gothic Book" charset="0"/>
              <a:ea typeface="Franklin Gothic Book" charset="0"/>
              <a:cs typeface="Franklin Gothic Book" charset="0"/>
            </a:rPr>
            <a:t> </a:t>
          </a:r>
          <a:r>
            <a:rPr lang="en-US" sz="2000" dirty="0" smtClean="0">
              <a:latin typeface="Franklin Gothic Book" charset="0"/>
              <a:ea typeface="Franklin Gothic Book" charset="0"/>
              <a:cs typeface="Franklin Gothic Book" charset="0"/>
            </a:rPr>
            <a:t>while covering all 30M+ uninsured Americans, and improving benefits.</a:t>
          </a:r>
          <a:endParaRPr lang="en-US" sz="2000" dirty="0">
            <a:latin typeface="Franklin Gothic Book" charset="0"/>
            <a:ea typeface="Franklin Gothic Book" charset="0"/>
            <a:cs typeface="Franklin Gothic Book" charset="0"/>
          </a:endParaRPr>
        </a:p>
      </dgm:t>
    </dgm:pt>
    <dgm:pt modelId="{AD6CCB67-5D0E-AE46-9FCB-DC3D831D9882}" type="parTrans" cxnId="{111D49CB-1D02-D841-B99E-5494E9B7DF5A}">
      <dgm:prSet/>
      <dgm:spPr/>
      <dgm:t>
        <a:bodyPr/>
        <a:lstStyle/>
        <a:p>
          <a:endParaRPr lang="en-US"/>
        </a:p>
      </dgm:t>
    </dgm:pt>
    <dgm:pt modelId="{27700E43-998A-8A46-8064-3294F92B2882}" type="sibTrans" cxnId="{111D49CB-1D02-D841-B99E-5494E9B7DF5A}">
      <dgm:prSet/>
      <dgm:spPr/>
      <dgm:t>
        <a:bodyPr/>
        <a:lstStyle/>
        <a:p>
          <a:endParaRPr lang="en-US"/>
        </a:p>
      </dgm:t>
    </dgm:pt>
    <dgm:pt modelId="{6C5CF0AE-3A59-5B44-ACD9-F3C240A78D5F}">
      <dgm:prSet custT="1"/>
      <dgm:spPr>
        <a:solidFill>
          <a:schemeClr val="bg1"/>
        </a:solidFill>
        <a:ln>
          <a:solidFill>
            <a:schemeClr val="tx1"/>
          </a:solidFill>
        </a:ln>
      </dgm:spPr>
      <dgm:t>
        <a:bodyPr/>
        <a:lstStyle/>
        <a:p>
          <a:pPr rtl="0">
            <a:spcAft>
              <a:spcPts val="1200"/>
            </a:spcAft>
          </a:pPr>
          <a:r>
            <a:rPr lang="en-US" sz="2000" dirty="0" smtClean="0">
              <a:latin typeface="Franklin Gothic Book" charset="0"/>
              <a:ea typeface="Franklin Gothic Book" charset="0"/>
              <a:cs typeface="Franklin Gothic Book" charset="0"/>
            </a:rPr>
            <a:t>Improves quality, reduces cost, expands access</a:t>
          </a:r>
          <a:endParaRPr lang="en-US" sz="2000" dirty="0">
            <a:latin typeface="Franklin Gothic Book" charset="0"/>
            <a:ea typeface="Franklin Gothic Book" charset="0"/>
            <a:cs typeface="Franklin Gothic Book" charset="0"/>
          </a:endParaRPr>
        </a:p>
      </dgm:t>
    </dgm:pt>
    <dgm:pt modelId="{F43F2217-6AC1-B54C-A607-2BE4D8F0152D}" type="parTrans" cxnId="{0810E336-4C71-5348-8550-E3403C671070}">
      <dgm:prSet/>
      <dgm:spPr/>
      <dgm:t>
        <a:bodyPr/>
        <a:lstStyle/>
        <a:p>
          <a:endParaRPr lang="en-US"/>
        </a:p>
      </dgm:t>
    </dgm:pt>
    <dgm:pt modelId="{BA010871-91F5-3A46-A23B-F5BC2E20AF91}" type="sibTrans" cxnId="{0810E336-4C71-5348-8550-E3403C671070}">
      <dgm:prSet/>
      <dgm:spPr/>
      <dgm:t>
        <a:bodyPr/>
        <a:lstStyle/>
        <a:p>
          <a:endParaRPr lang="en-US"/>
        </a:p>
      </dgm:t>
    </dgm:pt>
    <dgm:pt modelId="{B3ECAEE8-83A7-A34A-B243-6365CD52E4D6}" type="pres">
      <dgm:prSet presAssocID="{836A1870-733B-3A41-9718-B4B2E1C1E19A}" presName="linear" presStyleCnt="0">
        <dgm:presLayoutVars>
          <dgm:dir/>
          <dgm:animLvl val="lvl"/>
          <dgm:resizeHandles val="exact"/>
        </dgm:presLayoutVars>
      </dgm:prSet>
      <dgm:spPr/>
      <dgm:t>
        <a:bodyPr/>
        <a:lstStyle/>
        <a:p>
          <a:endParaRPr lang="en-US"/>
        </a:p>
      </dgm:t>
    </dgm:pt>
    <dgm:pt modelId="{1AC493F1-1F3E-B04B-A6FF-AC104836752D}" type="pres">
      <dgm:prSet presAssocID="{49DF2B3F-380A-7E4C-9E6C-ED13D69BB362}" presName="parentLin" presStyleCnt="0"/>
      <dgm:spPr/>
    </dgm:pt>
    <dgm:pt modelId="{A4FB9D28-7F8F-634B-AC37-3A86414D252B}" type="pres">
      <dgm:prSet presAssocID="{49DF2B3F-380A-7E4C-9E6C-ED13D69BB362}" presName="parentLeftMargin" presStyleLbl="node1" presStyleIdx="0" presStyleCnt="3"/>
      <dgm:spPr/>
      <dgm:t>
        <a:bodyPr/>
        <a:lstStyle/>
        <a:p>
          <a:endParaRPr lang="en-US"/>
        </a:p>
      </dgm:t>
    </dgm:pt>
    <dgm:pt modelId="{7DE4AFE0-A694-2A42-8D65-35503DB645F3}" type="pres">
      <dgm:prSet presAssocID="{49DF2B3F-380A-7E4C-9E6C-ED13D69BB362}" presName="parentText" presStyleLbl="node1" presStyleIdx="0" presStyleCnt="3" custScaleX="20842" custScaleY="145666">
        <dgm:presLayoutVars>
          <dgm:chMax val="0"/>
          <dgm:bulletEnabled val="1"/>
        </dgm:presLayoutVars>
      </dgm:prSet>
      <dgm:spPr/>
      <dgm:t>
        <a:bodyPr/>
        <a:lstStyle/>
        <a:p>
          <a:endParaRPr lang="en-US"/>
        </a:p>
      </dgm:t>
    </dgm:pt>
    <dgm:pt modelId="{C49D920A-D0EC-0449-8C2F-43A2BFF8BA24}" type="pres">
      <dgm:prSet presAssocID="{49DF2B3F-380A-7E4C-9E6C-ED13D69BB362}" presName="negativeSpace" presStyleCnt="0"/>
      <dgm:spPr/>
    </dgm:pt>
    <dgm:pt modelId="{B1B3BEFF-C9F4-0741-9986-EAD11A78DDE3}" type="pres">
      <dgm:prSet presAssocID="{49DF2B3F-380A-7E4C-9E6C-ED13D69BB362}" presName="childText" presStyleLbl="conFgAcc1" presStyleIdx="0" presStyleCnt="3">
        <dgm:presLayoutVars>
          <dgm:bulletEnabled val="1"/>
        </dgm:presLayoutVars>
      </dgm:prSet>
      <dgm:spPr/>
      <dgm:t>
        <a:bodyPr/>
        <a:lstStyle/>
        <a:p>
          <a:endParaRPr lang="en-US"/>
        </a:p>
      </dgm:t>
    </dgm:pt>
    <dgm:pt modelId="{FEE4ADFE-1719-9042-A24C-FDA48E3BC591}" type="pres">
      <dgm:prSet presAssocID="{325E8E48-8BDB-DD44-B403-BA5F1036C3E3}" presName="spaceBetweenRectangles" presStyleCnt="0"/>
      <dgm:spPr/>
    </dgm:pt>
    <dgm:pt modelId="{03C534D3-204A-AE44-96A6-B5C352B1718D}" type="pres">
      <dgm:prSet presAssocID="{92C4E090-5F9E-4E44-B236-ABACA17A0994}" presName="parentLin" presStyleCnt="0"/>
      <dgm:spPr/>
    </dgm:pt>
    <dgm:pt modelId="{C6D8445A-E0C7-5343-AF1D-4D5159F4A890}" type="pres">
      <dgm:prSet presAssocID="{92C4E090-5F9E-4E44-B236-ABACA17A0994}" presName="parentLeftMargin" presStyleLbl="node1" presStyleIdx="0" presStyleCnt="3"/>
      <dgm:spPr/>
      <dgm:t>
        <a:bodyPr/>
        <a:lstStyle/>
        <a:p>
          <a:endParaRPr lang="en-US"/>
        </a:p>
      </dgm:t>
    </dgm:pt>
    <dgm:pt modelId="{78CA0185-CBD4-7842-9B76-6189A420D7BA}" type="pres">
      <dgm:prSet presAssocID="{92C4E090-5F9E-4E44-B236-ABACA17A0994}" presName="parentText" presStyleLbl="node1" presStyleIdx="1" presStyleCnt="3" custScaleX="20842" custScaleY="145666">
        <dgm:presLayoutVars>
          <dgm:chMax val="0"/>
          <dgm:bulletEnabled val="1"/>
        </dgm:presLayoutVars>
      </dgm:prSet>
      <dgm:spPr/>
      <dgm:t>
        <a:bodyPr/>
        <a:lstStyle/>
        <a:p>
          <a:endParaRPr lang="en-US"/>
        </a:p>
      </dgm:t>
    </dgm:pt>
    <dgm:pt modelId="{7BD3407B-672A-C44C-B5A6-DF172648EFCB}" type="pres">
      <dgm:prSet presAssocID="{92C4E090-5F9E-4E44-B236-ABACA17A0994}" presName="negativeSpace" presStyleCnt="0"/>
      <dgm:spPr/>
    </dgm:pt>
    <dgm:pt modelId="{F3045CD7-D2EE-C542-8217-DF5515D0BB4F}" type="pres">
      <dgm:prSet presAssocID="{92C4E090-5F9E-4E44-B236-ABACA17A0994}" presName="childText" presStyleLbl="conFgAcc1" presStyleIdx="1" presStyleCnt="3">
        <dgm:presLayoutVars>
          <dgm:bulletEnabled val="1"/>
        </dgm:presLayoutVars>
      </dgm:prSet>
      <dgm:spPr/>
      <dgm:t>
        <a:bodyPr/>
        <a:lstStyle/>
        <a:p>
          <a:endParaRPr lang="en-US"/>
        </a:p>
      </dgm:t>
    </dgm:pt>
    <dgm:pt modelId="{31E01A7E-51D6-F640-9A3E-5243D44EA4E8}" type="pres">
      <dgm:prSet presAssocID="{18139086-8BF1-8E4A-907E-927571381B32}" presName="spaceBetweenRectangles" presStyleCnt="0"/>
      <dgm:spPr/>
    </dgm:pt>
    <dgm:pt modelId="{F30E787D-B4CE-5845-B65B-E9E5856BB91D}" type="pres">
      <dgm:prSet presAssocID="{5073B773-93F8-0A43-97DE-B9F3F9096566}" presName="parentLin" presStyleCnt="0"/>
      <dgm:spPr/>
    </dgm:pt>
    <dgm:pt modelId="{5E56D196-2ECE-B141-AD17-33FA67D5DCBF}" type="pres">
      <dgm:prSet presAssocID="{5073B773-93F8-0A43-97DE-B9F3F9096566}" presName="parentLeftMargin" presStyleLbl="node1" presStyleIdx="1" presStyleCnt="3"/>
      <dgm:spPr/>
      <dgm:t>
        <a:bodyPr/>
        <a:lstStyle/>
        <a:p>
          <a:endParaRPr lang="en-US"/>
        </a:p>
      </dgm:t>
    </dgm:pt>
    <dgm:pt modelId="{CAE28B9E-BA0E-D84C-B7C7-5A2D657FBD8F}" type="pres">
      <dgm:prSet presAssocID="{5073B773-93F8-0A43-97DE-B9F3F9096566}" presName="parentText" presStyleLbl="node1" presStyleIdx="2" presStyleCnt="3" custScaleX="20842" custScaleY="145666">
        <dgm:presLayoutVars>
          <dgm:chMax val="0"/>
          <dgm:bulletEnabled val="1"/>
        </dgm:presLayoutVars>
      </dgm:prSet>
      <dgm:spPr/>
      <dgm:t>
        <a:bodyPr/>
        <a:lstStyle/>
        <a:p>
          <a:endParaRPr lang="en-US"/>
        </a:p>
      </dgm:t>
    </dgm:pt>
    <dgm:pt modelId="{3D2440FE-C178-444D-8C65-D3107915FDFA}" type="pres">
      <dgm:prSet presAssocID="{5073B773-93F8-0A43-97DE-B9F3F9096566}" presName="negativeSpace" presStyleCnt="0"/>
      <dgm:spPr/>
    </dgm:pt>
    <dgm:pt modelId="{B44AC53F-F9F8-2E40-AF22-FE283A07F288}" type="pres">
      <dgm:prSet presAssocID="{5073B773-93F8-0A43-97DE-B9F3F9096566}" presName="childText" presStyleLbl="conFgAcc1" presStyleIdx="2" presStyleCnt="3">
        <dgm:presLayoutVars>
          <dgm:bulletEnabled val="1"/>
        </dgm:presLayoutVars>
      </dgm:prSet>
      <dgm:spPr/>
      <dgm:t>
        <a:bodyPr/>
        <a:lstStyle/>
        <a:p>
          <a:endParaRPr lang="en-US"/>
        </a:p>
      </dgm:t>
    </dgm:pt>
  </dgm:ptLst>
  <dgm:cxnLst>
    <dgm:cxn modelId="{7C006B5F-33B7-D74C-ADC0-EC25525D1724}" type="presOf" srcId="{1E9C2278-E930-B245-88BB-01784BF82A9F}" destId="{B44AC53F-F9F8-2E40-AF22-FE283A07F288}" srcOrd="0" destOrd="0" presId="urn:microsoft.com/office/officeart/2005/8/layout/list1"/>
    <dgm:cxn modelId="{386D6CDC-9EE2-0B4A-B77F-D81E3D398A2D}" type="presOf" srcId="{92C4E090-5F9E-4E44-B236-ABACA17A0994}" destId="{78CA0185-CBD4-7842-9B76-6189A420D7BA}" srcOrd="1" destOrd="0" presId="urn:microsoft.com/office/officeart/2005/8/layout/list1"/>
    <dgm:cxn modelId="{5FAB87B7-8E7C-7D44-B1EB-738CF20AE2ED}" srcId="{5073B773-93F8-0A43-97DE-B9F3F9096566}" destId="{FB040A76-3663-F74D-A0CB-DC9639F731B6}" srcOrd="2" destOrd="0" parTransId="{22AE347F-6D1F-DB4D-A196-08F8D9213AAB}" sibTransId="{43060379-72B2-DF44-954B-2E2BC1A11618}"/>
    <dgm:cxn modelId="{DD2C9820-3BB8-D647-8F51-C940B1EC5025}" type="presOf" srcId="{49DF2B3F-380A-7E4C-9E6C-ED13D69BB362}" destId="{A4FB9D28-7F8F-634B-AC37-3A86414D252B}" srcOrd="0" destOrd="0" presId="urn:microsoft.com/office/officeart/2005/8/layout/list1"/>
    <dgm:cxn modelId="{3046FDB9-53C8-5E44-9F77-81FD588354A6}" srcId="{49DF2B3F-380A-7E4C-9E6C-ED13D69BB362}" destId="{E8BE03E9-A2D0-484B-84B4-0D3EF5FC7CE6}" srcOrd="0" destOrd="0" parTransId="{0FBCE6FF-B1F3-8849-8FB6-C60FC1CA0D29}" sibTransId="{7104B526-121B-5542-A501-715253595A42}"/>
    <dgm:cxn modelId="{2CFC1004-2E29-794C-8E97-83CEE65E0DD0}" type="presOf" srcId="{836A1870-733B-3A41-9718-B4B2E1C1E19A}" destId="{B3ECAEE8-83A7-A34A-B243-6365CD52E4D6}" srcOrd="0" destOrd="0" presId="urn:microsoft.com/office/officeart/2005/8/layout/list1"/>
    <dgm:cxn modelId="{B5F2CC8F-9C76-D449-84E7-BB618A9BDADB}" srcId="{836A1870-733B-3A41-9718-B4B2E1C1E19A}" destId="{92C4E090-5F9E-4E44-B236-ABACA17A0994}" srcOrd="1" destOrd="0" parTransId="{6E2C0EEE-9C59-0245-8ED6-0ACF8032703E}" sibTransId="{18139086-8BF1-8E4A-907E-927571381B32}"/>
    <dgm:cxn modelId="{0E408101-6B4B-B942-8345-B262823810F9}" type="presOf" srcId="{49DF2B3F-380A-7E4C-9E6C-ED13D69BB362}" destId="{7DE4AFE0-A694-2A42-8D65-35503DB645F3}" srcOrd="1" destOrd="0" presId="urn:microsoft.com/office/officeart/2005/8/layout/list1"/>
    <dgm:cxn modelId="{6E82E0FB-3C61-C341-A033-3006B1CEE020}" type="presOf" srcId="{5073B773-93F8-0A43-97DE-B9F3F9096566}" destId="{CAE28B9E-BA0E-D84C-B7C7-5A2D657FBD8F}" srcOrd="1" destOrd="0" presId="urn:microsoft.com/office/officeart/2005/8/layout/list1"/>
    <dgm:cxn modelId="{475B5190-0950-7D42-AF4F-1A15DCB587F8}" srcId="{836A1870-733B-3A41-9718-B4B2E1C1E19A}" destId="{5073B773-93F8-0A43-97DE-B9F3F9096566}" srcOrd="2" destOrd="0" parTransId="{3EA5849E-A896-5C4B-8F13-139D240C36C6}" sibTransId="{AAC6FC24-173D-2846-A2BF-5EB649034CA2}"/>
    <dgm:cxn modelId="{280B67E6-C047-FE49-9A36-4B5B15BE0CED}" type="presOf" srcId="{FB040A76-3663-F74D-A0CB-DC9639F731B6}" destId="{B44AC53F-F9F8-2E40-AF22-FE283A07F288}" srcOrd="0" destOrd="2" presId="urn:microsoft.com/office/officeart/2005/8/layout/list1"/>
    <dgm:cxn modelId="{8A0AFBD4-6040-BD43-91B2-F4FA5A8A4A04}" srcId="{836A1870-733B-3A41-9718-B4B2E1C1E19A}" destId="{49DF2B3F-380A-7E4C-9E6C-ED13D69BB362}" srcOrd="0" destOrd="0" parTransId="{9207B9C8-1E3C-E541-AEE2-1505CEC084C9}" sibTransId="{325E8E48-8BDB-DD44-B403-BA5F1036C3E3}"/>
    <dgm:cxn modelId="{61C59006-D698-BF42-9854-D01BD08CADDE}" srcId="{5073B773-93F8-0A43-97DE-B9F3F9096566}" destId="{380E6FDC-A2B1-374B-90C2-0E7B33B05094}" srcOrd="1" destOrd="0" parTransId="{2546B842-9A87-774B-98FC-75646C54BF36}" sibTransId="{D3E528AE-C8AE-6C4B-AACA-EEC5FB120CA5}"/>
    <dgm:cxn modelId="{A4AC8F5D-AEA4-C844-B1DC-8A6BCD5E986B}" type="presOf" srcId="{92C4E090-5F9E-4E44-B236-ABACA17A0994}" destId="{C6D8445A-E0C7-5343-AF1D-4D5159F4A890}" srcOrd="0" destOrd="0" presId="urn:microsoft.com/office/officeart/2005/8/layout/list1"/>
    <dgm:cxn modelId="{976E2841-DC54-1848-9573-4214BB1804E8}" type="presOf" srcId="{380E6FDC-A2B1-374B-90C2-0E7B33B05094}" destId="{B44AC53F-F9F8-2E40-AF22-FE283A07F288}" srcOrd="0" destOrd="1" presId="urn:microsoft.com/office/officeart/2005/8/layout/list1"/>
    <dgm:cxn modelId="{E862B4ED-E7E1-7B4C-BDEC-7EE85D69A78B}" srcId="{5073B773-93F8-0A43-97DE-B9F3F9096566}" destId="{53EA1514-EA7B-BF48-8293-C3B168D79439}" srcOrd="3" destOrd="0" parTransId="{D617B6EA-96A2-DA47-978B-2396091DD752}" sibTransId="{DBF99E6F-FB48-8C48-8B9F-53C126B5B8B8}"/>
    <dgm:cxn modelId="{141C4E0B-9D62-3148-A9A4-2B01422C99EA}" type="presOf" srcId="{5073B773-93F8-0A43-97DE-B9F3F9096566}" destId="{5E56D196-2ECE-B141-AD17-33FA67D5DCBF}" srcOrd="0" destOrd="0" presId="urn:microsoft.com/office/officeart/2005/8/layout/list1"/>
    <dgm:cxn modelId="{B8940F37-B54A-F341-8F70-319EEE78E136}" type="presOf" srcId="{6C5CF0AE-3A59-5B44-ACD9-F3C240A78D5F}" destId="{F3045CD7-D2EE-C542-8217-DF5515D0BB4F}" srcOrd="0" destOrd="0" presId="urn:microsoft.com/office/officeart/2005/8/layout/list1"/>
    <dgm:cxn modelId="{0810E336-4C71-5348-8550-E3403C671070}" srcId="{92C4E090-5F9E-4E44-B236-ABACA17A0994}" destId="{6C5CF0AE-3A59-5B44-ACD9-F3C240A78D5F}" srcOrd="0" destOrd="0" parTransId="{F43F2217-6AC1-B54C-A607-2BE4D8F0152D}" sibTransId="{BA010871-91F5-3A46-A23B-F5BC2E20AF91}"/>
    <dgm:cxn modelId="{B80F95DC-62D0-0C4A-9B6A-221DD39FED81}" type="presOf" srcId="{53EA1514-EA7B-BF48-8293-C3B168D79439}" destId="{B44AC53F-F9F8-2E40-AF22-FE283A07F288}" srcOrd="0" destOrd="3" presId="urn:microsoft.com/office/officeart/2005/8/layout/list1"/>
    <dgm:cxn modelId="{5CA4AFEA-95BE-794F-BA91-6B5C27B63BDE}" type="presOf" srcId="{E8BE03E9-A2D0-484B-84B4-0D3EF5FC7CE6}" destId="{B1B3BEFF-C9F4-0741-9986-EAD11A78DDE3}" srcOrd="0" destOrd="0" presId="urn:microsoft.com/office/officeart/2005/8/layout/list1"/>
    <dgm:cxn modelId="{111D49CB-1D02-D841-B99E-5494E9B7DF5A}" srcId="{5073B773-93F8-0A43-97DE-B9F3F9096566}" destId="{1E9C2278-E930-B245-88BB-01784BF82A9F}" srcOrd="0" destOrd="0" parTransId="{AD6CCB67-5D0E-AE46-9FCB-DC3D831D9882}" sibTransId="{27700E43-998A-8A46-8064-3294F92B2882}"/>
    <dgm:cxn modelId="{082B4E2E-0DD6-4C43-9390-EC31B0E7FD6E}" type="presParOf" srcId="{B3ECAEE8-83A7-A34A-B243-6365CD52E4D6}" destId="{1AC493F1-1F3E-B04B-A6FF-AC104836752D}" srcOrd="0" destOrd="0" presId="urn:microsoft.com/office/officeart/2005/8/layout/list1"/>
    <dgm:cxn modelId="{243F83C4-0BB0-4342-B929-F2D2A94C40CD}" type="presParOf" srcId="{1AC493F1-1F3E-B04B-A6FF-AC104836752D}" destId="{A4FB9D28-7F8F-634B-AC37-3A86414D252B}" srcOrd="0" destOrd="0" presId="urn:microsoft.com/office/officeart/2005/8/layout/list1"/>
    <dgm:cxn modelId="{DEBA6443-7D8B-EC4F-98F4-36968ACCFF8A}" type="presParOf" srcId="{1AC493F1-1F3E-B04B-A6FF-AC104836752D}" destId="{7DE4AFE0-A694-2A42-8D65-35503DB645F3}" srcOrd="1" destOrd="0" presId="urn:microsoft.com/office/officeart/2005/8/layout/list1"/>
    <dgm:cxn modelId="{746827A6-2650-BF43-B85C-AE86AF2FD31C}" type="presParOf" srcId="{B3ECAEE8-83A7-A34A-B243-6365CD52E4D6}" destId="{C49D920A-D0EC-0449-8C2F-43A2BFF8BA24}" srcOrd="1" destOrd="0" presId="urn:microsoft.com/office/officeart/2005/8/layout/list1"/>
    <dgm:cxn modelId="{1FF617DB-3902-7441-882D-85BC920CB987}" type="presParOf" srcId="{B3ECAEE8-83A7-A34A-B243-6365CD52E4D6}" destId="{B1B3BEFF-C9F4-0741-9986-EAD11A78DDE3}" srcOrd="2" destOrd="0" presId="urn:microsoft.com/office/officeart/2005/8/layout/list1"/>
    <dgm:cxn modelId="{8E30C229-3672-8F41-9B69-3152BA0733CC}" type="presParOf" srcId="{B3ECAEE8-83A7-A34A-B243-6365CD52E4D6}" destId="{FEE4ADFE-1719-9042-A24C-FDA48E3BC591}" srcOrd="3" destOrd="0" presId="urn:microsoft.com/office/officeart/2005/8/layout/list1"/>
    <dgm:cxn modelId="{C69D11C7-14E0-BA42-8654-BD00D7EAEC34}" type="presParOf" srcId="{B3ECAEE8-83A7-A34A-B243-6365CD52E4D6}" destId="{03C534D3-204A-AE44-96A6-B5C352B1718D}" srcOrd="4" destOrd="0" presId="urn:microsoft.com/office/officeart/2005/8/layout/list1"/>
    <dgm:cxn modelId="{7D652194-FBC8-FB42-A84C-DCB77C8226CE}" type="presParOf" srcId="{03C534D3-204A-AE44-96A6-B5C352B1718D}" destId="{C6D8445A-E0C7-5343-AF1D-4D5159F4A890}" srcOrd="0" destOrd="0" presId="urn:microsoft.com/office/officeart/2005/8/layout/list1"/>
    <dgm:cxn modelId="{4B24DEC9-1ADE-B04F-AACE-09BD5EE39DBA}" type="presParOf" srcId="{03C534D3-204A-AE44-96A6-B5C352B1718D}" destId="{78CA0185-CBD4-7842-9B76-6189A420D7BA}" srcOrd="1" destOrd="0" presId="urn:microsoft.com/office/officeart/2005/8/layout/list1"/>
    <dgm:cxn modelId="{325611EE-2330-8B4B-A2D4-C47292553D97}" type="presParOf" srcId="{B3ECAEE8-83A7-A34A-B243-6365CD52E4D6}" destId="{7BD3407B-672A-C44C-B5A6-DF172648EFCB}" srcOrd="5" destOrd="0" presId="urn:microsoft.com/office/officeart/2005/8/layout/list1"/>
    <dgm:cxn modelId="{BA74B1B8-F10F-114F-832A-D9A92C983BCF}" type="presParOf" srcId="{B3ECAEE8-83A7-A34A-B243-6365CD52E4D6}" destId="{F3045CD7-D2EE-C542-8217-DF5515D0BB4F}" srcOrd="6" destOrd="0" presId="urn:microsoft.com/office/officeart/2005/8/layout/list1"/>
    <dgm:cxn modelId="{780B6694-CB85-0943-B10D-2827258EC34D}" type="presParOf" srcId="{B3ECAEE8-83A7-A34A-B243-6365CD52E4D6}" destId="{31E01A7E-51D6-F640-9A3E-5243D44EA4E8}" srcOrd="7" destOrd="0" presId="urn:microsoft.com/office/officeart/2005/8/layout/list1"/>
    <dgm:cxn modelId="{2793AF58-7A16-6D43-8701-0C79BE4927EB}" type="presParOf" srcId="{B3ECAEE8-83A7-A34A-B243-6365CD52E4D6}" destId="{F30E787D-B4CE-5845-B65B-E9E5856BB91D}" srcOrd="8" destOrd="0" presId="urn:microsoft.com/office/officeart/2005/8/layout/list1"/>
    <dgm:cxn modelId="{6D084A9B-30BF-714D-B943-C6556BC59D02}" type="presParOf" srcId="{F30E787D-B4CE-5845-B65B-E9E5856BB91D}" destId="{5E56D196-2ECE-B141-AD17-33FA67D5DCBF}" srcOrd="0" destOrd="0" presId="urn:microsoft.com/office/officeart/2005/8/layout/list1"/>
    <dgm:cxn modelId="{35853F07-FBBD-884E-ABAD-9AC13EE16CBC}" type="presParOf" srcId="{F30E787D-B4CE-5845-B65B-E9E5856BB91D}" destId="{CAE28B9E-BA0E-D84C-B7C7-5A2D657FBD8F}" srcOrd="1" destOrd="0" presId="urn:microsoft.com/office/officeart/2005/8/layout/list1"/>
    <dgm:cxn modelId="{901B4C74-A0B2-B741-8981-D4F9F5A9AC86}" type="presParOf" srcId="{B3ECAEE8-83A7-A34A-B243-6365CD52E4D6}" destId="{3D2440FE-C178-444D-8C65-D3107915FDFA}" srcOrd="9" destOrd="0" presId="urn:microsoft.com/office/officeart/2005/8/layout/list1"/>
    <dgm:cxn modelId="{8A8F46B0-5640-4549-9902-EBDD4B091820}" type="presParOf" srcId="{B3ECAEE8-83A7-A34A-B243-6365CD52E4D6}" destId="{B44AC53F-F9F8-2E40-AF22-FE283A07F28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9BC26F-D781-074E-8C0B-02E8E3AB3CBE}" type="datetime1">
              <a:rPr lang="en-US" smtClean="0"/>
              <a:t>3/3/2018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6193DE-CB7F-5C4C-87E6-31AE37C1D1EC}" type="slidenum">
              <a:rPr lang="en-US" smtClean="0"/>
              <a:t>‹#›</a:t>
            </a:fld>
            <a:endParaRPr lang="en-US"/>
          </a:p>
        </p:txBody>
      </p:sp>
    </p:spTree>
    <p:extLst>
      <p:ext uri="{BB962C8B-B14F-4D97-AF65-F5344CB8AC3E}">
        <p14:creationId xmlns:p14="http://schemas.microsoft.com/office/powerpoint/2010/main" val="18658783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03C769-9C66-7742-9FD4-B531F2BC5609}" type="datetime1">
              <a:rPr lang="en-US" smtClean="0"/>
              <a:t>3/3/2018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7043E1-7CDC-824D-863B-A739955EDBF5}" type="slidenum">
              <a:rPr lang="en-US" smtClean="0"/>
              <a:t>‹#›</a:t>
            </a:fld>
            <a:endParaRPr lang="en-US"/>
          </a:p>
        </p:txBody>
      </p:sp>
    </p:spTree>
    <p:extLst>
      <p:ext uri="{BB962C8B-B14F-4D97-AF65-F5344CB8AC3E}">
        <p14:creationId xmlns:p14="http://schemas.microsoft.com/office/powerpoint/2010/main" val="42847412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7043E1-7CDC-824D-863B-A739955EDBF5}" type="slidenum">
              <a:rPr lang="en-US" smtClean="0"/>
              <a:t>1</a:t>
            </a:fld>
            <a:endParaRPr lang="en-US"/>
          </a:p>
        </p:txBody>
      </p:sp>
    </p:spTree>
    <p:extLst>
      <p:ext uri="{BB962C8B-B14F-4D97-AF65-F5344CB8AC3E}">
        <p14:creationId xmlns:p14="http://schemas.microsoft.com/office/powerpoint/2010/main" val="613006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baseline="0" dirty="0" smtClean="0"/>
              <a:t>This is what a good healthcare system seeks to do, although alternatively some people say that this is the “iron triangle” of healthcare reform and at best we can hope to accomplish two of these goals.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791499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want you to think about these three things, because I’m going to use this framework to explain why Medicare for All can work and why it is the best option we have</a:t>
            </a:r>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16</a:t>
            </a:fld>
            <a:endParaRPr lang="en-US"/>
          </a:p>
        </p:txBody>
      </p:sp>
    </p:spTree>
    <p:extLst>
      <p:ext uri="{BB962C8B-B14F-4D97-AF65-F5344CB8AC3E}">
        <p14:creationId xmlns:p14="http://schemas.microsoft.com/office/powerpoint/2010/main" val="34840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a:t>
            </a:r>
            <a:r>
              <a:rPr lang="en-US" baseline="0" dirty="0" smtClean="0"/>
              <a:t> US government already spends more than most other countries to in total, and the combined public and private sector spend way more,  yet we aren’t getting the same coverage and the same outcomes, where is all that money going</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45381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a:t>
            </a:r>
            <a:r>
              <a:rPr lang="en-US" baseline="0" dirty="0" smtClean="0"/>
              <a:t> aren’t getting our bang for our buck</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42853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goes to overhead, administrators, profits</a:t>
            </a:r>
          </a:p>
          <a:p>
            <a:endParaRPr lang="en-US" dirty="0" smtClean="0"/>
          </a:p>
          <a:p>
            <a:r>
              <a:rPr lang="en-US" dirty="0" smtClean="0"/>
              <a:t>Healthcare dollar</a:t>
            </a:r>
            <a:r>
              <a:rPr lang="en-US" baseline="0" dirty="0" smtClean="0"/>
              <a:t> waste is on both sides of the table, insurers processing claims, and hospitals figuring out how to correctly bill all the different payers. </a:t>
            </a:r>
            <a:endParaRPr lang="en-US" dirty="0" smtClean="0"/>
          </a:p>
          <a:p>
            <a:endParaRPr lang="en-US" dirty="0" smtClean="0"/>
          </a:p>
          <a:p>
            <a:r>
              <a:rPr lang="en-US" dirty="0" smtClean="0"/>
              <a:t>ACA tried to limit this by mandating</a:t>
            </a:r>
            <a:r>
              <a:rPr lang="en-US" baseline="0" dirty="0" smtClean="0"/>
              <a:t> that insurers must use 80 cents or so out of every dollar on health care, not actually happening though </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37625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Private</a:t>
            </a:r>
            <a:r>
              <a:rPr lang="en-US" baseline="0" dirty="0" smtClean="0"/>
              <a:t> health insurance has much higher overhead than Medicare. </a:t>
            </a:r>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22</a:t>
            </a:fld>
            <a:endParaRPr lang="en-US"/>
          </a:p>
        </p:txBody>
      </p:sp>
    </p:spTree>
    <p:extLst>
      <p:ext uri="{BB962C8B-B14F-4D97-AF65-F5344CB8AC3E}">
        <p14:creationId xmlns:p14="http://schemas.microsoft.com/office/powerpoint/2010/main" val="2559170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Private</a:t>
            </a:r>
            <a:r>
              <a:rPr lang="en-US" baseline="0" dirty="0" smtClean="0"/>
              <a:t> health insurance has much higher overhead than Medicare . </a:t>
            </a:r>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23</a:t>
            </a:fld>
            <a:endParaRPr lang="en-US"/>
          </a:p>
        </p:txBody>
      </p:sp>
    </p:spTree>
    <p:extLst>
      <p:ext uri="{BB962C8B-B14F-4D97-AF65-F5344CB8AC3E}">
        <p14:creationId xmlns:p14="http://schemas.microsoft.com/office/powerpoint/2010/main" val="2559170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Figuring out how to maximize profit takes</a:t>
            </a:r>
            <a:r>
              <a:rPr lang="en-US" baseline="0" dirty="0" smtClean="0"/>
              <a:t> a lot of people</a:t>
            </a:r>
          </a:p>
          <a:p>
            <a:endParaRPr lang="en-US" baseline="0" dirty="0" smtClean="0"/>
          </a:p>
          <a:p>
            <a:r>
              <a:rPr lang="en-US" baseline="0" dirty="0" smtClean="0"/>
              <a:t>See how administrators have grown compared to rest of the health care sector</a:t>
            </a:r>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24</a:t>
            </a:fld>
            <a:endParaRPr lang="en-US"/>
          </a:p>
        </p:txBody>
      </p:sp>
    </p:spTree>
    <p:extLst>
      <p:ext uri="{BB962C8B-B14F-4D97-AF65-F5344CB8AC3E}">
        <p14:creationId xmlns:p14="http://schemas.microsoft.com/office/powerpoint/2010/main" val="1805072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Something to think about when your patient wont be able to make a follow up appointment because they cant afford a $20 co-pay, cause these people think they will abuse the system too much</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083902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a:t>
            </a:r>
            <a:r>
              <a:rPr lang="en-US" baseline="0" dirty="0" smtClean="0"/>
              <a:t> to savings on administrative costs, having a single payer system would allow for Medicare to </a:t>
            </a:r>
            <a:r>
              <a:rPr lang="en-US" baseline="0" dirty="0" err="1" smtClean="0"/>
              <a:t>negotate</a:t>
            </a:r>
            <a:r>
              <a:rPr lang="en-US" baseline="0" dirty="0" smtClean="0"/>
              <a:t> with pharmaceutical companies to lower cost of prescription drugs </a:t>
            </a:r>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26</a:t>
            </a:fld>
            <a:endParaRPr lang="en-US"/>
          </a:p>
        </p:txBody>
      </p:sp>
    </p:spTree>
    <p:extLst>
      <p:ext uri="{BB962C8B-B14F-4D97-AF65-F5344CB8AC3E}">
        <p14:creationId xmlns:p14="http://schemas.microsoft.com/office/powerpoint/2010/main" val="255557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Rot="1" noChangeAspect="1" noChangeArrowheads="1" noTextEdit="1"/>
          </p:cNvSpPr>
          <p:nvPr>
            <p:ph type="sldImg"/>
          </p:nvPr>
        </p:nvSpPr>
        <p:spPr>
          <a:ln/>
        </p:spPr>
      </p:sp>
      <p:sp>
        <p:nvSpPr>
          <p:cNvPr id="32563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96878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Medicare</a:t>
            </a:r>
            <a:r>
              <a:rPr lang="en-US" baseline="0" dirty="0" smtClean="0"/>
              <a:t> for all in Canada has not only lowered administrative costs, in lowered total healthcare expenditure, bending the health care cost curb compared to the US</a:t>
            </a:r>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30</a:t>
            </a:fld>
            <a:endParaRPr lang="en-US"/>
          </a:p>
        </p:txBody>
      </p:sp>
    </p:spTree>
    <p:extLst>
      <p:ext uri="{BB962C8B-B14F-4D97-AF65-F5344CB8AC3E}">
        <p14:creationId xmlns:p14="http://schemas.microsoft.com/office/powerpoint/2010/main" val="1566090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ACA didn’t cause this, but it didn’t help either</a:t>
            </a:r>
          </a:p>
          <a:p>
            <a:endParaRPr lang="en-US" dirty="0" smtClean="0"/>
          </a:p>
          <a:p>
            <a:r>
              <a:rPr lang="en-US" dirty="0" smtClean="0"/>
              <a:t>Recent</a:t>
            </a:r>
            <a:r>
              <a:rPr lang="en-US" baseline="0" dirty="0" smtClean="0"/>
              <a:t> KFF study found that among people making 150% of FPL 2/3 didn’t have enough liquids assets to pay a mid-range deductible</a:t>
            </a:r>
          </a:p>
          <a:p>
            <a:endParaRPr lang="en-US" baseline="0" dirty="0" smtClean="0"/>
          </a:p>
          <a:p>
            <a:r>
              <a:rPr lang="en-US" baseline="0" dirty="0" smtClean="0"/>
              <a:t>Even among those making more than 400% of FPL 10%  didn’t have liquid assets for a mid range deductible and 20% couldn’t afford a high </a:t>
            </a:r>
            <a:r>
              <a:rPr lang="en-US" baseline="0" smtClean="0"/>
              <a:t>range deductible.  </a:t>
            </a:r>
            <a:endParaRPr lang="en-US" dirty="0" smtClean="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996157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study showed that among those with out insurance or those with insurance with high co-pays more likely to avoid seeking care</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389460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D847D544-EA0A-4626-BA0E-38E67E3064A9}" type="slidenum">
              <a:rPr lang="en-US">
                <a:solidFill>
                  <a:prstClr val="black"/>
                </a:solidFill>
                <a:latin typeface="Calibri"/>
              </a:rPr>
              <a:pPr/>
              <a:t>35</a:t>
            </a:fld>
            <a:endParaRPr lang="en-US">
              <a:solidFill>
                <a:prstClr val="black"/>
              </a:solidFill>
              <a:latin typeface="Calibri"/>
            </a:endParaRPr>
          </a:p>
        </p:txBody>
      </p:sp>
      <p:sp>
        <p:nvSpPr>
          <p:cNvPr id="11059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fontAlgn="auto" hangingPunct="1">
              <a:spcBef>
                <a:spcPts val="0"/>
              </a:spcBef>
              <a:spcAft>
                <a:spcPts val="0"/>
              </a:spcAft>
            </a:pPr>
            <a:fld id="{914079FD-2CA3-4EE2-B67E-854A777A1B7B}" type="slidenum">
              <a:rPr lang="en-US" sz="1200">
                <a:solidFill>
                  <a:prstClr val="black"/>
                </a:solidFill>
                <a:latin typeface="Arial" pitchFamily="34" charset="0"/>
                <a:ea typeface="+mn-ea"/>
              </a:rPr>
              <a:pPr algn="r" eaLnBrk="1" fontAlgn="auto" hangingPunct="1">
                <a:spcBef>
                  <a:spcPts val="0"/>
                </a:spcBef>
                <a:spcAft>
                  <a:spcPts val="0"/>
                </a:spcAft>
              </a:pPr>
              <a:t>35</a:t>
            </a:fld>
            <a:endParaRPr lang="en-US" sz="1200">
              <a:solidFill>
                <a:prstClr val="black"/>
              </a:solidFill>
              <a:latin typeface="Arial" pitchFamily="34" charset="0"/>
              <a:ea typeface="+mn-ea"/>
            </a:endParaRPr>
          </a:p>
        </p:txBody>
      </p:sp>
      <p:sp>
        <p:nvSpPr>
          <p:cNvPr id="110596" name="Rectangle 1"/>
          <p:cNvSpPr>
            <a:spLocks noGrp="1" noRot="1" noChangeAspect="1" noChangeArrowheads="1" noTextEdit="1"/>
          </p:cNvSpPr>
          <p:nvPr>
            <p:ph type="sldImg"/>
          </p:nvPr>
        </p:nvSpPr>
        <p:spPr>
          <a:ln/>
        </p:spPr>
      </p:sp>
      <p:sp>
        <p:nvSpPr>
          <p:cNvPr id="110597" name="Text Box 2"/>
          <p:cNvSpPr>
            <a:spLocks noGrp="1" noChangeArrowheads="1"/>
          </p:cNvSpPr>
          <p:nvPr>
            <p:ph type="body" idx="1"/>
          </p:nvPr>
        </p:nvSpPr>
        <p:spPr>
          <a:xfrm>
            <a:off x="1046163" y="4352925"/>
            <a:ext cx="4770437" cy="2235200"/>
          </a:xfrm>
          <a:noFill/>
          <a:ln>
            <a:solidFill>
              <a:srgbClr val="000000"/>
            </a:solidFill>
          </a:ln>
        </p:spPr>
        <p:txBody>
          <a:bodyPr>
            <a:spAutoFit/>
          </a:bodyPr>
          <a:lstStyle/>
          <a:p>
            <a:pPr marL="193675" indent="-193675" eaLnBrk="1" hangingPunct="1">
              <a:lnSpc>
                <a:spcPct val="97000"/>
              </a:lnSpc>
              <a:spcBef>
                <a:spcPct val="0"/>
              </a:spcBef>
              <a:buSzPct val="45000"/>
              <a:tabLst>
                <a:tab pos="649288" algn="l"/>
                <a:tab pos="1298575" algn="l"/>
                <a:tab pos="1947863" algn="l"/>
                <a:tab pos="2597150" algn="l"/>
                <a:tab pos="3248025" algn="l"/>
                <a:tab pos="3897313" algn="l"/>
                <a:tab pos="4546600" algn="l"/>
              </a:tabLst>
            </a:pPr>
            <a:r>
              <a:rPr lang="en-GB" smtClean="0">
                <a:ea typeface="Gothic"/>
                <a:cs typeface="Gothic"/>
              </a:rPr>
              <a:t>Figure 2 Clinics Scheduling Specialty Care Appointments for Children, According to Type of Insurance. Public insurance was reported by callers as the Illinois Medicaid–Children's Health Insurance Program (CHIP) umbrella program; private insurance was reported by callers as Blue Cross Blue Shield. Each of the 273 clinics was called twice (for a total of 546 calls) by the same caller, with only insurance coverage varying between the two calls: once reporting Medicaid–CHIP coverage and once reporting private coverage. Calls were made 1 month apart, and the order of the reported insurance status was randomly assigned. Asthma clinics included 38 allergy–immunology clinics and 6 pulmonary disease clinics.</a:t>
            </a:r>
          </a:p>
        </p:txBody>
      </p:sp>
    </p:spTree>
    <p:extLst>
      <p:ext uri="{BB962C8B-B14F-4D97-AF65-F5344CB8AC3E}">
        <p14:creationId xmlns:p14="http://schemas.microsoft.com/office/powerpoint/2010/main" val="1893032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is Post ACA!</a:t>
            </a:r>
          </a:p>
          <a:p>
            <a:r>
              <a:rPr lang="en-US" dirty="0" smtClean="0"/>
              <a:t>\</a:t>
            </a:r>
          </a:p>
          <a:p>
            <a:r>
              <a:rPr lang="en-US" dirty="0" smtClean="0"/>
              <a:t>This is from a study</a:t>
            </a:r>
            <a:r>
              <a:rPr lang="en-US" baseline="0" dirty="0" smtClean="0"/>
              <a:t> that compared insured </a:t>
            </a:r>
            <a:r>
              <a:rPr lang="en-US" baseline="0" dirty="0" err="1" smtClean="0"/>
              <a:t>vs</a:t>
            </a:r>
            <a:r>
              <a:rPr lang="en-US" baseline="0" dirty="0" smtClean="0"/>
              <a:t> uninsured in our current health care system, which arguably has room for more improvement than just insuring everyone, </a:t>
            </a:r>
            <a:endParaRPr lang="en-US" dirty="0"/>
          </a:p>
        </p:txBody>
      </p:sp>
      <p:sp>
        <p:nvSpPr>
          <p:cNvPr id="4" name="Slide Number Placeholder 3"/>
          <p:cNvSpPr>
            <a:spLocks noGrp="1"/>
          </p:cNvSpPr>
          <p:nvPr>
            <p:ph type="sldNum" sz="quarter" idx="10"/>
          </p:nvPr>
        </p:nvSpPr>
        <p:spPr/>
        <p:txBody>
          <a:bodyPr/>
          <a:lstStyle/>
          <a:p>
            <a:fld id="{0DE970B7-AEB6-4697-816D-114AFF06BDDC}"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017583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 our families spend a lot</a:t>
            </a:r>
          </a:p>
          <a:p>
            <a:r>
              <a:rPr lang="en-US" dirty="0" smtClean="0"/>
              <a:t>This is just premiums,</a:t>
            </a:r>
            <a:r>
              <a:rPr lang="en-US" baseline="0" dirty="0" smtClean="0"/>
              <a:t> it </a:t>
            </a:r>
            <a:r>
              <a:rPr lang="en-US" baseline="0" dirty="0" err="1" smtClean="0"/>
              <a:t>doesn</a:t>
            </a:r>
            <a:r>
              <a:rPr lang="fr-FR" baseline="0" dirty="0" smtClean="0"/>
              <a:t>’</a:t>
            </a:r>
            <a:r>
              <a:rPr lang="en-US" baseline="0" dirty="0" smtClean="0"/>
              <a:t>t include out of pocket expenses like copays, article in </a:t>
            </a:r>
            <a:r>
              <a:rPr lang="en-US" baseline="0" dirty="0" err="1" smtClean="0"/>
              <a:t>forbes</a:t>
            </a:r>
            <a:r>
              <a:rPr lang="en-US" baseline="0" dirty="0" smtClean="0"/>
              <a:t> in 2016, 7 in 10 </a:t>
            </a:r>
            <a:r>
              <a:rPr lang="en-US" baseline="0" dirty="0" err="1" smtClean="0"/>
              <a:t>americans</a:t>
            </a:r>
            <a:r>
              <a:rPr lang="en-US" baseline="0" dirty="0" smtClean="0"/>
              <a:t> have less than $1000 in savings in bank</a:t>
            </a:r>
          </a:p>
          <a:p>
            <a:r>
              <a:rPr lang="en-US" baseline="0" dirty="0" smtClean="0"/>
              <a:t>What does all this money go to </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80749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 way around the ACA </a:t>
            </a:r>
            <a:r>
              <a:rPr lang="en-US" baseline="0" dirty="0" err="1" smtClean="0"/>
              <a:t>reg</a:t>
            </a:r>
            <a:r>
              <a:rPr lang="en-US" baseline="0" dirty="0" smtClean="0"/>
              <a:t> forbidding discrimination based on pre-existing conditions</a:t>
            </a:r>
          </a:p>
          <a:p>
            <a:endParaRPr lang="en-US" baseline="0" dirty="0" smtClean="0"/>
          </a:p>
          <a:p>
            <a:r>
              <a:rPr lang="en-US" baseline="0" dirty="0" smtClean="0"/>
              <a:t>Create formularies that wont cover your condition </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412469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Record number of co-sponsors,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1CBDC52-FA37-3346-A421-22DC0BB9A5DC}"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950087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Bernie Sander’s Bill, currently has 17 co-sponsors many considered potential 2020 presidential candidates. </a:t>
            </a:r>
          </a:p>
          <a:p>
            <a:endParaRPr lang="en-US" baseline="0" dirty="0" smtClean="0"/>
          </a:p>
          <a:p>
            <a:r>
              <a:rPr lang="en-US" baseline="0" dirty="0" smtClean="0"/>
              <a:t>Going to cover mostly all care except long term care, eliminates cost sharing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49</a:t>
            </a:fld>
            <a:endParaRPr lang="en-US"/>
          </a:p>
        </p:txBody>
      </p:sp>
    </p:spTree>
    <p:extLst>
      <p:ext uri="{BB962C8B-B14F-4D97-AF65-F5344CB8AC3E}">
        <p14:creationId xmlns:p14="http://schemas.microsoft.com/office/powerpoint/2010/main" val="3734458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Although people describe it as a giant tax increase, because of increased federal expenditure, most</a:t>
            </a:r>
            <a:r>
              <a:rPr lang="en-US" baseline="0" dirty="0" smtClean="0"/>
              <a:t> people spend on healthcare either in the form of premiums, Out of pocket expenses, tax subsidies, employer contribution, etc.  </a:t>
            </a:r>
            <a:endParaRPr lang="en-US" dirty="0" smtClean="0"/>
          </a:p>
          <a:p>
            <a:endParaRPr lang="en-US" dirty="0" smtClean="0"/>
          </a:p>
          <a:p>
            <a:r>
              <a:rPr lang="en-US" dirty="0" smtClean="0"/>
              <a:t>We are paying for single-payer without getting the benefits</a:t>
            </a:r>
            <a:r>
              <a:rPr lang="en-US" baseline="0" dirty="0" smtClean="0"/>
              <a:t> of it. A public program is only as good as the amount of money you put into it, and we are putting in more than anyone else in the world.</a:t>
            </a:r>
            <a:endParaRPr lang="en-US" dirty="0"/>
          </a:p>
        </p:txBody>
      </p:sp>
      <p:sp>
        <p:nvSpPr>
          <p:cNvPr id="4" name="Slide Number Placeholder 3"/>
          <p:cNvSpPr>
            <a:spLocks noGrp="1"/>
          </p:cNvSpPr>
          <p:nvPr>
            <p:ph type="sldNum" sz="quarter" idx="10"/>
          </p:nvPr>
        </p:nvSpPr>
        <p:spPr/>
        <p:txBody>
          <a:bodyPr/>
          <a:lstStyle/>
          <a:p>
            <a:fld id="{0DE970B7-AEB6-4697-816D-114AFF06BDDC}"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48756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different terms for this</a:t>
            </a:r>
            <a:r>
              <a:rPr lang="en-US" baseline="0" dirty="0" smtClean="0"/>
              <a:t> thing, all mean the same thing</a:t>
            </a:r>
          </a:p>
          <a:p>
            <a:endParaRPr lang="en-US" baseline="0" dirty="0" smtClean="0"/>
          </a:p>
          <a:p>
            <a:r>
              <a:rPr lang="en-US" baseline="0" dirty="0" smtClean="0"/>
              <a:t>What most people care about, healthcare, less so who does the paying</a:t>
            </a:r>
          </a:p>
          <a:p>
            <a:endParaRPr lang="en-US" baseline="0" dirty="0" smtClean="0"/>
          </a:p>
          <a:p>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6</a:t>
            </a:fld>
            <a:endParaRPr lang="en-US"/>
          </a:p>
        </p:txBody>
      </p:sp>
    </p:spTree>
    <p:extLst>
      <p:ext uri="{BB962C8B-B14F-4D97-AF65-F5344CB8AC3E}">
        <p14:creationId xmlns:p14="http://schemas.microsoft.com/office/powerpoint/2010/main" val="2591870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Tell</a:t>
            </a:r>
            <a:r>
              <a:rPr lang="en-US" baseline="0" dirty="0" smtClean="0"/>
              <a:t> the story of two patients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4041360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Affordable</a:t>
            </a:r>
            <a:r>
              <a:rPr lang="en-US" baseline="0" dirty="0" smtClean="0"/>
              <a:t> plans don</a:t>
            </a:r>
            <a:r>
              <a:rPr lang="fr-FR" baseline="0" dirty="0" smtClean="0"/>
              <a:t>’</a:t>
            </a:r>
            <a:r>
              <a:rPr lang="en-US" baseline="0" dirty="0" smtClean="0"/>
              <a:t>t have to be affordable for families </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3315383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1"/>
          <p:cNvSpPr>
            <a:spLocks noGrp="1" noRot="1" noChangeAspect="1" noChangeArrowheads="1" noTextEdit="1"/>
          </p:cNvSpPr>
          <p:nvPr>
            <p:ph type="sldImg"/>
          </p:nvPr>
        </p:nvSpPr>
        <p:spPr>
          <a:ln/>
        </p:spPr>
      </p:sp>
      <p:sp>
        <p:nvSpPr>
          <p:cNvPr id="301059" name="Text Box 2"/>
          <p:cNvSpPr>
            <a:spLocks noGrp="1" noChangeArrowheads="1"/>
          </p:cNvSpPr>
          <p:nvPr>
            <p:ph type="body" idx="1"/>
          </p:nvPr>
        </p:nvSpPr>
        <p:spPr>
          <a:xfrm>
            <a:off x="1046163" y="4352925"/>
            <a:ext cx="4770437" cy="22415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93675" indent="-193675">
              <a:lnSpc>
                <a:spcPct val="97000"/>
              </a:lnSpc>
              <a:spcBef>
                <a:spcPct val="0"/>
              </a:spcBef>
              <a:buSzPct val="45000"/>
              <a:tabLst>
                <a:tab pos="649288" algn="l"/>
                <a:tab pos="1298575" algn="l"/>
                <a:tab pos="1947863" algn="l"/>
                <a:tab pos="2597150" algn="l"/>
                <a:tab pos="3248025" algn="l"/>
                <a:tab pos="3897313" algn="l"/>
                <a:tab pos="4546600" algn="l"/>
              </a:tabLst>
            </a:pPr>
            <a:r>
              <a:rPr lang="en-GB">
                <a:latin typeface="Arial" charset="0"/>
              </a:rPr>
              <a:t>Figure 2 Clinics Scheduling Specialty Care Appointments for Children, According to Type of Insurance. Public insurance was reported by callers as the Illinois Medicaid–Children's Health Insurance Program (CHIP) umbrella program; private insurance was reported by callers as Blue Cross Blue Shield. Each of the 273 clinics was called twice (for a total of 546 calls) by the same caller, with only insurance coverage varying between the two calls: once reporting Medicaid–CHIP coverage and once reporting private coverage. Calls were made 1 month apart, and the order of the reported insurance status was randomly assigned. Asthma clinics included 38 allergy–immunology clinics and 6 pulmonary disease clinics.</a:t>
            </a:r>
          </a:p>
        </p:txBody>
      </p:sp>
    </p:spTree>
    <p:extLst>
      <p:ext uri="{BB962C8B-B14F-4D97-AF65-F5344CB8AC3E}">
        <p14:creationId xmlns:p14="http://schemas.microsoft.com/office/powerpoint/2010/main" val="4085420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Most of</a:t>
            </a:r>
            <a:r>
              <a:rPr lang="en-US" baseline="0" dirty="0" smtClean="0"/>
              <a:t> these people had insurance!</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331538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7</a:t>
            </a:fld>
            <a:endParaRPr lang="en-US"/>
          </a:p>
        </p:txBody>
      </p:sp>
    </p:spTree>
    <p:extLst>
      <p:ext uri="{BB962C8B-B14F-4D97-AF65-F5344CB8AC3E}">
        <p14:creationId xmlns:p14="http://schemas.microsoft.com/office/powerpoint/2010/main" val="57407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043E1-7CDC-824D-863B-A739955EDBF5}" type="slidenum">
              <a:rPr lang="en-US" smtClean="0"/>
              <a:t>8</a:t>
            </a:fld>
            <a:endParaRPr lang="en-US"/>
          </a:p>
        </p:txBody>
      </p:sp>
    </p:spTree>
    <p:extLst>
      <p:ext uri="{BB962C8B-B14F-4D97-AF65-F5344CB8AC3E}">
        <p14:creationId xmlns:p14="http://schemas.microsoft.com/office/powerpoint/2010/main" val="22100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Medicare</a:t>
            </a:r>
            <a:r>
              <a:rPr lang="en-US" baseline="0" dirty="0" smtClean="0"/>
              <a:t> for all codifies health insurance as right, </a:t>
            </a:r>
          </a:p>
          <a:p>
            <a:endParaRPr lang="en-US" baseline="0" dirty="0" smtClean="0"/>
          </a:p>
          <a:p>
            <a:r>
              <a:rPr lang="en-US" baseline="0" dirty="0" smtClean="0"/>
              <a:t>This is the future single payer activists want, and arguably I think most want this, single payer activists go the step further and argue that this is actually economically cheaper than the current system we have and that it is also politically possible</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404136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Achieving</a:t>
            </a:r>
            <a:r>
              <a:rPr lang="en-US" baseline="0" dirty="0" smtClean="0"/>
              <a:t> single payer will protect health care as a human right because it will put rich and poor alike in the same boat, more so than Social Security and Medicare as it exists now, a single payer system will be the third rail that politicians will be afraid to touch</a:t>
            </a:r>
          </a:p>
          <a:p>
            <a:endParaRPr lang="en-US" baseline="0" dirty="0" smtClean="0"/>
          </a:p>
          <a:p>
            <a:r>
              <a:rPr lang="en-US" baseline="0" dirty="0" smtClean="0"/>
              <a:t>Furthermore when the state is the payer, the state takes on all the risk, but since it can’t dump sick patients or only selectively enroll healthy people it is incentivized to take care of the health of everyone. Preventative medicine will be seen as healthcare, housing will be seen as healthcare, eliminating food desserts will be healthcare, stopping corporations will be healthcare. </a:t>
            </a:r>
            <a:br>
              <a:rPr lang="en-US" baseline="0" dirty="0" smtClean="0"/>
            </a:br>
            <a:r>
              <a:rPr lang="en-US" baseline="0" dirty="0" smtClean="0"/>
              <a:t/>
            </a:r>
            <a:br>
              <a:rPr lang="en-US" baseline="0" dirty="0" smtClean="0"/>
            </a:br>
            <a:r>
              <a:rPr lang="en-US" baseline="0" dirty="0" smtClean="0"/>
              <a:t>Free up the workforce, make US labor market more competitive, GM spent more on employees health insurance than on cars in 2008, </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404136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Regulate</a:t>
            </a:r>
            <a:r>
              <a:rPr lang="en-US" baseline="0" dirty="0" smtClean="0"/>
              <a:t>: tell insurance companies they have to provide essential health benefits, only a certain percentage of overhead, ‘must sell affordable plans for employee based plans</a:t>
            </a:r>
          </a:p>
          <a:p>
            <a:r>
              <a:rPr lang="en-US" baseline="0" dirty="0" smtClean="0"/>
              <a:t>Mandate: everyone has got to buy it, not the same as covering everyone, allows people to fall through cracks, </a:t>
            </a:r>
          </a:p>
          <a:p>
            <a:r>
              <a:rPr lang="en-US" baseline="0" dirty="0" err="1" smtClean="0"/>
              <a:t>Subsidizie</a:t>
            </a:r>
            <a:r>
              <a:rPr lang="en-US" baseline="0" dirty="0" smtClean="0"/>
              <a:t> </a:t>
            </a:r>
            <a:r>
              <a:rPr lang="en-US" baseline="0" dirty="0" err="1" smtClean="0"/>
              <a:t>medicaid</a:t>
            </a:r>
            <a:r>
              <a:rPr lang="en-US" baseline="0" dirty="0" smtClean="0"/>
              <a:t> expansion in state, subsidizes to insurers to incentivize them to cover low income individuals, some tax abatement. </a:t>
            </a:r>
          </a:p>
          <a:p>
            <a:pPr marL="0" indent="0">
              <a:buNone/>
            </a:pPr>
            <a:r>
              <a:rPr lang="en-US" baseline="0" dirty="0" smtClean="0"/>
              <a:t>4. Some other stuff that is supposed to help regulate cost: incentivize health care ‘innovation’, ban insurance companies from excluding people with pre existing conditions while allowing those under 26 to stay on parents, try to manage creating riskier insurance pools with bigger insurance pools </a:t>
            </a:r>
          </a:p>
          <a:p>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pPr/>
              <a:t>12</a:t>
            </a:fld>
            <a:endParaRPr lang="en-US"/>
          </a:p>
        </p:txBody>
      </p:sp>
    </p:spTree>
    <p:extLst>
      <p:ext uri="{BB962C8B-B14F-4D97-AF65-F5344CB8AC3E}">
        <p14:creationId xmlns:p14="http://schemas.microsoft.com/office/powerpoint/2010/main" val="103899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 liberal response</a:t>
            </a:r>
            <a:r>
              <a:rPr lang="en-US" baseline="0" dirty="0" smtClean="0"/>
              <a:t> to this is derision</a:t>
            </a:r>
          </a:p>
          <a:p>
            <a:r>
              <a:rPr lang="en-US" baseline="0" dirty="0" smtClean="0"/>
              <a:t>But this is a real downside to the ACA, and makes it politically vulnerable</a:t>
            </a:r>
          </a:p>
          <a:p>
            <a:r>
              <a:rPr lang="en-US" baseline="0" dirty="0" smtClean="0"/>
              <a:t>Medicare, Medicaid, Social Security don’t have this problem</a:t>
            </a:r>
            <a:endParaRPr lang="en-US" dirty="0"/>
          </a:p>
        </p:txBody>
      </p:sp>
      <p:sp>
        <p:nvSpPr>
          <p:cNvPr id="4" name="Slide Number Placeholder 3"/>
          <p:cNvSpPr>
            <a:spLocks noGrp="1"/>
          </p:cNvSpPr>
          <p:nvPr>
            <p:ph type="sldNum" sz="quarter" idx="10"/>
          </p:nvPr>
        </p:nvSpPr>
        <p:spPr/>
        <p:txBody>
          <a:bodyPr/>
          <a:lstStyle/>
          <a:p>
            <a:fld id="{D8026ED2-2FD1-4886-989E-098E068F89DD}" type="slidenum">
              <a:rPr lang="en-US" smtClean="0"/>
              <a:pPr/>
              <a:t>14</a:t>
            </a:fld>
            <a:endParaRPr lang="en-US"/>
          </a:p>
        </p:txBody>
      </p:sp>
    </p:spTree>
    <p:extLst>
      <p:ext uri="{BB962C8B-B14F-4D97-AF65-F5344CB8AC3E}">
        <p14:creationId xmlns:p14="http://schemas.microsoft.com/office/powerpoint/2010/main" val="1567400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64709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363586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363586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2"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156488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2113004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6"/>
            <a:ext cx="3886200" cy="415672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6"/>
            <a:ext cx="3886200" cy="41567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650417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1378777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1200" baseline="0"/>
            </a:lvl1pPr>
          </a:lstStyle>
          <a:p>
            <a:pPr lvl="0"/>
            <a:r>
              <a:rPr lang="en-US" dirty="0" smtClean="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0" y="6011057"/>
            <a:ext cx="6131859" cy="846943"/>
          </a:xfrm>
        </p:spPr>
        <p:txBody>
          <a:bodyPr anchor="ctr">
            <a:normAutofit/>
          </a:bodyPr>
          <a:lstStyle>
            <a:lvl1pPr marL="0" indent="0">
              <a:buNone/>
              <a:defRPr sz="1050"/>
            </a:lvl1pPr>
          </a:lstStyle>
          <a:p>
            <a:pPr lvl="0"/>
            <a:r>
              <a:rPr lang="en-US" dirty="0" smtClean="0"/>
              <a:t>Click to edit footnote</a:t>
            </a:r>
          </a:p>
        </p:txBody>
      </p:sp>
    </p:spTree>
    <p:extLst>
      <p:ext uri="{BB962C8B-B14F-4D97-AF65-F5344CB8AC3E}">
        <p14:creationId xmlns:p14="http://schemas.microsoft.com/office/powerpoint/2010/main" val="62261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59596" y="1325366"/>
            <a:ext cx="4136204" cy="46644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48201" y="1325366"/>
            <a:ext cx="4136204" cy="46644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1065767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118414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323717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smtClean="0"/>
              <a:t>Click to edit Master title style</a:t>
            </a:r>
            <a:endParaRPr lang="en-US" dirty="0"/>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1400"/>
            </a:lvl1pPr>
          </a:lstStyle>
          <a:p>
            <a:pPr lvl="0"/>
            <a:r>
              <a:rPr lang="en-US" dirty="0" smtClean="0"/>
              <a:t>Click to edit footnote</a:t>
            </a:r>
          </a:p>
        </p:txBody>
      </p:sp>
    </p:spTree>
    <p:extLst>
      <p:ext uri="{BB962C8B-B14F-4D97-AF65-F5344CB8AC3E}">
        <p14:creationId xmlns:p14="http://schemas.microsoft.com/office/powerpoint/2010/main" val="608796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75000"/>
              </a:schemeClr>
            </a:gs>
            <a:gs pos="50000">
              <a:schemeClr val="bg1">
                <a:lumMod val="90000"/>
              </a:schemeClr>
            </a:gs>
            <a:gs pos="100000">
              <a:srgbClr val="D8E4BC"/>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97" y="171898"/>
            <a:ext cx="8424809"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9597" y="1315092"/>
            <a:ext cx="8424809" cy="467474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000109"/>
            <a:ext cx="9144000" cy="857892"/>
          </a:xfrm>
          <a:prstGeom prst="rect">
            <a:avLst/>
          </a:prstGeom>
          <a:gradFill>
            <a:gsLst>
              <a:gs pos="27000">
                <a:schemeClr val="accent1"/>
              </a:gs>
              <a:gs pos="50000">
                <a:schemeClr val="accent1"/>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EBF1DD"/>
              </a:solidFill>
              <a:latin typeface="Calibri"/>
            </a:endParaRPr>
          </a:p>
        </p:txBody>
      </p:sp>
      <p:pic>
        <p:nvPicPr>
          <p:cNvPr id="5" name="Picture 4"/>
          <p:cNvPicPr>
            <a:picLocks noChangeAspect="1"/>
          </p:cNvPicPr>
          <p:nvPr userDrawn="1"/>
        </p:nvPicPr>
        <p:blipFill>
          <a:blip r:embed="rId38"/>
          <a:stretch>
            <a:fillRect/>
          </a:stretch>
        </p:blipFill>
        <p:spPr>
          <a:xfrm>
            <a:off x="1" y="6000111"/>
            <a:ext cx="2362541" cy="85369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hdr="0" ftr="0" dt="0"/>
  <p:txStyles>
    <p:titleStyle>
      <a:lvl1pPr algn="ctr" defTabSz="914400" rtl="0" eaLnBrk="1" latinLnBrk="0" hangingPunct="1">
        <a:spcBef>
          <a:spcPct val="0"/>
        </a:spcBef>
        <a:buNone/>
        <a:defRPr sz="4800" kern="1200">
          <a:solidFill>
            <a:schemeClr val="tx1"/>
          </a:solidFill>
          <a:latin typeface="Franklin Gothic Medium" pitchFamily="34" charset="0"/>
          <a:ea typeface="+mj-ea"/>
          <a:cs typeface="+mj-cs"/>
        </a:defRPr>
      </a:lvl1pPr>
    </p:titleStyle>
    <p:bodyStyle>
      <a:lvl1pPr marL="342900" indent="-342900" algn="l" defTabSz="914400" rtl="0" eaLnBrk="1" latinLnBrk="0" hangingPunct="1">
        <a:spcBef>
          <a:spcPts val="0"/>
        </a:spcBef>
        <a:spcAft>
          <a:spcPts val="600"/>
        </a:spcAft>
        <a:buFont typeface="Arial" pitchFamily="34" charset="0"/>
        <a:buChar char="•"/>
        <a:defRPr sz="3200" kern="1200">
          <a:solidFill>
            <a:schemeClr val="tx1"/>
          </a:solidFill>
          <a:latin typeface="Franklin Gothic Medium" pitchFamily="34" charset="0"/>
          <a:ea typeface="+mn-ea"/>
          <a:cs typeface="+mn-cs"/>
        </a:defRPr>
      </a:lvl1pPr>
      <a:lvl2pPr marL="742950" indent="-285750" algn="l" defTabSz="914400" rtl="0" eaLnBrk="1" latinLnBrk="0" hangingPunct="1">
        <a:spcBef>
          <a:spcPts val="0"/>
        </a:spcBef>
        <a:spcAft>
          <a:spcPts val="600"/>
        </a:spcAft>
        <a:buFont typeface="Arial" pitchFamily="34" charset="0"/>
        <a:buChar char="•"/>
        <a:defRPr sz="2800" kern="1200">
          <a:solidFill>
            <a:schemeClr val="tx1"/>
          </a:solidFill>
          <a:latin typeface="Franklin Gothic Medium" pitchFamily="34" charset="0"/>
          <a:ea typeface="+mn-ea"/>
          <a:cs typeface="+mn-cs"/>
        </a:defRPr>
      </a:lvl2pPr>
      <a:lvl3pPr marL="1143000" indent="-228600" algn="l" defTabSz="914400" rtl="0" eaLnBrk="1" latinLnBrk="0" hangingPunct="1">
        <a:spcBef>
          <a:spcPts val="0"/>
        </a:spcBef>
        <a:spcAft>
          <a:spcPts val="600"/>
        </a:spcAft>
        <a:buFont typeface="Arial" pitchFamily="34" charset="0"/>
        <a:buChar char="•"/>
        <a:defRPr sz="2400" kern="1200">
          <a:solidFill>
            <a:schemeClr val="tx1"/>
          </a:solidFill>
          <a:latin typeface="Franklin Gothic Medium" pitchFamily="34" charset="0"/>
          <a:ea typeface="+mn-ea"/>
          <a:cs typeface="+mn-cs"/>
        </a:defRPr>
      </a:lvl3pPr>
      <a:lvl4pPr marL="1600200" indent="-228600" algn="l" defTabSz="914400" rtl="0" eaLnBrk="1" latinLnBrk="0" hangingPunct="1">
        <a:spcBef>
          <a:spcPts val="0"/>
        </a:spcBef>
        <a:spcAft>
          <a:spcPts val="600"/>
        </a:spcAft>
        <a:buFont typeface="Arial" pitchFamily="34" charset="0"/>
        <a:buChar char="•"/>
        <a:defRPr sz="2000" kern="1200">
          <a:solidFill>
            <a:schemeClr val="tx1"/>
          </a:solidFill>
          <a:latin typeface="Franklin Gothic Medium" pitchFamily="34" charset="0"/>
          <a:ea typeface="+mn-ea"/>
          <a:cs typeface="+mn-cs"/>
        </a:defRPr>
      </a:lvl4pPr>
      <a:lvl5pPr marL="2057400" indent="-228600" algn="l" defTabSz="914400" rtl="0" eaLnBrk="1" latinLnBrk="0" hangingPunct="1">
        <a:spcBef>
          <a:spcPts val="0"/>
        </a:spcBef>
        <a:spcAft>
          <a:spcPts val="600"/>
        </a:spcAft>
        <a:buFont typeface="Arial" pitchFamily="34" charset="0"/>
        <a:buChar char="•"/>
        <a:defRPr sz="1800" kern="1200">
          <a:solidFill>
            <a:schemeClr val="tx1"/>
          </a:solidFill>
          <a:latin typeface="Franklin Gothic Medium"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thony.Spadaro@uphs.upen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Erin.Hollander@uphs.upenn.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tif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www.kff.org/" TargetMode="External"/><Relationship Id="rId2" Type="http://schemas.openxmlformats.org/officeDocument/2006/relationships/hyperlink" Target="http://www.commonwealthfund.org/" TargetMode="Externa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www.pnhp.org/" TargetMode="External"/><Relationship Id="rId4" Type="http://schemas.openxmlformats.org/officeDocument/2006/relationships/hyperlink" Target="http://healthaffairs.org/blo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3" Type="http://schemas.openxmlformats.org/officeDocument/2006/relationships/image" Target="../media/image4.png"/><Relationship Id="rId7" Type="http://schemas.openxmlformats.org/officeDocument/2006/relationships/image" Target="../media/image8.tiff"/><Relationship Id="rId12" Type="http://schemas.openxmlformats.org/officeDocument/2006/relationships/image" Target="../media/image13.tiff"/><Relationship Id="rId2" Type="http://schemas.openxmlformats.org/officeDocument/2006/relationships/notesSlide" Target="../notesSlides/notesSlide3.xml"/><Relationship Id="rId16"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5" Type="http://schemas.openxmlformats.org/officeDocument/2006/relationships/image" Target="../media/image16.jpeg"/><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gif"/><Relationship Id="rId14" Type="http://schemas.openxmlformats.org/officeDocument/2006/relationships/image" Target="../media/image1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446" y="658458"/>
            <a:ext cx="8678333" cy="2376649"/>
          </a:xfrm>
        </p:spPr>
        <p:txBody>
          <a:bodyPr>
            <a:normAutofit/>
          </a:bodyPr>
          <a:lstStyle/>
          <a:p>
            <a:r>
              <a:rPr lang="en-US" sz="3600" smtClean="0"/>
              <a:t>Single </a:t>
            </a:r>
            <a:r>
              <a:rPr lang="en-US" sz="3600" dirty="0" smtClean="0"/>
              <a:t>Payer 101</a:t>
            </a:r>
            <a:endParaRPr lang="en-US" sz="3600" dirty="0"/>
          </a:p>
        </p:txBody>
      </p:sp>
      <p:sp>
        <p:nvSpPr>
          <p:cNvPr id="3" name="Subtitle 2"/>
          <p:cNvSpPr>
            <a:spLocks noGrp="1"/>
          </p:cNvSpPr>
          <p:nvPr>
            <p:ph type="subTitle" idx="1"/>
          </p:nvPr>
        </p:nvSpPr>
        <p:spPr>
          <a:xfrm>
            <a:off x="207510" y="2864803"/>
            <a:ext cx="8706556" cy="2047352"/>
          </a:xfrm>
        </p:spPr>
        <p:txBody>
          <a:bodyPr>
            <a:normAutofit/>
          </a:bodyPr>
          <a:lstStyle/>
          <a:p>
            <a:pPr>
              <a:lnSpc>
                <a:spcPct val="110000"/>
              </a:lnSpc>
            </a:pPr>
            <a:r>
              <a:rPr lang="en-US" sz="2000" dirty="0" smtClean="0">
                <a:solidFill>
                  <a:srgbClr val="000000"/>
                </a:solidFill>
              </a:rPr>
              <a:t>Tony Spadaro and Erin Hollander</a:t>
            </a:r>
          </a:p>
          <a:p>
            <a:pPr>
              <a:lnSpc>
                <a:spcPct val="110000"/>
              </a:lnSpc>
            </a:pPr>
            <a:r>
              <a:rPr lang="en-US" sz="2000" dirty="0" smtClean="0">
                <a:solidFill>
                  <a:srgbClr val="000000"/>
                </a:solidFill>
              </a:rPr>
              <a:t>Perelman School of Medicine at University of Pennsylvania </a:t>
            </a:r>
          </a:p>
          <a:p>
            <a:pPr>
              <a:lnSpc>
                <a:spcPct val="110000"/>
              </a:lnSpc>
            </a:pPr>
            <a:r>
              <a:rPr lang="en-US" sz="2000" dirty="0" smtClean="0">
                <a:solidFill>
                  <a:srgbClr val="000000"/>
                </a:solidFill>
                <a:hlinkClick r:id="rId3"/>
              </a:rPr>
              <a:t>Anthony.Spadaro@uphs.upenn.edu</a:t>
            </a:r>
            <a:endParaRPr lang="en-US" sz="2000" dirty="0" smtClean="0">
              <a:solidFill>
                <a:srgbClr val="000000"/>
              </a:solidFill>
            </a:endParaRPr>
          </a:p>
          <a:p>
            <a:pPr>
              <a:lnSpc>
                <a:spcPct val="110000"/>
              </a:lnSpc>
            </a:pPr>
            <a:r>
              <a:rPr lang="en-US" sz="2000" dirty="0" smtClean="0">
                <a:solidFill>
                  <a:srgbClr val="000000"/>
                </a:solidFill>
                <a:hlinkClick r:id="rId4"/>
              </a:rPr>
              <a:t>Erin.Hollander@uphs.upenn.edu</a:t>
            </a:r>
            <a:r>
              <a:rPr lang="en-US" sz="2000" dirty="0" smtClean="0">
                <a:solidFill>
                  <a:srgbClr val="000000"/>
                </a:solidFill>
              </a:rPr>
              <a:t> </a:t>
            </a:r>
          </a:p>
        </p:txBody>
      </p:sp>
      <p:pic>
        <p:nvPicPr>
          <p:cNvPr id="7" name="Picture 6" descr="Screen Shot 2014-05-05 at 9.29.45 A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73249" y="4858657"/>
            <a:ext cx="3933943" cy="923544"/>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40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Healthcare as a human right</a:t>
            </a:r>
            <a:endParaRPr lang="en-US" dirty="0"/>
          </a:p>
        </p:txBody>
      </p:sp>
      <p:sp>
        <p:nvSpPr>
          <p:cNvPr id="3" name="Content Placeholder 2"/>
          <p:cNvSpPr>
            <a:spLocks noGrp="1"/>
          </p:cNvSpPr>
          <p:nvPr>
            <p:ph idx="1"/>
          </p:nvPr>
        </p:nvSpPr>
        <p:spPr>
          <a:xfrm>
            <a:off x="359597" y="1673676"/>
            <a:ext cx="8424809" cy="4674742"/>
          </a:xfrm>
        </p:spPr>
        <p:txBody>
          <a:bodyPr/>
          <a:lstStyle/>
          <a:p>
            <a:r>
              <a:rPr lang="en-US" dirty="0" smtClean="0"/>
              <a:t>EVERYONE gets health insurance from birth to death</a:t>
            </a:r>
          </a:p>
          <a:p>
            <a:r>
              <a:rPr lang="en-US" dirty="0" smtClean="0"/>
              <a:t>All NECESSARY services paid for</a:t>
            </a:r>
          </a:p>
          <a:p>
            <a:r>
              <a:rPr lang="en-US" dirty="0" smtClean="0"/>
              <a:t>Paid for by progressive taxation</a:t>
            </a:r>
          </a:p>
          <a:p>
            <a:pPr lvl="1"/>
            <a:r>
              <a:rPr lang="en-US" dirty="0" smtClean="0"/>
              <a:t>Instead of sick people paying more, rich people do</a:t>
            </a:r>
          </a:p>
          <a:p>
            <a:r>
              <a:rPr lang="en-US" dirty="0" smtClean="0"/>
              <a:t>No co-payments, deductibles, cost sharing</a:t>
            </a:r>
          </a:p>
          <a:p>
            <a:pPr lvl="1"/>
            <a:endParaRPr lang="en-US" dirty="0"/>
          </a:p>
        </p:txBody>
      </p:sp>
    </p:spTree>
    <p:extLst>
      <p:ext uri="{BB962C8B-B14F-4D97-AF65-F5344CB8AC3E}">
        <p14:creationId xmlns:p14="http://schemas.microsoft.com/office/powerpoint/2010/main" val="127732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Advantages of Medicare for All</a:t>
            </a:r>
            <a:endParaRPr lang="en-US" dirty="0"/>
          </a:p>
        </p:txBody>
      </p:sp>
      <p:sp>
        <p:nvSpPr>
          <p:cNvPr id="3" name="Content Placeholder 2"/>
          <p:cNvSpPr>
            <a:spLocks noGrp="1"/>
          </p:cNvSpPr>
          <p:nvPr>
            <p:ph idx="1"/>
          </p:nvPr>
        </p:nvSpPr>
        <p:spPr>
          <a:xfrm>
            <a:off x="359597" y="1673676"/>
            <a:ext cx="8424809" cy="4674742"/>
          </a:xfrm>
        </p:spPr>
        <p:txBody>
          <a:bodyPr>
            <a:normAutofit/>
          </a:bodyPr>
          <a:lstStyle/>
          <a:p>
            <a:r>
              <a:rPr lang="en-US" dirty="0" smtClean="0"/>
              <a:t>EVERYONE is in the same boat; same risk pool</a:t>
            </a:r>
          </a:p>
          <a:p>
            <a:r>
              <a:rPr lang="en-US" dirty="0" smtClean="0"/>
              <a:t>Healthcare no longer tied to workforce</a:t>
            </a:r>
          </a:p>
          <a:p>
            <a:r>
              <a:rPr lang="en-US" dirty="0" smtClean="0"/>
              <a:t>All Providers will be in-network, FREEDOM of choice for patients</a:t>
            </a:r>
          </a:p>
          <a:p>
            <a:r>
              <a:rPr lang="en-US" dirty="0"/>
              <a:t>It will be in the interest of the government to </a:t>
            </a:r>
            <a:r>
              <a:rPr lang="en-US" dirty="0" smtClean="0"/>
              <a:t>promote health </a:t>
            </a:r>
          </a:p>
        </p:txBody>
      </p:sp>
    </p:spTree>
    <p:extLst>
      <p:ext uri="{BB962C8B-B14F-4D97-AF65-F5344CB8AC3E}">
        <p14:creationId xmlns:p14="http://schemas.microsoft.com/office/powerpoint/2010/main" val="4154748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but seriously WTF is the ACA</a:t>
            </a:r>
            <a:endParaRPr lang="en-US" dirty="0"/>
          </a:p>
        </p:txBody>
      </p:sp>
      <p:sp>
        <p:nvSpPr>
          <p:cNvPr id="3" name="Content Placeholder 2"/>
          <p:cNvSpPr>
            <a:spLocks noGrp="1"/>
          </p:cNvSpPr>
          <p:nvPr>
            <p:ph idx="1"/>
          </p:nvPr>
        </p:nvSpPr>
        <p:spPr/>
        <p:txBody>
          <a:bodyPr/>
          <a:lstStyle/>
          <a:p>
            <a:r>
              <a:rPr lang="en-US" dirty="0" smtClean="0"/>
              <a:t>Three main pillars</a:t>
            </a:r>
          </a:p>
          <a:p>
            <a:pPr lvl="1"/>
            <a:r>
              <a:rPr lang="en-US" dirty="0" smtClean="0"/>
              <a:t>Regulate</a:t>
            </a:r>
          </a:p>
          <a:p>
            <a:pPr lvl="2"/>
            <a:r>
              <a:rPr lang="en-US" dirty="0" smtClean="0"/>
              <a:t>Insurance companies, please be a little less evil!</a:t>
            </a:r>
          </a:p>
          <a:p>
            <a:pPr lvl="1"/>
            <a:r>
              <a:rPr lang="en-US" dirty="0" smtClean="0"/>
              <a:t>Mandate</a:t>
            </a:r>
          </a:p>
          <a:p>
            <a:pPr lvl="2"/>
            <a:r>
              <a:rPr lang="en-US" dirty="0" smtClean="0"/>
              <a:t>Everyone go buy insurance</a:t>
            </a:r>
          </a:p>
          <a:p>
            <a:pPr lvl="1"/>
            <a:r>
              <a:rPr lang="en-US" dirty="0" smtClean="0"/>
              <a:t>Subsidize</a:t>
            </a:r>
          </a:p>
          <a:p>
            <a:pPr lvl="2"/>
            <a:r>
              <a:rPr lang="en-US" dirty="0" smtClean="0"/>
              <a:t>Either through Medicaid or Subsidies</a:t>
            </a:r>
          </a:p>
          <a:p>
            <a:pPr lvl="1"/>
            <a:r>
              <a:rPr lang="en-US" dirty="0" smtClean="0"/>
              <a:t>Plus some other stuff</a:t>
            </a:r>
          </a:p>
          <a:p>
            <a:pPr lvl="2"/>
            <a:r>
              <a:rPr lang="en-US" dirty="0" smtClean="0"/>
              <a:t>ACOs, Electronic Medical Records, </a:t>
            </a:r>
            <a:r>
              <a:rPr lang="en-US" dirty="0" err="1" smtClean="0"/>
              <a:t>etc</a:t>
            </a:r>
            <a:endParaRPr lang="en-US" dirty="0"/>
          </a:p>
        </p:txBody>
      </p:sp>
    </p:spTree>
    <p:extLst>
      <p:ext uri="{BB962C8B-B14F-4D97-AF65-F5344CB8AC3E}">
        <p14:creationId xmlns:p14="http://schemas.microsoft.com/office/powerpoint/2010/main" val="49765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96862" y="243841"/>
            <a:ext cx="6350277" cy="5711737"/>
            <a:chOff x="890324" y="294640"/>
            <a:chExt cx="8467036" cy="5711737"/>
          </a:xfrm>
        </p:grpSpPr>
        <p:pic>
          <p:nvPicPr>
            <p:cNvPr id="3" name="Picture 2" descr="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74984" t="15429" r="935" b="57450"/>
            <a:stretch/>
          </p:blipFill>
          <p:spPr bwMode="auto">
            <a:xfrm>
              <a:off x="6178869" y="294640"/>
              <a:ext cx="3178491" cy="2677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78785" t="50429" r="3890" b="25180"/>
            <a:stretch/>
          </p:blipFill>
          <p:spPr bwMode="auto">
            <a:xfrm>
              <a:off x="6178869" y="2843644"/>
              <a:ext cx="3178491" cy="316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2081" name="Picture 2" descr="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r="28908"/>
            <a:stretch/>
          </p:blipFill>
          <p:spPr bwMode="auto">
            <a:xfrm>
              <a:off x="890324" y="294640"/>
              <a:ext cx="5429195" cy="571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 name="Picture 2" descr="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75445" b="88264"/>
          <a:stretch/>
        </p:blipFill>
        <p:spPr bwMode="auto">
          <a:xfrm>
            <a:off x="7308390" y="5745864"/>
            <a:ext cx="438749" cy="20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94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09 at 5.11.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2836"/>
            <a:ext cx="9144000" cy="2074689"/>
          </a:xfrm>
          <a:prstGeom prst="rect">
            <a:avLst/>
          </a:prstGeom>
        </p:spPr>
      </p:pic>
    </p:spTree>
    <p:extLst>
      <p:ext uri="{BB962C8B-B14F-4D97-AF65-F5344CB8AC3E}">
        <p14:creationId xmlns:p14="http://schemas.microsoft.com/office/powerpoint/2010/main" val="114442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90"/>
            <a:ext cx="8229600" cy="1265968"/>
          </a:xfrm>
        </p:spPr>
        <p:txBody>
          <a:bodyPr>
            <a:normAutofit fontScale="90000"/>
          </a:bodyPr>
          <a:lstStyle/>
          <a:p>
            <a:r>
              <a:rPr lang="en-US" dirty="0" smtClean="0"/>
              <a:t>“Triple Aim” of </a:t>
            </a:r>
            <a:br>
              <a:rPr lang="en-US" dirty="0" smtClean="0"/>
            </a:br>
            <a:r>
              <a:rPr lang="en-US" dirty="0" smtClean="0"/>
              <a:t>Good </a:t>
            </a:r>
            <a:r>
              <a:rPr lang="en-US" dirty="0"/>
              <a:t>H</a:t>
            </a:r>
            <a:r>
              <a:rPr lang="en-US" dirty="0" smtClean="0"/>
              <a:t>ealthcare Systems</a:t>
            </a:r>
            <a:endParaRPr lang="en-US" dirty="0"/>
          </a:p>
        </p:txBody>
      </p:sp>
      <p:sp>
        <p:nvSpPr>
          <p:cNvPr id="5" name="Freeform 4"/>
          <p:cNvSpPr/>
          <p:nvPr/>
        </p:nvSpPr>
        <p:spPr>
          <a:xfrm>
            <a:off x="3330326" y="1487713"/>
            <a:ext cx="2483346" cy="1241673"/>
          </a:xfrm>
          <a:custGeom>
            <a:avLst/>
            <a:gdLst>
              <a:gd name="connsiteX0" fmla="*/ 0 w 2483346"/>
              <a:gd name="connsiteY0" fmla="*/ 124167 h 1241673"/>
              <a:gd name="connsiteX1" fmla="*/ 124167 w 2483346"/>
              <a:gd name="connsiteY1" fmla="*/ 0 h 1241673"/>
              <a:gd name="connsiteX2" fmla="*/ 2359179 w 2483346"/>
              <a:gd name="connsiteY2" fmla="*/ 0 h 1241673"/>
              <a:gd name="connsiteX3" fmla="*/ 2483346 w 2483346"/>
              <a:gd name="connsiteY3" fmla="*/ 124167 h 1241673"/>
              <a:gd name="connsiteX4" fmla="*/ 2483346 w 2483346"/>
              <a:gd name="connsiteY4" fmla="*/ 1117506 h 1241673"/>
              <a:gd name="connsiteX5" fmla="*/ 2359179 w 2483346"/>
              <a:gd name="connsiteY5" fmla="*/ 1241673 h 1241673"/>
              <a:gd name="connsiteX6" fmla="*/ 124167 w 2483346"/>
              <a:gd name="connsiteY6" fmla="*/ 1241673 h 1241673"/>
              <a:gd name="connsiteX7" fmla="*/ 0 w 2483346"/>
              <a:gd name="connsiteY7" fmla="*/ 1117506 h 1241673"/>
              <a:gd name="connsiteX8" fmla="*/ 0 w 2483346"/>
              <a:gd name="connsiteY8" fmla="*/ 124167 h 12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346" h="1241673">
                <a:moveTo>
                  <a:pt x="0" y="124167"/>
                </a:moveTo>
                <a:cubicBezTo>
                  <a:pt x="0" y="55591"/>
                  <a:pt x="55591" y="0"/>
                  <a:pt x="124167" y="0"/>
                </a:cubicBezTo>
                <a:lnTo>
                  <a:pt x="2359179" y="0"/>
                </a:lnTo>
                <a:cubicBezTo>
                  <a:pt x="2427755" y="0"/>
                  <a:pt x="2483346" y="55591"/>
                  <a:pt x="2483346" y="124167"/>
                </a:cubicBezTo>
                <a:lnTo>
                  <a:pt x="2483346" y="1117506"/>
                </a:lnTo>
                <a:cubicBezTo>
                  <a:pt x="2483346" y="1186082"/>
                  <a:pt x="2427755" y="1241673"/>
                  <a:pt x="2359179" y="1241673"/>
                </a:cubicBezTo>
                <a:lnTo>
                  <a:pt x="124167" y="1241673"/>
                </a:lnTo>
                <a:cubicBezTo>
                  <a:pt x="55591" y="1241673"/>
                  <a:pt x="0" y="1186082"/>
                  <a:pt x="0" y="1117506"/>
                </a:cubicBezTo>
                <a:lnTo>
                  <a:pt x="0" y="124167"/>
                </a:lnTo>
                <a:close/>
              </a:path>
            </a:pathLst>
          </a:custGeom>
          <a:ln>
            <a:solidFill>
              <a:schemeClr val="accent1"/>
            </a:solidFill>
          </a:ln>
        </p:spPr>
        <p:style>
          <a:lnRef idx="0">
            <a:scrgbClr r="0" g="0" b="0"/>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123997" tIns="123997" rIns="123997" bIns="123997" numCol="1" spcCol="1270" anchor="ctr" anchorCtr="0">
            <a:noAutofit/>
          </a:bodyPr>
          <a:lstStyle/>
          <a:p>
            <a:pPr algn="ctr" defTabSz="1022350">
              <a:lnSpc>
                <a:spcPct val="90000"/>
              </a:lnSpc>
              <a:spcBef>
                <a:spcPct val="0"/>
              </a:spcBef>
              <a:spcAft>
                <a:spcPct val="35000"/>
              </a:spcAft>
            </a:pPr>
            <a:r>
              <a:rPr lang="en-US" sz="2300" b="1" u="sng" dirty="0">
                <a:solidFill>
                  <a:srgbClr val="4F6128">
                    <a:hueOff val="0"/>
                    <a:satOff val="0"/>
                    <a:lumOff val="0"/>
                    <a:alphaOff val="0"/>
                  </a:srgbClr>
                </a:solidFill>
                <a:latin typeface="Century Gothic"/>
                <a:cs typeface="Century Gothic"/>
              </a:rPr>
              <a:t>QUALITY</a:t>
            </a:r>
            <a:r>
              <a:rPr lang="en-US" sz="2300" dirty="0">
                <a:solidFill>
                  <a:srgbClr val="4F6128">
                    <a:hueOff val="0"/>
                    <a:satOff val="0"/>
                    <a:lumOff val="0"/>
                    <a:alphaOff val="0"/>
                  </a:srgbClr>
                </a:solidFill>
                <a:latin typeface="Century Gothic"/>
                <a:cs typeface="Century Gothic"/>
              </a:rPr>
              <a:t> </a:t>
            </a:r>
            <a:r>
              <a:rPr lang="en-US" sz="2100" dirty="0">
                <a:solidFill>
                  <a:srgbClr val="4F6128">
                    <a:hueOff val="0"/>
                    <a:satOff val="0"/>
                    <a:lumOff val="0"/>
                    <a:alphaOff val="0"/>
                  </a:srgbClr>
                </a:solidFill>
                <a:latin typeface="Century Gothic"/>
                <a:cs typeface="Century Gothic"/>
              </a:rPr>
              <a:t>of patient care</a:t>
            </a:r>
          </a:p>
        </p:txBody>
      </p:sp>
      <p:sp>
        <p:nvSpPr>
          <p:cNvPr id="7" name="Freeform 6"/>
          <p:cNvSpPr/>
          <p:nvPr/>
        </p:nvSpPr>
        <p:spPr>
          <a:xfrm>
            <a:off x="5761787" y="4628260"/>
            <a:ext cx="2387238" cy="1241673"/>
          </a:xfrm>
          <a:custGeom>
            <a:avLst/>
            <a:gdLst>
              <a:gd name="connsiteX0" fmla="*/ 0 w 2483346"/>
              <a:gd name="connsiteY0" fmla="*/ 124167 h 1241673"/>
              <a:gd name="connsiteX1" fmla="*/ 124167 w 2483346"/>
              <a:gd name="connsiteY1" fmla="*/ 0 h 1241673"/>
              <a:gd name="connsiteX2" fmla="*/ 2359179 w 2483346"/>
              <a:gd name="connsiteY2" fmla="*/ 0 h 1241673"/>
              <a:gd name="connsiteX3" fmla="*/ 2483346 w 2483346"/>
              <a:gd name="connsiteY3" fmla="*/ 124167 h 1241673"/>
              <a:gd name="connsiteX4" fmla="*/ 2483346 w 2483346"/>
              <a:gd name="connsiteY4" fmla="*/ 1117506 h 1241673"/>
              <a:gd name="connsiteX5" fmla="*/ 2359179 w 2483346"/>
              <a:gd name="connsiteY5" fmla="*/ 1241673 h 1241673"/>
              <a:gd name="connsiteX6" fmla="*/ 124167 w 2483346"/>
              <a:gd name="connsiteY6" fmla="*/ 1241673 h 1241673"/>
              <a:gd name="connsiteX7" fmla="*/ 0 w 2483346"/>
              <a:gd name="connsiteY7" fmla="*/ 1117506 h 1241673"/>
              <a:gd name="connsiteX8" fmla="*/ 0 w 2483346"/>
              <a:gd name="connsiteY8" fmla="*/ 124167 h 12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346" h="1241673">
                <a:moveTo>
                  <a:pt x="0" y="124167"/>
                </a:moveTo>
                <a:cubicBezTo>
                  <a:pt x="0" y="55591"/>
                  <a:pt x="55591" y="0"/>
                  <a:pt x="124167" y="0"/>
                </a:cubicBezTo>
                <a:lnTo>
                  <a:pt x="2359179" y="0"/>
                </a:lnTo>
                <a:cubicBezTo>
                  <a:pt x="2427755" y="0"/>
                  <a:pt x="2483346" y="55591"/>
                  <a:pt x="2483346" y="124167"/>
                </a:cubicBezTo>
                <a:lnTo>
                  <a:pt x="2483346" y="1117506"/>
                </a:lnTo>
                <a:cubicBezTo>
                  <a:pt x="2483346" y="1186082"/>
                  <a:pt x="2427755" y="1241673"/>
                  <a:pt x="2359179" y="1241673"/>
                </a:cubicBezTo>
                <a:lnTo>
                  <a:pt x="124167" y="1241673"/>
                </a:lnTo>
                <a:cubicBezTo>
                  <a:pt x="55591" y="1241673"/>
                  <a:pt x="0" y="1186082"/>
                  <a:pt x="0" y="1117506"/>
                </a:cubicBezTo>
                <a:lnTo>
                  <a:pt x="0" y="124167"/>
                </a:lnTo>
                <a:close/>
              </a:path>
            </a:pathLst>
          </a:custGeom>
          <a:ln>
            <a:solidFill>
              <a:schemeClr val="accent1"/>
            </a:solidFill>
          </a:ln>
        </p:spPr>
        <p:style>
          <a:lnRef idx="0">
            <a:scrgbClr r="0" g="0" b="0"/>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116377" tIns="116377" rIns="116377" bIns="116377" numCol="1" spcCol="1270" anchor="ctr" anchorCtr="0">
            <a:noAutofit/>
          </a:bodyPr>
          <a:lstStyle/>
          <a:p>
            <a:pPr algn="ctr" defTabSz="933450">
              <a:lnSpc>
                <a:spcPct val="90000"/>
              </a:lnSpc>
              <a:spcBef>
                <a:spcPct val="0"/>
              </a:spcBef>
              <a:spcAft>
                <a:spcPct val="35000"/>
              </a:spcAft>
            </a:pPr>
            <a:r>
              <a:rPr lang="en-US" sz="2100" dirty="0">
                <a:solidFill>
                  <a:srgbClr val="4F6128">
                    <a:hueOff val="0"/>
                    <a:satOff val="0"/>
                    <a:lumOff val="0"/>
                    <a:alphaOff val="0"/>
                  </a:srgbClr>
                </a:solidFill>
                <a:latin typeface="Century Gothic"/>
                <a:cs typeface="Century Gothic"/>
              </a:rPr>
              <a:t>Minimize </a:t>
            </a:r>
            <a:r>
              <a:rPr lang="en-US" sz="2100" b="1" u="sng" dirty="0">
                <a:solidFill>
                  <a:srgbClr val="4F6128">
                    <a:hueOff val="0"/>
                    <a:satOff val="0"/>
                    <a:lumOff val="0"/>
                    <a:alphaOff val="0"/>
                  </a:srgbClr>
                </a:solidFill>
                <a:latin typeface="Century Gothic"/>
                <a:cs typeface="Century Gothic"/>
              </a:rPr>
              <a:t>COST</a:t>
            </a:r>
          </a:p>
        </p:txBody>
      </p:sp>
      <p:sp>
        <p:nvSpPr>
          <p:cNvPr id="9" name="Freeform 8"/>
          <p:cNvSpPr/>
          <p:nvPr/>
        </p:nvSpPr>
        <p:spPr>
          <a:xfrm>
            <a:off x="1048215" y="4628277"/>
            <a:ext cx="2387238" cy="1241673"/>
          </a:xfrm>
          <a:custGeom>
            <a:avLst/>
            <a:gdLst>
              <a:gd name="connsiteX0" fmla="*/ 0 w 2483346"/>
              <a:gd name="connsiteY0" fmla="*/ 124167 h 1241673"/>
              <a:gd name="connsiteX1" fmla="*/ 124167 w 2483346"/>
              <a:gd name="connsiteY1" fmla="*/ 0 h 1241673"/>
              <a:gd name="connsiteX2" fmla="*/ 2359179 w 2483346"/>
              <a:gd name="connsiteY2" fmla="*/ 0 h 1241673"/>
              <a:gd name="connsiteX3" fmla="*/ 2483346 w 2483346"/>
              <a:gd name="connsiteY3" fmla="*/ 124167 h 1241673"/>
              <a:gd name="connsiteX4" fmla="*/ 2483346 w 2483346"/>
              <a:gd name="connsiteY4" fmla="*/ 1117506 h 1241673"/>
              <a:gd name="connsiteX5" fmla="*/ 2359179 w 2483346"/>
              <a:gd name="connsiteY5" fmla="*/ 1241673 h 1241673"/>
              <a:gd name="connsiteX6" fmla="*/ 124167 w 2483346"/>
              <a:gd name="connsiteY6" fmla="*/ 1241673 h 1241673"/>
              <a:gd name="connsiteX7" fmla="*/ 0 w 2483346"/>
              <a:gd name="connsiteY7" fmla="*/ 1117506 h 1241673"/>
              <a:gd name="connsiteX8" fmla="*/ 0 w 2483346"/>
              <a:gd name="connsiteY8" fmla="*/ 124167 h 12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346" h="1241673">
                <a:moveTo>
                  <a:pt x="0" y="124167"/>
                </a:moveTo>
                <a:cubicBezTo>
                  <a:pt x="0" y="55591"/>
                  <a:pt x="55591" y="0"/>
                  <a:pt x="124167" y="0"/>
                </a:cubicBezTo>
                <a:lnTo>
                  <a:pt x="2359179" y="0"/>
                </a:lnTo>
                <a:cubicBezTo>
                  <a:pt x="2427755" y="0"/>
                  <a:pt x="2483346" y="55591"/>
                  <a:pt x="2483346" y="124167"/>
                </a:cubicBezTo>
                <a:lnTo>
                  <a:pt x="2483346" y="1117506"/>
                </a:lnTo>
                <a:cubicBezTo>
                  <a:pt x="2483346" y="1186082"/>
                  <a:pt x="2427755" y="1241673"/>
                  <a:pt x="2359179" y="1241673"/>
                </a:cubicBezTo>
                <a:lnTo>
                  <a:pt x="124167" y="1241673"/>
                </a:lnTo>
                <a:cubicBezTo>
                  <a:pt x="55591" y="1241673"/>
                  <a:pt x="0" y="1186082"/>
                  <a:pt x="0" y="1117506"/>
                </a:cubicBezTo>
                <a:lnTo>
                  <a:pt x="0" y="124167"/>
                </a:lnTo>
                <a:close/>
              </a:path>
            </a:pathLst>
          </a:custGeom>
          <a:ln>
            <a:solidFill>
              <a:schemeClr val="accent1"/>
            </a:solidFill>
          </a:ln>
        </p:spPr>
        <p:style>
          <a:lnRef idx="0">
            <a:scrgbClr r="0" g="0" b="0"/>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spcFirstLastPara="0" vert="horz" wrap="square" lIns="116377" tIns="116377" rIns="116377" bIns="116377" numCol="1" spcCol="1270" anchor="ctr" anchorCtr="0">
            <a:noAutofit/>
          </a:bodyPr>
          <a:lstStyle/>
          <a:p>
            <a:pPr algn="ctr" defTabSz="933450">
              <a:lnSpc>
                <a:spcPct val="90000"/>
              </a:lnSpc>
              <a:spcBef>
                <a:spcPct val="0"/>
              </a:spcBef>
              <a:spcAft>
                <a:spcPct val="35000"/>
              </a:spcAft>
            </a:pPr>
            <a:r>
              <a:rPr lang="en-US" sz="2100" b="1" u="sng" dirty="0" smtClean="0">
                <a:solidFill>
                  <a:srgbClr val="4F6128">
                    <a:hueOff val="0"/>
                    <a:satOff val="0"/>
                    <a:lumOff val="0"/>
                    <a:alphaOff val="0"/>
                  </a:srgbClr>
                </a:solidFill>
                <a:latin typeface="Century Gothic"/>
                <a:cs typeface="Century Gothic"/>
              </a:rPr>
              <a:t>Access</a:t>
            </a:r>
            <a:r>
              <a:rPr lang="en-US" sz="2100" dirty="0" smtClean="0">
                <a:solidFill>
                  <a:srgbClr val="4F6128">
                    <a:hueOff val="0"/>
                    <a:satOff val="0"/>
                    <a:lumOff val="0"/>
                    <a:alphaOff val="0"/>
                  </a:srgbClr>
                </a:solidFill>
                <a:latin typeface="Century Gothic"/>
                <a:cs typeface="Century Gothic"/>
              </a:rPr>
              <a:t> to Care</a:t>
            </a:r>
            <a:endParaRPr lang="en-US" sz="2100" dirty="0">
              <a:solidFill>
                <a:srgbClr val="4F6128">
                  <a:hueOff val="0"/>
                  <a:satOff val="0"/>
                  <a:lumOff val="0"/>
                  <a:alphaOff val="0"/>
                </a:srgbClr>
              </a:solidFill>
              <a:latin typeface="Century Gothic"/>
              <a:cs typeface="Century Gothic"/>
            </a:endParaRPr>
          </a:p>
        </p:txBody>
      </p:sp>
      <p:sp>
        <p:nvSpPr>
          <p:cNvPr id="6" name="Freeform 5"/>
          <p:cNvSpPr/>
          <p:nvPr/>
        </p:nvSpPr>
        <p:spPr>
          <a:xfrm rot="3399682">
            <a:off x="4495946" y="3352206"/>
            <a:ext cx="2477846" cy="590875"/>
          </a:xfrm>
          <a:custGeom>
            <a:avLst/>
            <a:gdLst>
              <a:gd name="connsiteX0" fmla="*/ 0 w 2495337"/>
              <a:gd name="connsiteY0" fmla="*/ 295438 h 590875"/>
              <a:gd name="connsiteX1" fmla="*/ 295438 w 2495337"/>
              <a:gd name="connsiteY1" fmla="*/ 0 h 590875"/>
              <a:gd name="connsiteX2" fmla="*/ 295438 w 2495337"/>
              <a:gd name="connsiteY2" fmla="*/ 118175 h 590875"/>
              <a:gd name="connsiteX3" fmla="*/ 2199900 w 2495337"/>
              <a:gd name="connsiteY3" fmla="*/ 118175 h 590875"/>
              <a:gd name="connsiteX4" fmla="*/ 2199900 w 2495337"/>
              <a:gd name="connsiteY4" fmla="*/ 0 h 590875"/>
              <a:gd name="connsiteX5" fmla="*/ 2495337 w 2495337"/>
              <a:gd name="connsiteY5" fmla="*/ 295438 h 590875"/>
              <a:gd name="connsiteX6" fmla="*/ 2199900 w 2495337"/>
              <a:gd name="connsiteY6" fmla="*/ 590875 h 590875"/>
              <a:gd name="connsiteX7" fmla="*/ 2199900 w 2495337"/>
              <a:gd name="connsiteY7" fmla="*/ 472700 h 590875"/>
              <a:gd name="connsiteX8" fmla="*/ 295438 w 2495337"/>
              <a:gd name="connsiteY8" fmla="*/ 472700 h 590875"/>
              <a:gd name="connsiteX9" fmla="*/ 295438 w 2495337"/>
              <a:gd name="connsiteY9" fmla="*/ 590875 h 590875"/>
              <a:gd name="connsiteX10" fmla="*/ 0 w 2495337"/>
              <a:gd name="connsiteY10" fmla="*/ 295438 h 5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5337" h="590875">
                <a:moveTo>
                  <a:pt x="0" y="295438"/>
                </a:moveTo>
                <a:lnTo>
                  <a:pt x="295438" y="0"/>
                </a:lnTo>
                <a:lnTo>
                  <a:pt x="295438" y="118175"/>
                </a:lnTo>
                <a:lnTo>
                  <a:pt x="2199900" y="118175"/>
                </a:lnTo>
                <a:lnTo>
                  <a:pt x="2199900" y="0"/>
                </a:lnTo>
                <a:lnTo>
                  <a:pt x="2495337" y="295438"/>
                </a:lnTo>
                <a:lnTo>
                  <a:pt x="2199900" y="590875"/>
                </a:lnTo>
                <a:lnTo>
                  <a:pt x="2199900" y="472700"/>
                </a:lnTo>
                <a:lnTo>
                  <a:pt x="295438" y="472700"/>
                </a:lnTo>
                <a:lnTo>
                  <a:pt x="295438" y="590875"/>
                </a:lnTo>
                <a:lnTo>
                  <a:pt x="0" y="295438"/>
                </a:lnTo>
                <a:close/>
              </a:path>
            </a:pathLst>
          </a:custGeom>
          <a:ln>
            <a:solidFill>
              <a:schemeClr val="accent1">
                <a:lumMod val="50000"/>
              </a:schemeClr>
            </a:solidFill>
          </a:ln>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177262" tIns="118173" rIns="177262" bIns="118176" numCol="1" spcCol="1270" anchor="ctr" anchorCtr="0">
            <a:noAutofit/>
          </a:bodyPr>
          <a:lstStyle/>
          <a:p>
            <a:pPr algn="ctr" defTabSz="755650">
              <a:lnSpc>
                <a:spcPct val="90000"/>
              </a:lnSpc>
              <a:spcBef>
                <a:spcPct val="0"/>
              </a:spcBef>
              <a:spcAft>
                <a:spcPct val="35000"/>
              </a:spcAft>
            </a:pPr>
            <a:endParaRPr lang="en-US" sz="1700">
              <a:solidFill>
                <a:srgbClr val="4F6128">
                  <a:hueOff val="0"/>
                  <a:satOff val="0"/>
                  <a:lumOff val="0"/>
                  <a:alphaOff val="0"/>
                </a:srgbClr>
              </a:solidFill>
              <a:latin typeface="Calibri"/>
            </a:endParaRPr>
          </a:p>
        </p:txBody>
      </p:sp>
      <p:sp>
        <p:nvSpPr>
          <p:cNvPr id="8" name="Freeform 7"/>
          <p:cNvSpPr/>
          <p:nvPr/>
        </p:nvSpPr>
        <p:spPr>
          <a:xfrm rot="21599988">
            <a:off x="3399470" y="4953664"/>
            <a:ext cx="2398765" cy="590876"/>
          </a:xfrm>
          <a:custGeom>
            <a:avLst/>
            <a:gdLst>
              <a:gd name="connsiteX0" fmla="*/ 0 w 2495337"/>
              <a:gd name="connsiteY0" fmla="*/ 295438 h 590875"/>
              <a:gd name="connsiteX1" fmla="*/ 295438 w 2495337"/>
              <a:gd name="connsiteY1" fmla="*/ 0 h 590875"/>
              <a:gd name="connsiteX2" fmla="*/ 295438 w 2495337"/>
              <a:gd name="connsiteY2" fmla="*/ 118175 h 590875"/>
              <a:gd name="connsiteX3" fmla="*/ 2199900 w 2495337"/>
              <a:gd name="connsiteY3" fmla="*/ 118175 h 590875"/>
              <a:gd name="connsiteX4" fmla="*/ 2199900 w 2495337"/>
              <a:gd name="connsiteY4" fmla="*/ 0 h 590875"/>
              <a:gd name="connsiteX5" fmla="*/ 2495337 w 2495337"/>
              <a:gd name="connsiteY5" fmla="*/ 295438 h 590875"/>
              <a:gd name="connsiteX6" fmla="*/ 2199900 w 2495337"/>
              <a:gd name="connsiteY6" fmla="*/ 590875 h 590875"/>
              <a:gd name="connsiteX7" fmla="*/ 2199900 w 2495337"/>
              <a:gd name="connsiteY7" fmla="*/ 472700 h 590875"/>
              <a:gd name="connsiteX8" fmla="*/ 295438 w 2495337"/>
              <a:gd name="connsiteY8" fmla="*/ 472700 h 590875"/>
              <a:gd name="connsiteX9" fmla="*/ 295438 w 2495337"/>
              <a:gd name="connsiteY9" fmla="*/ 590875 h 590875"/>
              <a:gd name="connsiteX10" fmla="*/ 0 w 2495337"/>
              <a:gd name="connsiteY10" fmla="*/ 295438 h 5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5337" h="590875">
                <a:moveTo>
                  <a:pt x="2495337" y="295437"/>
                </a:moveTo>
                <a:lnTo>
                  <a:pt x="2199899" y="590874"/>
                </a:lnTo>
                <a:lnTo>
                  <a:pt x="2199899" y="472699"/>
                </a:lnTo>
                <a:lnTo>
                  <a:pt x="295437" y="472699"/>
                </a:lnTo>
                <a:lnTo>
                  <a:pt x="295437" y="590874"/>
                </a:lnTo>
                <a:lnTo>
                  <a:pt x="0" y="295437"/>
                </a:lnTo>
                <a:lnTo>
                  <a:pt x="295437" y="1"/>
                </a:lnTo>
                <a:lnTo>
                  <a:pt x="295437" y="118176"/>
                </a:lnTo>
                <a:lnTo>
                  <a:pt x="2199899" y="118176"/>
                </a:lnTo>
                <a:lnTo>
                  <a:pt x="2199899" y="1"/>
                </a:lnTo>
                <a:lnTo>
                  <a:pt x="2495337" y="295437"/>
                </a:lnTo>
                <a:close/>
              </a:path>
            </a:pathLst>
          </a:custGeom>
          <a:ln>
            <a:solidFill>
              <a:schemeClr val="accent1">
                <a:lumMod val="50000"/>
              </a:schemeClr>
            </a:solidFill>
          </a:ln>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177261" tIns="118175" rIns="177263" bIns="118175" numCol="1" spcCol="1270" anchor="ctr" anchorCtr="0">
            <a:noAutofit/>
          </a:bodyPr>
          <a:lstStyle/>
          <a:p>
            <a:pPr algn="ctr" defTabSz="755650">
              <a:lnSpc>
                <a:spcPct val="90000"/>
              </a:lnSpc>
              <a:spcBef>
                <a:spcPct val="0"/>
              </a:spcBef>
              <a:spcAft>
                <a:spcPct val="35000"/>
              </a:spcAft>
            </a:pPr>
            <a:endParaRPr lang="en-US" sz="1700">
              <a:solidFill>
                <a:srgbClr val="4F6128">
                  <a:hueOff val="0"/>
                  <a:satOff val="0"/>
                  <a:lumOff val="0"/>
                  <a:alphaOff val="0"/>
                </a:srgbClr>
              </a:solidFill>
              <a:latin typeface="Calibri"/>
            </a:endParaRPr>
          </a:p>
        </p:txBody>
      </p:sp>
      <p:sp>
        <p:nvSpPr>
          <p:cNvPr id="10" name="Freeform 9"/>
          <p:cNvSpPr/>
          <p:nvPr/>
        </p:nvSpPr>
        <p:spPr>
          <a:xfrm rot="18229123">
            <a:off x="2133502" y="3360438"/>
            <a:ext cx="2495337" cy="586733"/>
          </a:xfrm>
          <a:custGeom>
            <a:avLst/>
            <a:gdLst>
              <a:gd name="connsiteX0" fmla="*/ 0 w 2495337"/>
              <a:gd name="connsiteY0" fmla="*/ 295438 h 590875"/>
              <a:gd name="connsiteX1" fmla="*/ 295438 w 2495337"/>
              <a:gd name="connsiteY1" fmla="*/ 0 h 590875"/>
              <a:gd name="connsiteX2" fmla="*/ 295438 w 2495337"/>
              <a:gd name="connsiteY2" fmla="*/ 118175 h 590875"/>
              <a:gd name="connsiteX3" fmla="*/ 2199900 w 2495337"/>
              <a:gd name="connsiteY3" fmla="*/ 118175 h 590875"/>
              <a:gd name="connsiteX4" fmla="*/ 2199900 w 2495337"/>
              <a:gd name="connsiteY4" fmla="*/ 0 h 590875"/>
              <a:gd name="connsiteX5" fmla="*/ 2495337 w 2495337"/>
              <a:gd name="connsiteY5" fmla="*/ 295438 h 590875"/>
              <a:gd name="connsiteX6" fmla="*/ 2199900 w 2495337"/>
              <a:gd name="connsiteY6" fmla="*/ 590875 h 590875"/>
              <a:gd name="connsiteX7" fmla="*/ 2199900 w 2495337"/>
              <a:gd name="connsiteY7" fmla="*/ 472700 h 590875"/>
              <a:gd name="connsiteX8" fmla="*/ 295438 w 2495337"/>
              <a:gd name="connsiteY8" fmla="*/ 472700 h 590875"/>
              <a:gd name="connsiteX9" fmla="*/ 295438 w 2495337"/>
              <a:gd name="connsiteY9" fmla="*/ 590875 h 590875"/>
              <a:gd name="connsiteX10" fmla="*/ 0 w 2495337"/>
              <a:gd name="connsiteY10" fmla="*/ 295438 h 5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5337" h="590875">
                <a:moveTo>
                  <a:pt x="0" y="295438"/>
                </a:moveTo>
                <a:lnTo>
                  <a:pt x="295438" y="0"/>
                </a:lnTo>
                <a:lnTo>
                  <a:pt x="295438" y="118175"/>
                </a:lnTo>
                <a:lnTo>
                  <a:pt x="2199900" y="118175"/>
                </a:lnTo>
                <a:lnTo>
                  <a:pt x="2199900" y="0"/>
                </a:lnTo>
                <a:lnTo>
                  <a:pt x="2495337" y="295438"/>
                </a:lnTo>
                <a:lnTo>
                  <a:pt x="2199900" y="590875"/>
                </a:lnTo>
                <a:lnTo>
                  <a:pt x="2199900" y="472700"/>
                </a:lnTo>
                <a:lnTo>
                  <a:pt x="295438" y="472700"/>
                </a:lnTo>
                <a:lnTo>
                  <a:pt x="295438" y="590875"/>
                </a:lnTo>
                <a:lnTo>
                  <a:pt x="0" y="295438"/>
                </a:lnTo>
                <a:close/>
              </a:path>
            </a:pathLst>
          </a:custGeom>
          <a:ln>
            <a:solidFill>
              <a:schemeClr val="accent1">
                <a:lumMod val="50000"/>
              </a:schemeClr>
            </a:solidFill>
          </a:ln>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177262" tIns="118175" rIns="177262" bIns="118174" numCol="1" spcCol="1270" anchor="ctr" anchorCtr="0">
            <a:noAutofit/>
          </a:bodyPr>
          <a:lstStyle/>
          <a:p>
            <a:pPr algn="ctr" defTabSz="755650">
              <a:lnSpc>
                <a:spcPct val="90000"/>
              </a:lnSpc>
              <a:spcBef>
                <a:spcPct val="0"/>
              </a:spcBef>
              <a:spcAft>
                <a:spcPct val="35000"/>
              </a:spcAft>
            </a:pPr>
            <a:endParaRPr lang="en-US" sz="1700">
              <a:solidFill>
                <a:srgbClr val="4F6128">
                  <a:hueOff val="0"/>
                  <a:satOff val="0"/>
                  <a:lumOff val="0"/>
                  <a:alphaOff val="0"/>
                </a:srgbClr>
              </a:solidFill>
              <a:latin typeface="Calibri"/>
            </a:endParaRPr>
          </a:p>
        </p:txBody>
      </p:sp>
    </p:spTree>
    <p:extLst>
      <p:ext uri="{BB962C8B-B14F-4D97-AF65-F5344CB8AC3E}">
        <p14:creationId xmlns:p14="http://schemas.microsoft.com/office/powerpoint/2010/main" val="934101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Medicare for All Going to Work?</a:t>
            </a:r>
            <a:endParaRPr lang="en-US" dirty="0"/>
          </a:p>
        </p:txBody>
      </p:sp>
      <p:sp>
        <p:nvSpPr>
          <p:cNvPr id="6" name="Content Placeholder 5"/>
          <p:cNvSpPr>
            <a:spLocks noGrp="1"/>
          </p:cNvSpPr>
          <p:nvPr>
            <p:ph idx="1"/>
          </p:nvPr>
        </p:nvSpPr>
        <p:spPr/>
        <p:txBody>
          <a:bodyPr/>
          <a:lstStyle/>
          <a:p>
            <a:r>
              <a:rPr lang="en-US" dirty="0" smtClean="0"/>
              <a:t>Cost</a:t>
            </a:r>
          </a:p>
          <a:p>
            <a:pPr lvl="1"/>
            <a:r>
              <a:rPr lang="en-US" dirty="0" smtClean="0"/>
              <a:t>Reduce administrative overhead</a:t>
            </a:r>
          </a:p>
          <a:p>
            <a:pPr lvl="1"/>
            <a:r>
              <a:rPr lang="en-US" dirty="0" smtClean="0"/>
              <a:t>Negotiate better prices </a:t>
            </a:r>
          </a:p>
          <a:p>
            <a:r>
              <a:rPr lang="en-US" dirty="0" smtClean="0"/>
              <a:t>Quality </a:t>
            </a:r>
          </a:p>
          <a:p>
            <a:pPr lvl="1"/>
            <a:r>
              <a:rPr lang="en-US" dirty="0" smtClean="0"/>
              <a:t>Get rid of junk plans</a:t>
            </a:r>
          </a:p>
          <a:p>
            <a:pPr lvl="1"/>
            <a:r>
              <a:rPr lang="en-US" dirty="0" smtClean="0"/>
              <a:t>End class based rationing</a:t>
            </a:r>
          </a:p>
          <a:p>
            <a:r>
              <a:rPr lang="en-US" dirty="0" smtClean="0"/>
              <a:t>Access</a:t>
            </a:r>
          </a:p>
          <a:p>
            <a:pPr lvl="1"/>
            <a:r>
              <a:rPr lang="en-US" dirty="0" smtClean="0"/>
              <a:t>Everyone In, Nobody Out </a:t>
            </a:r>
          </a:p>
        </p:txBody>
      </p:sp>
    </p:spTree>
    <p:extLst>
      <p:ext uri="{BB962C8B-B14F-4D97-AF65-F5344CB8AC3E}">
        <p14:creationId xmlns:p14="http://schemas.microsoft.com/office/powerpoint/2010/main" val="183200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Medicare for All Going to Work?</a:t>
            </a:r>
            <a:endParaRPr lang="en-US" dirty="0"/>
          </a:p>
        </p:txBody>
      </p:sp>
      <p:sp>
        <p:nvSpPr>
          <p:cNvPr id="6" name="Content Placeholder 5"/>
          <p:cNvSpPr>
            <a:spLocks noGrp="1"/>
          </p:cNvSpPr>
          <p:nvPr>
            <p:ph idx="1"/>
          </p:nvPr>
        </p:nvSpPr>
        <p:spPr/>
        <p:txBody>
          <a:bodyPr/>
          <a:lstStyle/>
          <a:p>
            <a:r>
              <a:rPr lang="en-US" b="1" dirty="0" smtClean="0"/>
              <a:t>Cost</a:t>
            </a:r>
          </a:p>
          <a:p>
            <a:pPr lvl="1"/>
            <a:r>
              <a:rPr lang="en-US" b="1" dirty="0" smtClean="0"/>
              <a:t>Reduce administrative overhead</a:t>
            </a:r>
          </a:p>
          <a:p>
            <a:pPr lvl="1"/>
            <a:r>
              <a:rPr lang="en-US" b="1" dirty="0" smtClean="0"/>
              <a:t>Negotiate better prices </a:t>
            </a:r>
          </a:p>
          <a:p>
            <a:r>
              <a:rPr lang="en-US" dirty="0" smtClean="0">
                <a:solidFill>
                  <a:srgbClr val="003300">
                    <a:alpha val="50000"/>
                  </a:srgbClr>
                </a:solidFill>
              </a:rPr>
              <a:t>Quality </a:t>
            </a:r>
          </a:p>
          <a:p>
            <a:pPr lvl="1"/>
            <a:r>
              <a:rPr lang="en-US" dirty="0" smtClean="0">
                <a:solidFill>
                  <a:srgbClr val="003300">
                    <a:alpha val="50000"/>
                  </a:srgbClr>
                </a:solidFill>
              </a:rPr>
              <a:t>Get rid of junk plans </a:t>
            </a:r>
          </a:p>
          <a:p>
            <a:pPr lvl="1"/>
            <a:r>
              <a:rPr lang="en-US" dirty="0" smtClean="0">
                <a:solidFill>
                  <a:srgbClr val="003300">
                    <a:alpha val="50000"/>
                  </a:srgbClr>
                </a:solidFill>
              </a:rPr>
              <a:t>End Class based rationing</a:t>
            </a:r>
          </a:p>
          <a:p>
            <a:r>
              <a:rPr lang="en-US" dirty="0" smtClean="0">
                <a:solidFill>
                  <a:srgbClr val="003300">
                    <a:alpha val="50000"/>
                  </a:srgbClr>
                </a:solidFill>
              </a:rPr>
              <a:t>Access</a:t>
            </a:r>
          </a:p>
          <a:p>
            <a:pPr lvl="1"/>
            <a:r>
              <a:rPr lang="en-US" dirty="0" smtClean="0">
                <a:solidFill>
                  <a:srgbClr val="003300">
                    <a:alpha val="50000"/>
                  </a:srgbClr>
                </a:solidFill>
              </a:rPr>
              <a:t>Everyone In, Nobody Out </a:t>
            </a:r>
          </a:p>
        </p:txBody>
      </p:sp>
    </p:spTree>
    <p:extLst>
      <p:ext uri="{BB962C8B-B14F-4D97-AF65-F5344CB8AC3E}">
        <p14:creationId xmlns:p14="http://schemas.microsoft.com/office/powerpoint/2010/main" val="1223127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66"/>
            <a:ext cx="9398000" cy="1143000"/>
          </a:xfrm>
        </p:spPr>
        <p:txBody>
          <a:bodyPr>
            <a:noAutofit/>
          </a:bodyPr>
          <a:lstStyle/>
          <a:p>
            <a:r>
              <a:rPr lang="en-US" sz="3200" dirty="0" smtClean="0"/>
              <a:t/>
            </a:r>
            <a:br>
              <a:rPr lang="en-US" sz="3200" dirty="0" smtClean="0"/>
            </a:br>
            <a:r>
              <a:rPr lang="en-US" sz="3600" dirty="0" smtClean="0"/>
              <a:t>The Most Expensive</a:t>
            </a:r>
            <a:br>
              <a:rPr lang="en-US" sz="3600" dirty="0" smtClean="0"/>
            </a:br>
            <a:r>
              <a:rPr lang="en-US" sz="3600" dirty="0" smtClean="0"/>
              <a:t>Health Care System In the World</a:t>
            </a:r>
            <a:endParaRPr lang="en-US" sz="3600" dirty="0"/>
          </a:p>
        </p:txBody>
      </p:sp>
      <p:sp>
        <p:nvSpPr>
          <p:cNvPr id="3" name="TextBox 2"/>
          <p:cNvSpPr txBox="1"/>
          <p:nvPr/>
        </p:nvSpPr>
        <p:spPr>
          <a:xfrm>
            <a:off x="3797697" y="6119338"/>
            <a:ext cx="5346304" cy="830997"/>
          </a:xfrm>
          <a:prstGeom prst="rect">
            <a:avLst/>
          </a:prstGeom>
          <a:noFill/>
        </p:spPr>
        <p:txBody>
          <a:bodyPr wrap="square" rtlCol="0" anchor="ctr">
            <a:spAutoFit/>
          </a:bodyPr>
          <a:lstStyle/>
          <a:p>
            <a:pPr defTabSz="914400"/>
            <a:r>
              <a:rPr lang="en-US" sz="1200" dirty="0">
                <a:solidFill>
                  <a:srgbClr val="EFECF3"/>
                </a:solidFill>
                <a:latin typeface="Calibri"/>
              </a:rPr>
              <a:t>Note: Public includes benefit costs for govt. employees &amp; tax subsidy for private insurers</a:t>
            </a:r>
          </a:p>
          <a:p>
            <a:pPr defTabSz="914400"/>
            <a:r>
              <a:rPr lang="en-US" sz="1200" dirty="0">
                <a:solidFill>
                  <a:srgbClr val="EFECF3"/>
                </a:solidFill>
                <a:latin typeface="Calibri"/>
              </a:rPr>
              <a:t>Source: OECD 2016;106:449 – Data are for 2015 or most recent available</a:t>
            </a:r>
          </a:p>
          <a:p>
            <a:pPr algn="r" defTabSz="914400"/>
            <a:endParaRPr lang="en-US" sz="1200" dirty="0">
              <a:solidFill>
                <a:srgbClr val="EBF1DD"/>
              </a:solidFill>
              <a:latin typeface="Franklin Gothic Book" pitchFamily="34" charset="0"/>
            </a:endParaRPr>
          </a:p>
        </p:txBody>
      </p:sp>
      <p:sp>
        <p:nvSpPr>
          <p:cNvPr id="10" name="TextBox 9"/>
          <p:cNvSpPr txBox="1"/>
          <p:nvPr/>
        </p:nvSpPr>
        <p:spPr>
          <a:xfrm>
            <a:off x="1" y="2203571"/>
            <a:ext cx="1488607" cy="1631216"/>
          </a:xfrm>
          <a:prstGeom prst="rect">
            <a:avLst/>
          </a:prstGeom>
          <a:noFill/>
        </p:spPr>
        <p:txBody>
          <a:bodyPr wrap="square" rtlCol="0">
            <a:spAutoFit/>
          </a:bodyPr>
          <a:lstStyle/>
          <a:p>
            <a:pPr defTabSz="914400"/>
            <a:r>
              <a:rPr lang="en-US" sz="2000" dirty="0">
                <a:solidFill>
                  <a:srgbClr val="003300"/>
                </a:solidFill>
                <a:latin typeface="Franklin Gothic Book"/>
                <a:cs typeface="Franklin Gothic Book"/>
              </a:rPr>
              <a:t>Annual per capita dollars spent on  health care</a:t>
            </a:r>
            <a:endParaRPr lang="en-US" sz="2000" dirty="0">
              <a:solidFill>
                <a:srgbClr val="003300"/>
              </a:solidFill>
              <a:latin typeface="Franklin Gothic Medium"/>
              <a:cs typeface="Franklin Gothic Medium"/>
            </a:endParaRPr>
          </a:p>
        </p:txBody>
      </p:sp>
      <p:sp useBgFill="1">
        <p:nvSpPr>
          <p:cNvPr id="16" name="Rectangle 15"/>
          <p:cNvSpPr/>
          <p:nvPr/>
        </p:nvSpPr>
        <p:spPr>
          <a:xfrm>
            <a:off x="1089213" y="4724753"/>
            <a:ext cx="457199" cy="497541"/>
          </a:xfrm>
          <a:prstGeom prst="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EBF1DD"/>
              </a:solidFill>
              <a:latin typeface="Calibri"/>
            </a:endParaRPr>
          </a:p>
        </p:txBody>
      </p:sp>
      <p:graphicFrame>
        <p:nvGraphicFramePr>
          <p:cNvPr id="9" name="Chart 8"/>
          <p:cNvGraphicFramePr/>
          <p:nvPr>
            <p:extLst>
              <p:ext uri="{D42A27DB-BD31-4B8C-83A1-F6EECF244321}">
                <p14:modId xmlns:p14="http://schemas.microsoft.com/office/powerpoint/2010/main" val="1850758935"/>
              </p:ext>
            </p:extLst>
          </p:nvPr>
        </p:nvGraphicFramePr>
        <p:xfrm>
          <a:off x="1210600" y="1388962"/>
          <a:ext cx="7933400" cy="433268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7144527" y="5427388"/>
            <a:ext cx="1638526" cy="646331"/>
          </a:xfrm>
          <a:prstGeom prst="rect">
            <a:avLst/>
          </a:prstGeom>
        </p:spPr>
        <p:txBody>
          <a:bodyPr wrap="square">
            <a:spAutoFit/>
          </a:bodyPr>
          <a:lstStyle/>
          <a:p>
            <a:pPr defTabSz="914400"/>
            <a:r>
              <a:rPr lang="en-US" dirty="0">
                <a:solidFill>
                  <a:srgbClr val="003300"/>
                </a:solidFill>
                <a:latin typeface="Calibri"/>
              </a:rPr>
              <a:t>USA Total</a:t>
            </a:r>
          </a:p>
          <a:p>
            <a:pPr algn="ctr" defTabSz="914400"/>
            <a:r>
              <a:rPr lang="en-US" dirty="0">
                <a:solidFill>
                  <a:srgbClr val="003300"/>
                </a:solidFill>
                <a:latin typeface="Calibri"/>
              </a:rPr>
              <a:t>$9,960</a:t>
            </a:r>
          </a:p>
        </p:txBody>
      </p:sp>
    </p:spTree>
    <p:extLst>
      <p:ext uri="{BB962C8B-B14F-4D97-AF65-F5344CB8AC3E}">
        <p14:creationId xmlns:p14="http://schemas.microsoft.com/office/powerpoint/2010/main" val="3255150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1219327" y="3034199"/>
            <a:ext cx="3069198" cy="400110"/>
          </a:xfrm>
          <a:prstGeom prst="rect">
            <a:avLst/>
          </a:prstGeom>
          <a:noFill/>
        </p:spPr>
        <p:txBody>
          <a:bodyPr wrap="square" rtlCol="0">
            <a:spAutoFit/>
          </a:bodyPr>
          <a:lstStyle/>
          <a:p>
            <a:pPr defTabSz="914400"/>
            <a:r>
              <a:rPr lang="en-US" sz="2000" dirty="0">
                <a:solidFill>
                  <a:srgbClr val="003300"/>
                </a:solidFill>
                <a:latin typeface="Franklin Gothic Book"/>
                <a:cs typeface="Franklin Gothic Book"/>
              </a:rPr>
              <a:t>Life Expectancy at birth</a:t>
            </a:r>
          </a:p>
        </p:txBody>
      </p:sp>
      <p:sp useBgFill="1">
        <p:nvSpPr>
          <p:cNvPr id="9" name="Rectangle 8"/>
          <p:cNvSpPr/>
          <p:nvPr/>
        </p:nvSpPr>
        <p:spPr>
          <a:xfrm>
            <a:off x="0" y="2"/>
            <a:ext cx="9144000" cy="1015998"/>
          </a:xfrm>
          <a:prstGeom prst="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EBF1DD"/>
              </a:solidFill>
              <a:latin typeface="Calibri"/>
            </a:endParaRPr>
          </a:p>
        </p:txBody>
      </p:sp>
      <p:graphicFrame>
        <p:nvGraphicFramePr>
          <p:cNvPr id="4" name="Chart 3"/>
          <p:cNvGraphicFramePr/>
          <p:nvPr>
            <p:extLst/>
          </p:nvPr>
        </p:nvGraphicFramePr>
        <p:xfrm>
          <a:off x="728134" y="1187896"/>
          <a:ext cx="8263467" cy="4831904"/>
        </p:xfrm>
        <a:graphic>
          <a:graphicData uri="http://schemas.openxmlformats.org/drawingml/2006/chart">
            <c:chart xmlns:c="http://schemas.openxmlformats.org/drawingml/2006/chart" xmlns:r="http://schemas.openxmlformats.org/officeDocument/2006/relationships" r:id="rId3"/>
          </a:graphicData>
        </a:graphic>
      </p:graphicFrame>
      <p:sp useBgFill="1">
        <p:nvSpPr>
          <p:cNvPr id="2" name="Title 1"/>
          <p:cNvSpPr>
            <a:spLocks noGrp="1"/>
          </p:cNvSpPr>
          <p:nvPr>
            <p:ph type="title"/>
          </p:nvPr>
        </p:nvSpPr>
        <p:spPr>
          <a:xfrm>
            <a:off x="0" y="2"/>
            <a:ext cx="9144000" cy="1187894"/>
          </a:xfrm>
          <a:effectLst>
            <a:softEdge rad="0"/>
          </a:effectLst>
        </p:spPr>
        <p:txBody>
          <a:bodyPr>
            <a:noAutofit/>
          </a:bodyPr>
          <a:lstStyle/>
          <a:p>
            <a:pPr>
              <a:spcAft>
                <a:spcPts val="1800"/>
              </a:spcAft>
            </a:pPr>
            <a:r>
              <a:rPr lang="en-US" sz="4000" dirty="0" smtClean="0"/>
              <a:t>We’re Number 25 in Life Expectancy</a:t>
            </a:r>
            <a:endParaRPr lang="en-US" sz="2000" dirty="0"/>
          </a:p>
        </p:txBody>
      </p:sp>
      <p:sp>
        <p:nvSpPr>
          <p:cNvPr id="8" name="Rectangle 7"/>
          <p:cNvSpPr/>
          <p:nvPr/>
        </p:nvSpPr>
        <p:spPr>
          <a:xfrm flipH="1">
            <a:off x="0" y="6000109"/>
            <a:ext cx="9144000" cy="857892"/>
          </a:xfrm>
          <a:prstGeom prst="rect">
            <a:avLst/>
          </a:prstGeom>
          <a:gradFill>
            <a:gsLst>
              <a:gs pos="27000">
                <a:schemeClr val="accent1"/>
              </a:gs>
              <a:gs pos="50000">
                <a:schemeClr val="accent1"/>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EBF1DD"/>
              </a:solidFill>
              <a:latin typeface="Calibri"/>
            </a:endParaRPr>
          </a:p>
        </p:txBody>
      </p:sp>
      <p:sp>
        <p:nvSpPr>
          <p:cNvPr id="3" name="TextBox 2"/>
          <p:cNvSpPr txBox="1"/>
          <p:nvPr/>
        </p:nvSpPr>
        <p:spPr>
          <a:xfrm>
            <a:off x="3951514" y="6171802"/>
            <a:ext cx="5192486" cy="523220"/>
          </a:xfrm>
          <a:prstGeom prst="rect">
            <a:avLst/>
          </a:prstGeom>
          <a:noFill/>
        </p:spPr>
        <p:txBody>
          <a:bodyPr wrap="square" rtlCol="0" anchor="ctr">
            <a:spAutoFit/>
          </a:bodyPr>
          <a:lstStyle/>
          <a:p>
            <a:pPr algn="r" defTabSz="914400"/>
            <a:r>
              <a:rPr lang="en-US" sz="1400" dirty="0">
                <a:solidFill>
                  <a:srgbClr val="EBF1DD"/>
                </a:solidFill>
                <a:latin typeface="Franklin Gothic Book" pitchFamily="34" charset="0"/>
              </a:rPr>
              <a:t>2013 data from OECD accessed Nov 19 2015</a:t>
            </a:r>
          </a:p>
          <a:p>
            <a:pPr algn="r" defTabSz="914400"/>
            <a:r>
              <a:rPr lang="en-US" sz="1400" dirty="0">
                <a:solidFill>
                  <a:srgbClr val="EBF1DD"/>
                </a:solidFill>
                <a:latin typeface="Franklin Gothic Book" pitchFamily="34" charset="0"/>
              </a:rPr>
              <a:t>https://data.oecd.org/healthstat/life-expectancy-at-birth.htm </a:t>
            </a:r>
          </a:p>
        </p:txBody>
      </p:sp>
      <p:pic>
        <p:nvPicPr>
          <p:cNvPr id="12" name="Picture 11"/>
          <p:cNvPicPr>
            <a:picLocks noChangeAspect="1"/>
          </p:cNvPicPr>
          <p:nvPr/>
        </p:nvPicPr>
        <p:blipFill>
          <a:blip r:embed="rId4"/>
          <a:stretch>
            <a:fillRect/>
          </a:stretch>
        </p:blipFill>
        <p:spPr>
          <a:xfrm>
            <a:off x="1" y="6000111"/>
            <a:ext cx="2362541" cy="853691"/>
          </a:xfrm>
          <a:prstGeom prst="rect">
            <a:avLst/>
          </a:prstGeom>
        </p:spPr>
      </p:pic>
    </p:spTree>
    <p:extLst>
      <p:ext uri="{BB962C8B-B14F-4D97-AF65-F5344CB8AC3E}">
        <p14:creationId xmlns:p14="http://schemas.microsoft.com/office/powerpoint/2010/main" val="1829417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2450" y="2057400"/>
            <a:ext cx="2959100" cy="2743200"/>
          </a:xfrm>
          <a:prstGeom prst="rect">
            <a:avLst/>
          </a:prstGeom>
        </p:spPr>
      </p:pic>
      <p:sp>
        <p:nvSpPr>
          <p:cNvPr id="3" name="Right Arrow 2"/>
          <p:cNvSpPr/>
          <p:nvPr/>
        </p:nvSpPr>
        <p:spPr>
          <a:xfrm>
            <a:off x="358588" y="2635624"/>
            <a:ext cx="2330824" cy="1613647"/>
          </a:xfrm>
          <a:prstGeom prst="rightArrow">
            <a:avLst/>
          </a:prstGeom>
          <a:solidFill>
            <a:schemeClr val="tx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6454588" y="2469776"/>
            <a:ext cx="2635623" cy="1918447"/>
          </a:xfrm>
          <a:prstGeom prst="rightArrow">
            <a:avLst/>
          </a:prstGeom>
          <a:solidFill>
            <a:schemeClr val="tx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normAutofit fontScale="90000"/>
          </a:bodyPr>
          <a:lstStyle/>
          <a:p>
            <a:r>
              <a:rPr lang="en-US" dirty="0" smtClean="0"/>
              <a:t>Premiums, deductibles, copays</a:t>
            </a:r>
            <a:r>
              <a:rPr lang="en-US" smtClean="0"/>
              <a:t>, reimbursement,</a:t>
            </a:r>
            <a:endParaRPr lang="en-US" dirty="0"/>
          </a:p>
        </p:txBody>
      </p:sp>
      <p:sp>
        <p:nvSpPr>
          <p:cNvPr id="6" name="TextBox 5"/>
          <p:cNvSpPr txBox="1"/>
          <p:nvPr/>
        </p:nvSpPr>
        <p:spPr>
          <a:xfrm>
            <a:off x="537882" y="2281681"/>
            <a:ext cx="1362635" cy="707886"/>
          </a:xfrm>
          <a:prstGeom prst="rect">
            <a:avLst/>
          </a:prstGeom>
          <a:noFill/>
        </p:spPr>
        <p:txBody>
          <a:bodyPr wrap="square" rtlCol="0">
            <a:spAutoFit/>
          </a:bodyPr>
          <a:lstStyle/>
          <a:p>
            <a:r>
              <a:rPr lang="en-US" sz="2000" smtClean="0">
                <a:latin typeface="Franklin Gothic Medium" pitchFamily="34" charset="0"/>
              </a:rPr>
              <a:t>Premiums and taxes</a:t>
            </a:r>
            <a:endParaRPr lang="en-US" sz="2000" dirty="0">
              <a:latin typeface="Franklin Gothic Medium" pitchFamily="34" charset="0"/>
            </a:endParaRPr>
          </a:p>
        </p:txBody>
      </p:sp>
      <p:sp>
        <p:nvSpPr>
          <p:cNvPr id="7" name="TextBox 6"/>
          <p:cNvSpPr txBox="1"/>
          <p:nvPr/>
        </p:nvSpPr>
        <p:spPr>
          <a:xfrm>
            <a:off x="6230471" y="2469776"/>
            <a:ext cx="2026023" cy="400110"/>
          </a:xfrm>
          <a:prstGeom prst="rect">
            <a:avLst/>
          </a:prstGeom>
          <a:noFill/>
        </p:spPr>
        <p:txBody>
          <a:bodyPr wrap="square" rtlCol="0">
            <a:spAutoFit/>
          </a:bodyPr>
          <a:lstStyle/>
          <a:p>
            <a:r>
              <a:rPr lang="en-US" sz="2000" dirty="0" smtClean="0">
                <a:latin typeface="Franklin Gothic Medium" pitchFamily="34" charset="0"/>
              </a:rPr>
              <a:t>Reimbursement</a:t>
            </a:r>
            <a:endParaRPr lang="en-US" sz="2000" dirty="0">
              <a:latin typeface="Franklin Gothic Medium" pitchFamily="34" charset="0"/>
            </a:endParaRPr>
          </a:p>
        </p:txBody>
      </p:sp>
      <p:sp>
        <p:nvSpPr>
          <p:cNvPr id="8" name="TextBox 7"/>
          <p:cNvSpPr txBox="1"/>
          <p:nvPr/>
        </p:nvSpPr>
        <p:spPr>
          <a:xfrm>
            <a:off x="3424518" y="4930588"/>
            <a:ext cx="2438400" cy="400110"/>
          </a:xfrm>
          <a:prstGeom prst="rect">
            <a:avLst/>
          </a:prstGeom>
          <a:noFill/>
        </p:spPr>
        <p:txBody>
          <a:bodyPr wrap="square" rtlCol="0">
            <a:spAutoFit/>
          </a:bodyPr>
          <a:lstStyle/>
          <a:p>
            <a:r>
              <a:rPr lang="en-US" sz="2000" dirty="0" smtClean="0">
                <a:latin typeface="Franklin Gothic Medium" pitchFamily="34" charset="0"/>
              </a:rPr>
              <a:t>Risk Pool </a:t>
            </a:r>
            <a:endParaRPr lang="en-US" sz="2000" dirty="0">
              <a:latin typeface="Franklin Gothic Medium" pitchFamily="34" charset="0"/>
            </a:endParaRPr>
          </a:p>
        </p:txBody>
      </p:sp>
    </p:spTree>
    <p:extLst>
      <p:ext uri="{BB962C8B-B14F-4D97-AF65-F5344CB8AC3E}">
        <p14:creationId xmlns:p14="http://schemas.microsoft.com/office/powerpoint/2010/main" val="30422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5DF20F-8685-BF4B-B342-98C44861F8FF}"/>
              </a:ext>
            </a:extLst>
          </p:cNvPr>
          <p:cNvSpPr>
            <a:spLocks noGrp="1"/>
          </p:cNvSpPr>
          <p:nvPr>
            <p:ph type="title"/>
          </p:nvPr>
        </p:nvSpPr>
        <p:spPr/>
        <p:txBody>
          <a:bodyPr/>
          <a:lstStyle/>
          <a:p>
            <a:r>
              <a:rPr lang="en-US" dirty="0"/>
              <a:t>… And it’s still going down</a:t>
            </a:r>
          </a:p>
        </p:txBody>
      </p:sp>
      <p:pic>
        <p:nvPicPr>
          <p:cNvPr id="4" name="Picture 3">
            <a:extLst>
              <a:ext uri="{FF2B5EF4-FFF2-40B4-BE49-F238E27FC236}">
                <a16:creationId xmlns="" xmlns:a16="http://schemas.microsoft.com/office/drawing/2014/main" id="{93EC4C9B-FCF9-D342-9EFB-9963F28D461C}"/>
              </a:ext>
            </a:extLst>
          </p:cNvPr>
          <p:cNvPicPr>
            <a:picLocks noChangeAspect="1"/>
          </p:cNvPicPr>
          <p:nvPr/>
        </p:nvPicPr>
        <p:blipFill rotWithShape="1">
          <a:blip r:embed="rId2"/>
          <a:srcRect l="-1" r="547" b="39894"/>
          <a:stretch/>
        </p:blipFill>
        <p:spPr>
          <a:xfrm>
            <a:off x="1280686" y="1314898"/>
            <a:ext cx="6582630" cy="4490816"/>
          </a:xfrm>
          <a:prstGeom prst="rect">
            <a:avLst/>
          </a:prstGeom>
        </p:spPr>
      </p:pic>
    </p:spTree>
    <p:extLst>
      <p:ext uri="{BB962C8B-B14F-4D97-AF65-F5344CB8AC3E}">
        <p14:creationId xmlns:p14="http://schemas.microsoft.com/office/powerpoint/2010/main" val="164221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99069"/>
          </a:xfrm>
        </p:spPr>
        <p:txBody>
          <a:bodyPr>
            <a:noAutofit/>
          </a:bodyPr>
          <a:lstStyle/>
          <a:p>
            <a:r>
              <a:rPr lang="en-US" sz="4000" dirty="0" smtClean="0"/>
              <a:t>Cost: 31% of Our Healthcare Dollars are not spent on healthcare</a:t>
            </a:r>
            <a:endParaRPr lang="en-US" sz="4000" dirty="0"/>
          </a:p>
        </p:txBody>
      </p:sp>
      <p:graphicFrame>
        <p:nvGraphicFramePr>
          <p:cNvPr id="3" name="Chart 2"/>
          <p:cNvGraphicFramePr/>
          <p:nvPr>
            <p:extLst>
              <p:ext uri="{D42A27DB-BD31-4B8C-83A1-F6EECF244321}">
                <p14:modId xmlns:p14="http://schemas.microsoft.com/office/powerpoint/2010/main" val="2948410323"/>
              </p:ext>
            </p:extLst>
          </p:nvPr>
        </p:nvGraphicFramePr>
        <p:xfrm>
          <a:off x="-135116" y="1694719"/>
          <a:ext cx="4310212" cy="276357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257420" y="2492703"/>
            <a:ext cx="2513785" cy="784830"/>
          </a:xfrm>
          <a:prstGeom prst="rect">
            <a:avLst/>
          </a:prstGeom>
          <a:noFill/>
        </p:spPr>
        <p:txBody>
          <a:bodyPr wrap="square" rtlCol="0">
            <a:spAutoFit/>
          </a:bodyPr>
          <a:lstStyle/>
          <a:p>
            <a:pPr defTabSz="914400"/>
            <a:r>
              <a:rPr lang="en-US" sz="1500" dirty="0">
                <a:solidFill>
                  <a:srgbClr val="003300"/>
                </a:solidFill>
                <a:latin typeface="Franklin Gothic Book"/>
                <a:cs typeface="Franklin Gothic Book"/>
              </a:rPr>
              <a:t>Medical overhead, administration, and insurance profits</a:t>
            </a:r>
          </a:p>
        </p:txBody>
      </p:sp>
      <p:sp>
        <p:nvSpPr>
          <p:cNvPr id="5" name="Rectangle 4"/>
          <p:cNvSpPr/>
          <p:nvPr/>
        </p:nvSpPr>
        <p:spPr>
          <a:xfrm>
            <a:off x="3936348" y="2521575"/>
            <a:ext cx="319819" cy="274990"/>
          </a:xfrm>
          <a:prstGeom prst="rect">
            <a:avLst/>
          </a:prstGeom>
          <a:solidFill>
            <a:srgbClr val="C00000"/>
          </a:solidFill>
          <a:ln>
            <a:solidFill>
              <a:srgbClr val="003300"/>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914400"/>
            <a:endParaRPr lang="en-US">
              <a:solidFill>
                <a:srgbClr val="EBF1DD"/>
              </a:solidFill>
              <a:latin typeface="Calibri"/>
            </a:endParaRPr>
          </a:p>
        </p:txBody>
      </p:sp>
      <p:sp>
        <p:nvSpPr>
          <p:cNvPr id="6" name="TextBox 5"/>
          <p:cNvSpPr txBox="1"/>
          <p:nvPr/>
        </p:nvSpPr>
        <p:spPr>
          <a:xfrm>
            <a:off x="4203373" y="2070293"/>
            <a:ext cx="2513785" cy="323165"/>
          </a:xfrm>
          <a:prstGeom prst="rect">
            <a:avLst/>
          </a:prstGeom>
          <a:noFill/>
        </p:spPr>
        <p:txBody>
          <a:bodyPr wrap="square" rtlCol="0">
            <a:spAutoFit/>
          </a:bodyPr>
          <a:lstStyle/>
          <a:p>
            <a:pPr defTabSz="914400"/>
            <a:r>
              <a:rPr lang="en-US" sz="1500" dirty="0">
                <a:solidFill>
                  <a:srgbClr val="003300"/>
                </a:solidFill>
                <a:latin typeface="Franklin Gothic Book"/>
                <a:cs typeface="Franklin Gothic Book"/>
              </a:rPr>
              <a:t>Medical care</a:t>
            </a:r>
          </a:p>
        </p:txBody>
      </p:sp>
      <p:sp>
        <p:nvSpPr>
          <p:cNvPr id="7" name="Rectangle 6"/>
          <p:cNvSpPr/>
          <p:nvPr/>
        </p:nvSpPr>
        <p:spPr>
          <a:xfrm>
            <a:off x="3918376" y="2094047"/>
            <a:ext cx="324278" cy="283710"/>
          </a:xfrm>
          <a:prstGeom prst="rect">
            <a:avLst/>
          </a:prstGeom>
          <a:solidFill>
            <a:schemeClr val="accent1">
              <a:lumMod val="50000"/>
            </a:schemeClr>
          </a:solidFill>
          <a:ln>
            <a:solidFill>
              <a:srgbClr val="00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EBF1DD"/>
              </a:solidFill>
              <a:latin typeface="Calibri"/>
            </a:endParaRPr>
          </a:p>
        </p:txBody>
      </p:sp>
      <p:sp>
        <p:nvSpPr>
          <p:cNvPr id="8" name="TextBox 7"/>
          <p:cNvSpPr txBox="1"/>
          <p:nvPr/>
        </p:nvSpPr>
        <p:spPr>
          <a:xfrm>
            <a:off x="1992668" y="2958515"/>
            <a:ext cx="1167257" cy="707886"/>
          </a:xfrm>
          <a:prstGeom prst="rect">
            <a:avLst/>
          </a:prstGeom>
          <a:noFill/>
        </p:spPr>
        <p:txBody>
          <a:bodyPr wrap="none" rtlCol="0">
            <a:spAutoFit/>
          </a:bodyPr>
          <a:lstStyle/>
          <a:p>
            <a:pPr defTabSz="914400"/>
            <a:r>
              <a:rPr lang="en-US" sz="4000" dirty="0">
                <a:solidFill>
                  <a:srgbClr val="EBF1DD"/>
                </a:solidFill>
                <a:latin typeface="Franklin Gothic Medium" pitchFamily="34" charset="0"/>
              </a:rPr>
              <a:t>31%</a:t>
            </a:r>
          </a:p>
        </p:txBody>
      </p:sp>
      <p:sp>
        <p:nvSpPr>
          <p:cNvPr id="9" name="TextBox 8"/>
          <p:cNvSpPr txBox="1"/>
          <p:nvPr/>
        </p:nvSpPr>
        <p:spPr>
          <a:xfrm>
            <a:off x="976039" y="2208333"/>
            <a:ext cx="1841018" cy="707886"/>
          </a:xfrm>
          <a:prstGeom prst="rect">
            <a:avLst/>
          </a:prstGeom>
          <a:noFill/>
        </p:spPr>
        <p:txBody>
          <a:bodyPr wrap="square" rtlCol="0">
            <a:spAutoFit/>
          </a:bodyPr>
          <a:lstStyle/>
          <a:p>
            <a:pPr defTabSz="914400"/>
            <a:r>
              <a:rPr lang="en-US" sz="4000" dirty="0">
                <a:solidFill>
                  <a:srgbClr val="EBF1DD"/>
                </a:solidFill>
                <a:latin typeface="Franklin Gothic Medium" pitchFamily="34" charset="0"/>
              </a:rPr>
              <a:t>69%</a:t>
            </a:r>
          </a:p>
        </p:txBody>
      </p:sp>
      <p:sp>
        <p:nvSpPr>
          <p:cNvPr id="10" name="Rectangle 9"/>
          <p:cNvSpPr/>
          <p:nvPr/>
        </p:nvSpPr>
        <p:spPr>
          <a:xfrm>
            <a:off x="4897096" y="6195637"/>
            <a:ext cx="4246904" cy="523220"/>
          </a:xfrm>
          <a:prstGeom prst="rect">
            <a:avLst/>
          </a:prstGeom>
        </p:spPr>
        <p:txBody>
          <a:bodyPr wrap="square">
            <a:spAutoFit/>
          </a:bodyPr>
          <a:lstStyle/>
          <a:p>
            <a:pPr algn="r" defTabSz="914400"/>
            <a:r>
              <a:rPr lang="en-US" sz="1400" dirty="0" err="1">
                <a:solidFill>
                  <a:srgbClr val="EBF1DD"/>
                </a:solidFill>
                <a:latin typeface="Franklin Gothic Book"/>
                <a:cs typeface="Franklin Gothic Book"/>
              </a:rPr>
              <a:t>Woolhandler</a:t>
            </a:r>
            <a:r>
              <a:rPr lang="en-US" sz="1400" dirty="0">
                <a:solidFill>
                  <a:srgbClr val="EBF1DD"/>
                </a:solidFill>
                <a:latin typeface="Franklin Gothic Book"/>
                <a:cs typeface="Franklin Gothic Book"/>
              </a:rPr>
              <a:t>, et al “Costs of Health Administration in the U.S. and Canada,” NEJM 349(8) Sept. 21, 2003</a:t>
            </a:r>
          </a:p>
        </p:txBody>
      </p:sp>
      <p:sp>
        <p:nvSpPr>
          <p:cNvPr id="11" name="TextBox 10"/>
          <p:cNvSpPr txBox="1"/>
          <p:nvPr/>
        </p:nvSpPr>
        <p:spPr>
          <a:xfrm>
            <a:off x="550409" y="5150683"/>
            <a:ext cx="8043183" cy="707886"/>
          </a:xfrm>
          <a:prstGeom prst="rect">
            <a:avLst/>
          </a:prstGeom>
          <a:solidFill>
            <a:srgbClr val="C00000"/>
          </a:solidFill>
        </p:spPr>
        <p:txBody>
          <a:bodyPr wrap="square" tIns="137160" bIns="137160" rtlCol="0" anchor="ctr" anchorCtr="0">
            <a:spAutoFit/>
          </a:bodyPr>
          <a:lstStyle/>
          <a:p>
            <a:pPr algn="ctr" defTabSz="914400"/>
            <a:r>
              <a:rPr lang="en-US" sz="2800" dirty="0">
                <a:solidFill>
                  <a:srgbClr val="EBF1DD"/>
                </a:solidFill>
                <a:latin typeface="Franklin Gothic Medium" pitchFamily="34" charset="0"/>
              </a:rPr>
              <a:t>$1,300 monthly premium </a:t>
            </a:r>
            <a:r>
              <a:rPr lang="en-US" sz="2800" dirty="0">
                <a:solidFill>
                  <a:srgbClr val="EBF1DD"/>
                </a:solidFill>
                <a:latin typeface="Franklin Gothic Medium" pitchFamily="34" charset="0"/>
                <a:sym typeface="Wingdings"/>
              </a:rPr>
              <a:t></a:t>
            </a:r>
            <a:r>
              <a:rPr lang="en-US" sz="2800" dirty="0">
                <a:solidFill>
                  <a:srgbClr val="EBF1DD"/>
                </a:solidFill>
                <a:latin typeface="Franklin Gothic Medium" pitchFamily="34" charset="0"/>
              </a:rPr>
              <a:t> </a:t>
            </a:r>
            <a:r>
              <a:rPr lang="en-US" sz="2800" dirty="0" smtClean="0">
                <a:solidFill>
                  <a:srgbClr val="EBF1DD"/>
                </a:solidFill>
                <a:latin typeface="Franklin Gothic Medium" pitchFamily="34" charset="0"/>
              </a:rPr>
              <a:t>$400 </a:t>
            </a:r>
            <a:r>
              <a:rPr lang="en-US" sz="2800" dirty="0">
                <a:solidFill>
                  <a:srgbClr val="EBF1DD"/>
                </a:solidFill>
                <a:latin typeface="Franklin Gothic Medium" pitchFamily="34" charset="0"/>
              </a:rPr>
              <a:t>monthly waste</a:t>
            </a:r>
          </a:p>
        </p:txBody>
      </p:sp>
      <p:graphicFrame>
        <p:nvGraphicFramePr>
          <p:cNvPr id="15" name="Chart 14"/>
          <p:cNvGraphicFramePr>
            <a:graphicFrameLocks/>
          </p:cNvGraphicFramePr>
          <p:nvPr>
            <p:extLst>
              <p:ext uri="{D42A27DB-BD31-4B8C-83A1-F6EECF244321}">
                <p14:modId xmlns:p14="http://schemas.microsoft.com/office/powerpoint/2010/main" val="1094618439"/>
              </p:ext>
            </p:extLst>
          </p:nvPr>
        </p:nvGraphicFramePr>
        <p:xfrm>
          <a:off x="5312608" y="2867998"/>
          <a:ext cx="3980021" cy="2644071"/>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7941559" y="3826944"/>
            <a:ext cx="928459" cy="553998"/>
          </a:xfrm>
          <a:prstGeom prst="rect">
            <a:avLst/>
          </a:prstGeom>
          <a:noFill/>
        </p:spPr>
        <p:txBody>
          <a:bodyPr wrap="none" rtlCol="0">
            <a:spAutoFit/>
          </a:bodyPr>
          <a:lstStyle/>
          <a:p>
            <a:pPr defTabSz="914400"/>
            <a:r>
              <a:rPr lang="en-US" sz="3000" dirty="0">
                <a:solidFill>
                  <a:srgbClr val="EBF1DD"/>
                </a:solidFill>
                <a:latin typeface="Franklin Gothic Medium" pitchFamily="34" charset="0"/>
              </a:rPr>
              <a:t>16%</a:t>
            </a:r>
          </a:p>
        </p:txBody>
      </p:sp>
      <p:sp>
        <p:nvSpPr>
          <p:cNvPr id="17" name="TextBox 16"/>
          <p:cNvSpPr txBox="1"/>
          <p:nvPr/>
        </p:nvSpPr>
        <p:spPr>
          <a:xfrm>
            <a:off x="6188817" y="3452455"/>
            <a:ext cx="934946" cy="553998"/>
          </a:xfrm>
          <a:prstGeom prst="rect">
            <a:avLst/>
          </a:prstGeom>
          <a:noFill/>
        </p:spPr>
        <p:txBody>
          <a:bodyPr wrap="none" rtlCol="0">
            <a:spAutoFit/>
          </a:bodyPr>
          <a:lstStyle/>
          <a:p>
            <a:pPr defTabSz="914400"/>
            <a:r>
              <a:rPr lang="en-US" sz="3000" dirty="0">
                <a:solidFill>
                  <a:srgbClr val="EBF1DD"/>
                </a:solidFill>
                <a:latin typeface="Franklin Gothic Medium" pitchFamily="34" charset="0"/>
              </a:rPr>
              <a:t>84%</a:t>
            </a:r>
          </a:p>
        </p:txBody>
      </p:sp>
      <p:sp>
        <p:nvSpPr>
          <p:cNvPr id="18" name="Title 1"/>
          <p:cNvSpPr txBox="1">
            <a:spLocks/>
          </p:cNvSpPr>
          <p:nvPr/>
        </p:nvSpPr>
        <p:spPr>
          <a:xfrm>
            <a:off x="-297256" y="4035025"/>
            <a:ext cx="4916659" cy="8826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800" kern="1200">
                <a:solidFill>
                  <a:schemeClr val="tx1"/>
                </a:solidFill>
                <a:latin typeface="Franklin Gothic Medium" pitchFamily="34" charset="0"/>
                <a:ea typeface="+mj-ea"/>
                <a:cs typeface="+mj-cs"/>
              </a:defRPr>
            </a:lvl1pPr>
          </a:lstStyle>
          <a:p>
            <a:r>
              <a:rPr lang="en-US" sz="4000" dirty="0" smtClean="0">
                <a:solidFill>
                  <a:srgbClr val="003300"/>
                </a:solidFill>
              </a:rPr>
              <a:t>United States</a:t>
            </a:r>
            <a:endParaRPr lang="en-US" sz="4000" dirty="0">
              <a:solidFill>
                <a:srgbClr val="003300"/>
              </a:solidFill>
            </a:endParaRPr>
          </a:p>
        </p:txBody>
      </p:sp>
      <p:sp>
        <p:nvSpPr>
          <p:cNvPr id="19" name="Title 1"/>
          <p:cNvSpPr txBox="1">
            <a:spLocks/>
          </p:cNvSpPr>
          <p:nvPr/>
        </p:nvSpPr>
        <p:spPr>
          <a:xfrm>
            <a:off x="5151707" y="2377088"/>
            <a:ext cx="4916659" cy="8826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800" kern="1200">
                <a:solidFill>
                  <a:schemeClr val="tx1"/>
                </a:solidFill>
                <a:latin typeface="Franklin Gothic Medium" pitchFamily="34" charset="0"/>
                <a:ea typeface="+mj-ea"/>
                <a:cs typeface="+mj-cs"/>
              </a:defRPr>
            </a:lvl1pPr>
          </a:lstStyle>
          <a:p>
            <a:r>
              <a:rPr lang="en-US" sz="4000" dirty="0" smtClean="0">
                <a:solidFill>
                  <a:srgbClr val="003300"/>
                </a:solidFill>
              </a:rPr>
              <a:t>Canada</a:t>
            </a:r>
            <a:endParaRPr lang="en-US" sz="4000" dirty="0">
              <a:solidFill>
                <a:srgbClr val="003300"/>
              </a:solidFill>
            </a:endParaRPr>
          </a:p>
        </p:txBody>
      </p:sp>
    </p:spTree>
    <p:extLst>
      <p:ext uri="{BB962C8B-B14F-4D97-AF65-F5344CB8AC3E}">
        <p14:creationId xmlns:p14="http://schemas.microsoft.com/office/powerpoint/2010/main" val="1065175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Cost: HMO Overhead, 2017</a:t>
            </a:r>
            <a:endParaRPr lang="en-US" dirty="0"/>
          </a:p>
        </p:txBody>
      </p:sp>
      <p:graphicFrame>
        <p:nvGraphicFramePr>
          <p:cNvPr id="3" name="Chart 2"/>
          <p:cNvGraphicFramePr/>
          <p:nvPr>
            <p:extLst>
              <p:ext uri="{D42A27DB-BD31-4B8C-83A1-F6EECF244321}">
                <p14:modId xmlns:p14="http://schemas.microsoft.com/office/powerpoint/2010/main" val="1844720295"/>
              </p:ext>
            </p:extLst>
          </p:nvPr>
        </p:nvGraphicFramePr>
        <p:xfrm>
          <a:off x="473725" y="1123719"/>
          <a:ext cx="8141465" cy="470420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408011" y="6073912"/>
            <a:ext cx="5735989" cy="707886"/>
          </a:xfrm>
          <a:prstGeom prst="rect">
            <a:avLst/>
          </a:prstGeom>
          <a:noFill/>
        </p:spPr>
        <p:txBody>
          <a:bodyPr wrap="square" rtlCol="0">
            <a:spAutoFit/>
          </a:bodyPr>
          <a:lstStyle/>
          <a:p>
            <a:r>
              <a:rPr lang="en-US" sz="2000" dirty="0" smtClean="0">
                <a:solidFill>
                  <a:schemeClr val="bg1"/>
                </a:solidFill>
                <a:latin typeface="Franklin Gothic Book" pitchFamily="34" charset="0"/>
              </a:rPr>
              <a:t>Source: SEC filings to shareholders. </a:t>
            </a:r>
          </a:p>
          <a:p>
            <a:r>
              <a:rPr lang="en-US" sz="2000" dirty="0" smtClean="0">
                <a:solidFill>
                  <a:schemeClr val="bg1"/>
                </a:solidFill>
                <a:latin typeface="Franklin Gothic Book" pitchFamily="34" charset="0"/>
              </a:rPr>
              <a:t>Calculated as (100 – Medical Loss Ratio)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Cost: HMO Overhead, 2017</a:t>
            </a:r>
            <a:endParaRPr lang="en-US" dirty="0"/>
          </a:p>
        </p:txBody>
      </p:sp>
      <p:graphicFrame>
        <p:nvGraphicFramePr>
          <p:cNvPr id="3" name="Chart 2"/>
          <p:cNvGraphicFramePr/>
          <p:nvPr>
            <p:extLst>
              <p:ext uri="{D42A27DB-BD31-4B8C-83A1-F6EECF244321}">
                <p14:modId xmlns:p14="http://schemas.microsoft.com/office/powerpoint/2010/main" val="892181116"/>
              </p:ext>
            </p:extLst>
          </p:nvPr>
        </p:nvGraphicFramePr>
        <p:xfrm>
          <a:off x="473725" y="1123719"/>
          <a:ext cx="8141465" cy="470420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408011" y="6073912"/>
            <a:ext cx="5735989" cy="707886"/>
          </a:xfrm>
          <a:prstGeom prst="rect">
            <a:avLst/>
          </a:prstGeom>
          <a:noFill/>
        </p:spPr>
        <p:txBody>
          <a:bodyPr wrap="square" rtlCol="0">
            <a:spAutoFit/>
          </a:bodyPr>
          <a:lstStyle/>
          <a:p>
            <a:r>
              <a:rPr lang="en-US" sz="2000" dirty="0" smtClean="0">
                <a:solidFill>
                  <a:schemeClr val="bg1"/>
                </a:solidFill>
                <a:latin typeface="Franklin Gothic Book" pitchFamily="34" charset="0"/>
              </a:rPr>
              <a:t>Source: SEC filings to shareholders. </a:t>
            </a:r>
          </a:p>
          <a:p>
            <a:r>
              <a:rPr lang="en-US" sz="2000" dirty="0" smtClean="0">
                <a:solidFill>
                  <a:schemeClr val="bg1"/>
                </a:solidFill>
                <a:latin typeface="Franklin Gothic Book" pitchFamily="34" charset="0"/>
              </a:rPr>
              <a:t>Calculated as (100 – Medical Loss Ratio)</a:t>
            </a:r>
          </a:p>
        </p:txBody>
      </p:sp>
    </p:spTree>
    <p:extLst>
      <p:ext uri="{BB962C8B-B14F-4D97-AF65-F5344CB8AC3E}">
        <p14:creationId xmlns:p14="http://schemas.microsoft.com/office/powerpoint/2010/main" val="338454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88125" y="1487277"/>
            <a:ext cx="7249099" cy="385590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43010" name="Picture 2" descr="ADMIN-MD" hidden="1"/>
          <p:cNvPicPr>
            <a:picLocks noChangeAspect="1" noChangeArrowheads="1"/>
          </p:cNvPicPr>
          <p:nvPr/>
        </p:nvPicPr>
        <p:blipFill>
          <a:blip r:embed="rId3" cstate="print"/>
          <a:srcRect l="22870" t="34921" r="9167" b="19328"/>
          <a:stretch>
            <a:fillRect/>
          </a:stretch>
        </p:blipFill>
        <p:spPr bwMode="auto">
          <a:xfrm>
            <a:off x="1377108" y="1481835"/>
            <a:ext cx="7277035" cy="3861346"/>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US" dirty="0" smtClean="0"/>
              <a:t>Cost: Too Many Hospital Administrators </a:t>
            </a:r>
            <a:endParaRPr lang="en-US" dirty="0"/>
          </a:p>
        </p:txBody>
      </p:sp>
      <p:sp>
        <p:nvSpPr>
          <p:cNvPr id="4" name="TextBox 3"/>
          <p:cNvSpPr txBox="1"/>
          <p:nvPr/>
        </p:nvSpPr>
        <p:spPr>
          <a:xfrm>
            <a:off x="3408011" y="6073912"/>
            <a:ext cx="5735989" cy="707886"/>
          </a:xfrm>
          <a:prstGeom prst="rect">
            <a:avLst/>
          </a:prstGeom>
          <a:noFill/>
        </p:spPr>
        <p:txBody>
          <a:bodyPr wrap="square" rtlCol="0">
            <a:spAutoFit/>
          </a:bodyPr>
          <a:lstStyle/>
          <a:p>
            <a:r>
              <a:rPr lang="en-US" sz="2000" dirty="0" smtClean="0">
                <a:solidFill>
                  <a:schemeClr val="bg1"/>
                </a:solidFill>
                <a:latin typeface="Franklin Gothic Book" pitchFamily="34" charset="0"/>
              </a:rPr>
              <a:t>Source: Bureau of Labor Statistics; NCHS; Himmelstein/Woolhandler analysis of CPS</a:t>
            </a:r>
          </a:p>
        </p:txBody>
      </p:sp>
      <p:graphicFrame>
        <p:nvGraphicFramePr>
          <p:cNvPr id="5" name="Table 4"/>
          <p:cNvGraphicFramePr>
            <a:graphicFrameLocks noGrp="1"/>
          </p:cNvGraphicFramePr>
          <p:nvPr/>
        </p:nvGraphicFramePr>
        <p:xfrm>
          <a:off x="233845" y="870333"/>
          <a:ext cx="1121229" cy="5100808"/>
        </p:xfrm>
        <a:graphic>
          <a:graphicData uri="http://schemas.openxmlformats.org/drawingml/2006/table">
            <a:tbl>
              <a:tblPr firstRow="1" bandRow="1">
                <a:tableStyleId>{2D5ABB26-0587-4C30-8999-92F81FD0307C}</a:tableStyleId>
              </a:tblPr>
              <a:tblGrid>
                <a:gridCol w="1121229"/>
              </a:tblGrid>
              <a:tr h="1275202">
                <a:tc>
                  <a:txBody>
                    <a:bodyPr/>
                    <a:lstStyle/>
                    <a:p>
                      <a:pPr algn="r"/>
                      <a:r>
                        <a:rPr lang="en-US" sz="2000" dirty="0" smtClean="0">
                          <a:latin typeface="Franklin Gothic Medium" pitchFamily="34" charset="0"/>
                        </a:rPr>
                        <a:t>3,000%</a:t>
                      </a:r>
                      <a:endParaRPr lang="en-US" sz="2000" dirty="0">
                        <a:latin typeface="Franklin Gothic Medium" pitchFamily="34" charset="0"/>
                      </a:endParaRPr>
                    </a:p>
                  </a:txBody>
                  <a:tcPr anchor="ctr"/>
                </a:tc>
              </a:tr>
              <a:tr h="1275202">
                <a:tc>
                  <a:txBody>
                    <a:bodyPr/>
                    <a:lstStyle/>
                    <a:p>
                      <a:pPr algn="r"/>
                      <a:r>
                        <a:rPr lang="en-US" sz="2000" dirty="0" smtClean="0">
                          <a:latin typeface="Franklin Gothic Medium" pitchFamily="34" charset="0"/>
                        </a:rPr>
                        <a:t>2,000%</a:t>
                      </a:r>
                      <a:endParaRPr lang="en-US" sz="2000" dirty="0">
                        <a:latin typeface="Franklin Gothic Medium" pitchFamily="34" charset="0"/>
                      </a:endParaRPr>
                    </a:p>
                  </a:txBody>
                  <a:tcPr anchor="ctr"/>
                </a:tc>
              </a:tr>
              <a:tr h="1275202">
                <a:tc>
                  <a:txBody>
                    <a:bodyPr/>
                    <a:lstStyle/>
                    <a:p>
                      <a:pPr algn="r"/>
                      <a:r>
                        <a:rPr lang="en-US" sz="2000" dirty="0" smtClean="0">
                          <a:latin typeface="Franklin Gothic Medium" pitchFamily="34" charset="0"/>
                        </a:rPr>
                        <a:t>1,000%</a:t>
                      </a:r>
                      <a:endParaRPr lang="en-US" sz="2000" dirty="0">
                        <a:latin typeface="Franklin Gothic Medium" pitchFamily="34" charset="0"/>
                      </a:endParaRPr>
                    </a:p>
                  </a:txBody>
                  <a:tcPr anchor="ctr"/>
                </a:tc>
              </a:tr>
              <a:tr h="1275202">
                <a:tc>
                  <a:txBody>
                    <a:bodyPr/>
                    <a:lstStyle/>
                    <a:p>
                      <a:pPr algn="r"/>
                      <a:r>
                        <a:rPr lang="en-US" sz="2000" dirty="0" smtClean="0">
                          <a:latin typeface="Franklin Gothic Medium" pitchFamily="34" charset="0"/>
                        </a:rPr>
                        <a:t>0</a:t>
                      </a:r>
                      <a:endParaRPr lang="en-US" sz="2000" dirty="0">
                        <a:latin typeface="Franklin Gothic Medium" pitchFamily="34" charset="0"/>
                      </a:endParaRPr>
                    </a:p>
                  </a:txBody>
                  <a:tcPr anchor="ctr"/>
                </a:tc>
              </a:tr>
            </a:tbl>
          </a:graphicData>
        </a:graphic>
      </p:graphicFrame>
      <p:sp>
        <p:nvSpPr>
          <p:cNvPr id="7" name="TextBox 6"/>
          <p:cNvSpPr txBox="1"/>
          <p:nvPr/>
        </p:nvSpPr>
        <p:spPr>
          <a:xfrm>
            <a:off x="1002533" y="5400096"/>
            <a:ext cx="778611" cy="400110"/>
          </a:xfrm>
          <a:prstGeom prst="rect">
            <a:avLst/>
          </a:prstGeom>
          <a:noFill/>
        </p:spPr>
        <p:txBody>
          <a:bodyPr wrap="none" rtlCol="0">
            <a:spAutoFit/>
          </a:bodyPr>
          <a:lstStyle/>
          <a:p>
            <a:r>
              <a:rPr lang="en-US" sz="2000" dirty="0" smtClean="0">
                <a:latin typeface="Franklin Gothic Medium" pitchFamily="34" charset="0"/>
              </a:rPr>
              <a:t>1970</a:t>
            </a:r>
            <a:endParaRPr lang="en-US" sz="2000" dirty="0">
              <a:latin typeface="Franklin Gothic Medium" pitchFamily="34" charset="0"/>
            </a:endParaRPr>
          </a:p>
        </p:txBody>
      </p:sp>
      <p:sp>
        <p:nvSpPr>
          <p:cNvPr id="8" name="TextBox 7"/>
          <p:cNvSpPr txBox="1"/>
          <p:nvPr/>
        </p:nvSpPr>
        <p:spPr>
          <a:xfrm>
            <a:off x="2840515" y="5400096"/>
            <a:ext cx="787395" cy="400110"/>
          </a:xfrm>
          <a:prstGeom prst="rect">
            <a:avLst/>
          </a:prstGeom>
          <a:noFill/>
        </p:spPr>
        <p:txBody>
          <a:bodyPr wrap="none" rtlCol="0">
            <a:spAutoFit/>
          </a:bodyPr>
          <a:lstStyle/>
          <a:p>
            <a:r>
              <a:rPr lang="en-US" sz="2000" dirty="0" smtClean="0">
                <a:latin typeface="Franklin Gothic Medium" pitchFamily="34" charset="0"/>
              </a:rPr>
              <a:t>1980</a:t>
            </a:r>
            <a:endParaRPr lang="en-US" sz="2000" dirty="0">
              <a:latin typeface="Franklin Gothic Medium" pitchFamily="34" charset="0"/>
            </a:endParaRPr>
          </a:p>
        </p:txBody>
      </p:sp>
      <p:sp>
        <p:nvSpPr>
          <p:cNvPr id="9" name="TextBox 8"/>
          <p:cNvSpPr txBox="1"/>
          <p:nvPr/>
        </p:nvSpPr>
        <p:spPr>
          <a:xfrm>
            <a:off x="4711547" y="5400096"/>
            <a:ext cx="787395" cy="400110"/>
          </a:xfrm>
          <a:prstGeom prst="rect">
            <a:avLst/>
          </a:prstGeom>
          <a:noFill/>
        </p:spPr>
        <p:txBody>
          <a:bodyPr wrap="none" rtlCol="0">
            <a:spAutoFit/>
          </a:bodyPr>
          <a:lstStyle/>
          <a:p>
            <a:r>
              <a:rPr lang="en-US" sz="2000" dirty="0" smtClean="0">
                <a:latin typeface="Franklin Gothic Medium" pitchFamily="34" charset="0"/>
              </a:rPr>
              <a:t>1990</a:t>
            </a:r>
            <a:endParaRPr lang="en-US" sz="2000" dirty="0">
              <a:latin typeface="Franklin Gothic Medium" pitchFamily="34" charset="0"/>
            </a:endParaRPr>
          </a:p>
        </p:txBody>
      </p:sp>
      <p:sp>
        <p:nvSpPr>
          <p:cNvPr id="10" name="TextBox 9"/>
          <p:cNvSpPr txBox="1"/>
          <p:nvPr/>
        </p:nvSpPr>
        <p:spPr>
          <a:xfrm>
            <a:off x="6560544" y="5400096"/>
            <a:ext cx="787395" cy="400110"/>
          </a:xfrm>
          <a:prstGeom prst="rect">
            <a:avLst/>
          </a:prstGeom>
          <a:noFill/>
        </p:spPr>
        <p:txBody>
          <a:bodyPr wrap="none" rtlCol="0">
            <a:spAutoFit/>
          </a:bodyPr>
          <a:lstStyle/>
          <a:p>
            <a:r>
              <a:rPr lang="en-US" sz="2000" dirty="0" smtClean="0">
                <a:latin typeface="Franklin Gothic Medium" pitchFamily="34" charset="0"/>
              </a:rPr>
              <a:t>2000</a:t>
            </a:r>
            <a:endParaRPr lang="en-US" sz="2000" dirty="0">
              <a:latin typeface="Franklin Gothic Medium" pitchFamily="34" charset="0"/>
            </a:endParaRPr>
          </a:p>
        </p:txBody>
      </p:sp>
      <p:sp>
        <p:nvSpPr>
          <p:cNvPr id="11" name="TextBox 10"/>
          <p:cNvSpPr txBox="1"/>
          <p:nvPr/>
        </p:nvSpPr>
        <p:spPr>
          <a:xfrm>
            <a:off x="8244292" y="5400096"/>
            <a:ext cx="787395" cy="400110"/>
          </a:xfrm>
          <a:prstGeom prst="rect">
            <a:avLst/>
          </a:prstGeom>
          <a:noFill/>
        </p:spPr>
        <p:txBody>
          <a:bodyPr wrap="none" rtlCol="0">
            <a:spAutoFit/>
          </a:bodyPr>
          <a:lstStyle/>
          <a:p>
            <a:r>
              <a:rPr lang="en-US" sz="2000" dirty="0" smtClean="0">
                <a:latin typeface="Franklin Gothic Medium" pitchFamily="34" charset="0"/>
              </a:rPr>
              <a:t>2009</a:t>
            </a:r>
            <a:endParaRPr lang="en-US" sz="2000" dirty="0">
              <a:latin typeface="Franklin Gothic Medium" pitchFamily="34" charset="0"/>
            </a:endParaRPr>
          </a:p>
        </p:txBody>
      </p:sp>
      <p:sp>
        <p:nvSpPr>
          <p:cNvPr id="13" name="Freeform 12"/>
          <p:cNvSpPr/>
          <p:nvPr/>
        </p:nvSpPr>
        <p:spPr>
          <a:xfrm>
            <a:off x="1388125" y="5106318"/>
            <a:ext cx="7238082" cy="236863"/>
          </a:xfrm>
          <a:custGeom>
            <a:avLst/>
            <a:gdLst>
              <a:gd name="connsiteX0" fmla="*/ 0 w 7238082"/>
              <a:gd name="connsiteY0" fmla="*/ 236863 h 236863"/>
              <a:gd name="connsiteX1" fmla="*/ 4583017 w 7238082"/>
              <a:gd name="connsiteY1" fmla="*/ 104660 h 236863"/>
              <a:gd name="connsiteX2" fmla="*/ 6444868 w 7238082"/>
              <a:gd name="connsiteY2" fmla="*/ 16525 h 236863"/>
              <a:gd name="connsiteX3" fmla="*/ 7238082 w 7238082"/>
              <a:gd name="connsiteY3" fmla="*/ 5509 h 236863"/>
            </a:gdLst>
            <a:ahLst/>
            <a:cxnLst>
              <a:cxn ang="0">
                <a:pos x="connsiteX0" y="connsiteY0"/>
              </a:cxn>
              <a:cxn ang="0">
                <a:pos x="connsiteX1" y="connsiteY1"/>
              </a:cxn>
              <a:cxn ang="0">
                <a:pos x="connsiteX2" y="connsiteY2"/>
              </a:cxn>
              <a:cxn ang="0">
                <a:pos x="connsiteX3" y="connsiteY3"/>
              </a:cxn>
            </a:cxnLst>
            <a:rect l="l" t="t" r="r" b="b"/>
            <a:pathLst>
              <a:path w="7238082" h="236863">
                <a:moveTo>
                  <a:pt x="0" y="236863"/>
                </a:moveTo>
                <a:lnTo>
                  <a:pt x="4583017" y="104660"/>
                </a:lnTo>
                <a:cubicBezTo>
                  <a:pt x="5657162" y="67937"/>
                  <a:pt x="6002357" y="33050"/>
                  <a:pt x="6444868" y="16525"/>
                </a:cubicBezTo>
                <a:cubicBezTo>
                  <a:pt x="6887379" y="0"/>
                  <a:pt x="7062730" y="2754"/>
                  <a:pt x="7238082" y="5509"/>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 name="Freeform 13"/>
          <p:cNvSpPr/>
          <p:nvPr/>
        </p:nvSpPr>
        <p:spPr>
          <a:xfrm>
            <a:off x="1385248" y="1542361"/>
            <a:ext cx="7240137" cy="3799669"/>
          </a:xfrm>
          <a:custGeom>
            <a:avLst/>
            <a:gdLst>
              <a:gd name="connsiteX0" fmla="*/ 0 w 7240137"/>
              <a:gd name="connsiteY0" fmla="*/ 3733800 h 3733800"/>
              <a:gd name="connsiteX1" fmla="*/ 354842 w 7240137"/>
              <a:gd name="connsiteY1" fmla="*/ 3692857 h 3733800"/>
              <a:gd name="connsiteX2" fmla="*/ 1596788 w 7240137"/>
              <a:gd name="connsiteY2" fmla="*/ 3590499 h 3733800"/>
              <a:gd name="connsiteX3" fmla="*/ 2142698 w 7240137"/>
              <a:gd name="connsiteY3" fmla="*/ 3563203 h 3733800"/>
              <a:gd name="connsiteX4" fmla="*/ 2743200 w 7240137"/>
              <a:gd name="connsiteY4" fmla="*/ 3481317 h 3733800"/>
              <a:gd name="connsiteX5" fmla="*/ 3193576 w 7240137"/>
              <a:gd name="connsiteY5" fmla="*/ 3249305 h 3733800"/>
              <a:gd name="connsiteX6" fmla="*/ 3350525 w 7240137"/>
              <a:gd name="connsiteY6" fmla="*/ 3242481 h 3733800"/>
              <a:gd name="connsiteX7" fmla="*/ 3521122 w 7240137"/>
              <a:gd name="connsiteY7" fmla="*/ 3146946 h 3733800"/>
              <a:gd name="connsiteX8" fmla="*/ 3684895 w 7240137"/>
              <a:gd name="connsiteY8" fmla="*/ 3194714 h 3733800"/>
              <a:gd name="connsiteX9" fmla="*/ 3910083 w 7240137"/>
              <a:gd name="connsiteY9" fmla="*/ 3099179 h 3733800"/>
              <a:gd name="connsiteX10" fmla="*/ 4046561 w 7240137"/>
              <a:gd name="connsiteY10" fmla="*/ 2498678 h 3733800"/>
              <a:gd name="connsiteX11" fmla="*/ 4230806 w 7240137"/>
              <a:gd name="connsiteY11" fmla="*/ 2198427 h 3733800"/>
              <a:gd name="connsiteX12" fmla="*/ 4435522 w 7240137"/>
              <a:gd name="connsiteY12" fmla="*/ 1502391 h 3733800"/>
              <a:gd name="connsiteX13" fmla="*/ 4647062 w 7240137"/>
              <a:gd name="connsiteY13" fmla="*/ 1379561 h 3733800"/>
              <a:gd name="connsiteX14" fmla="*/ 4817659 w 7240137"/>
              <a:gd name="connsiteY14" fmla="*/ 1140725 h 3733800"/>
              <a:gd name="connsiteX15" fmla="*/ 4981433 w 7240137"/>
              <a:gd name="connsiteY15" fmla="*/ 1168021 h 3733800"/>
              <a:gd name="connsiteX16" fmla="*/ 5206621 w 7240137"/>
              <a:gd name="connsiteY16" fmla="*/ 1079311 h 3733800"/>
              <a:gd name="connsiteX17" fmla="*/ 5363570 w 7240137"/>
              <a:gd name="connsiteY17" fmla="*/ 1106606 h 3733800"/>
              <a:gd name="connsiteX18" fmla="*/ 5773003 w 7240137"/>
              <a:gd name="connsiteY18" fmla="*/ 833651 h 3733800"/>
              <a:gd name="connsiteX19" fmla="*/ 6100549 w 7240137"/>
              <a:gd name="connsiteY19" fmla="*/ 335508 h 3733800"/>
              <a:gd name="connsiteX20" fmla="*/ 6291618 w 7240137"/>
              <a:gd name="connsiteY20" fmla="*/ 533400 h 3733800"/>
              <a:gd name="connsiteX21" fmla="*/ 6489510 w 7240137"/>
              <a:gd name="connsiteY21" fmla="*/ 785884 h 3733800"/>
              <a:gd name="connsiteX22" fmla="*/ 6646459 w 7240137"/>
              <a:gd name="connsiteY22" fmla="*/ 547048 h 3733800"/>
              <a:gd name="connsiteX23" fmla="*/ 7055892 w 7240137"/>
              <a:gd name="connsiteY23" fmla="*/ 89848 h 3733800"/>
              <a:gd name="connsiteX24" fmla="*/ 7240137 w 7240137"/>
              <a:gd name="connsiteY24" fmla="*/ 7961 h 3733800"/>
              <a:gd name="connsiteX0" fmla="*/ 0 w 7240137"/>
              <a:gd name="connsiteY0" fmla="*/ 3733800 h 3733800"/>
              <a:gd name="connsiteX1" fmla="*/ 354842 w 7240137"/>
              <a:gd name="connsiteY1" fmla="*/ 3692857 h 3733800"/>
              <a:gd name="connsiteX2" fmla="*/ 1596788 w 7240137"/>
              <a:gd name="connsiteY2" fmla="*/ 3590499 h 3733800"/>
              <a:gd name="connsiteX3" fmla="*/ 2149521 w 7240137"/>
              <a:gd name="connsiteY3" fmla="*/ 3556379 h 3733800"/>
              <a:gd name="connsiteX4" fmla="*/ 2743200 w 7240137"/>
              <a:gd name="connsiteY4" fmla="*/ 3481317 h 3733800"/>
              <a:gd name="connsiteX5" fmla="*/ 3193576 w 7240137"/>
              <a:gd name="connsiteY5" fmla="*/ 3249305 h 3733800"/>
              <a:gd name="connsiteX6" fmla="*/ 3350525 w 7240137"/>
              <a:gd name="connsiteY6" fmla="*/ 3242481 h 3733800"/>
              <a:gd name="connsiteX7" fmla="*/ 3521122 w 7240137"/>
              <a:gd name="connsiteY7" fmla="*/ 3146946 h 3733800"/>
              <a:gd name="connsiteX8" fmla="*/ 3684895 w 7240137"/>
              <a:gd name="connsiteY8" fmla="*/ 3194714 h 3733800"/>
              <a:gd name="connsiteX9" fmla="*/ 3910083 w 7240137"/>
              <a:gd name="connsiteY9" fmla="*/ 3099179 h 3733800"/>
              <a:gd name="connsiteX10" fmla="*/ 4046561 w 7240137"/>
              <a:gd name="connsiteY10" fmla="*/ 2498678 h 3733800"/>
              <a:gd name="connsiteX11" fmla="*/ 4230806 w 7240137"/>
              <a:gd name="connsiteY11" fmla="*/ 2198427 h 3733800"/>
              <a:gd name="connsiteX12" fmla="*/ 4435522 w 7240137"/>
              <a:gd name="connsiteY12" fmla="*/ 1502391 h 3733800"/>
              <a:gd name="connsiteX13" fmla="*/ 4647062 w 7240137"/>
              <a:gd name="connsiteY13" fmla="*/ 1379561 h 3733800"/>
              <a:gd name="connsiteX14" fmla="*/ 4817659 w 7240137"/>
              <a:gd name="connsiteY14" fmla="*/ 1140725 h 3733800"/>
              <a:gd name="connsiteX15" fmla="*/ 4981433 w 7240137"/>
              <a:gd name="connsiteY15" fmla="*/ 1168021 h 3733800"/>
              <a:gd name="connsiteX16" fmla="*/ 5206621 w 7240137"/>
              <a:gd name="connsiteY16" fmla="*/ 1079311 h 3733800"/>
              <a:gd name="connsiteX17" fmla="*/ 5363570 w 7240137"/>
              <a:gd name="connsiteY17" fmla="*/ 1106606 h 3733800"/>
              <a:gd name="connsiteX18" fmla="*/ 5773003 w 7240137"/>
              <a:gd name="connsiteY18" fmla="*/ 833651 h 3733800"/>
              <a:gd name="connsiteX19" fmla="*/ 6100549 w 7240137"/>
              <a:gd name="connsiteY19" fmla="*/ 335508 h 3733800"/>
              <a:gd name="connsiteX20" fmla="*/ 6291618 w 7240137"/>
              <a:gd name="connsiteY20" fmla="*/ 533400 h 3733800"/>
              <a:gd name="connsiteX21" fmla="*/ 6489510 w 7240137"/>
              <a:gd name="connsiteY21" fmla="*/ 785884 h 3733800"/>
              <a:gd name="connsiteX22" fmla="*/ 6646459 w 7240137"/>
              <a:gd name="connsiteY22" fmla="*/ 547048 h 3733800"/>
              <a:gd name="connsiteX23" fmla="*/ 7055892 w 7240137"/>
              <a:gd name="connsiteY23" fmla="*/ 89848 h 3733800"/>
              <a:gd name="connsiteX24" fmla="*/ 7240137 w 7240137"/>
              <a:gd name="connsiteY24" fmla="*/ 7961 h 3733800"/>
              <a:gd name="connsiteX0" fmla="*/ 0 w 7240137"/>
              <a:gd name="connsiteY0" fmla="*/ 3733800 h 3733800"/>
              <a:gd name="connsiteX1" fmla="*/ 354842 w 7240137"/>
              <a:gd name="connsiteY1" fmla="*/ 3692857 h 3733800"/>
              <a:gd name="connsiteX2" fmla="*/ 1596788 w 7240137"/>
              <a:gd name="connsiteY2" fmla="*/ 3590499 h 3733800"/>
              <a:gd name="connsiteX3" fmla="*/ 2149521 w 7240137"/>
              <a:gd name="connsiteY3" fmla="*/ 3556379 h 3733800"/>
              <a:gd name="connsiteX4" fmla="*/ 2743200 w 7240137"/>
              <a:gd name="connsiteY4" fmla="*/ 3481317 h 3733800"/>
              <a:gd name="connsiteX5" fmla="*/ 3193576 w 7240137"/>
              <a:gd name="connsiteY5" fmla="*/ 3249305 h 3733800"/>
              <a:gd name="connsiteX6" fmla="*/ 3350525 w 7240137"/>
              <a:gd name="connsiteY6" fmla="*/ 3242481 h 3733800"/>
              <a:gd name="connsiteX7" fmla="*/ 3521122 w 7240137"/>
              <a:gd name="connsiteY7" fmla="*/ 3146946 h 3733800"/>
              <a:gd name="connsiteX8" fmla="*/ 3684895 w 7240137"/>
              <a:gd name="connsiteY8" fmla="*/ 3194714 h 3733800"/>
              <a:gd name="connsiteX9" fmla="*/ 3903259 w 7240137"/>
              <a:gd name="connsiteY9" fmla="*/ 3065060 h 3733800"/>
              <a:gd name="connsiteX10" fmla="*/ 4046561 w 7240137"/>
              <a:gd name="connsiteY10" fmla="*/ 2498678 h 3733800"/>
              <a:gd name="connsiteX11" fmla="*/ 4230806 w 7240137"/>
              <a:gd name="connsiteY11" fmla="*/ 2198427 h 3733800"/>
              <a:gd name="connsiteX12" fmla="*/ 4435522 w 7240137"/>
              <a:gd name="connsiteY12" fmla="*/ 1502391 h 3733800"/>
              <a:gd name="connsiteX13" fmla="*/ 4647062 w 7240137"/>
              <a:gd name="connsiteY13" fmla="*/ 1379561 h 3733800"/>
              <a:gd name="connsiteX14" fmla="*/ 4817659 w 7240137"/>
              <a:gd name="connsiteY14" fmla="*/ 1140725 h 3733800"/>
              <a:gd name="connsiteX15" fmla="*/ 4981433 w 7240137"/>
              <a:gd name="connsiteY15" fmla="*/ 1168021 h 3733800"/>
              <a:gd name="connsiteX16" fmla="*/ 5206621 w 7240137"/>
              <a:gd name="connsiteY16" fmla="*/ 1079311 h 3733800"/>
              <a:gd name="connsiteX17" fmla="*/ 5363570 w 7240137"/>
              <a:gd name="connsiteY17" fmla="*/ 1106606 h 3733800"/>
              <a:gd name="connsiteX18" fmla="*/ 5773003 w 7240137"/>
              <a:gd name="connsiteY18" fmla="*/ 833651 h 3733800"/>
              <a:gd name="connsiteX19" fmla="*/ 6100549 w 7240137"/>
              <a:gd name="connsiteY19" fmla="*/ 335508 h 3733800"/>
              <a:gd name="connsiteX20" fmla="*/ 6291618 w 7240137"/>
              <a:gd name="connsiteY20" fmla="*/ 533400 h 3733800"/>
              <a:gd name="connsiteX21" fmla="*/ 6489510 w 7240137"/>
              <a:gd name="connsiteY21" fmla="*/ 785884 h 3733800"/>
              <a:gd name="connsiteX22" fmla="*/ 6646459 w 7240137"/>
              <a:gd name="connsiteY22" fmla="*/ 547048 h 3733800"/>
              <a:gd name="connsiteX23" fmla="*/ 7055892 w 7240137"/>
              <a:gd name="connsiteY23" fmla="*/ 89848 h 3733800"/>
              <a:gd name="connsiteX24" fmla="*/ 7240137 w 7240137"/>
              <a:gd name="connsiteY24" fmla="*/ 7961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40137" h="3733800">
                <a:moveTo>
                  <a:pt x="0" y="3733800"/>
                </a:moveTo>
                <a:lnTo>
                  <a:pt x="354842" y="3692857"/>
                </a:lnTo>
                <a:lnTo>
                  <a:pt x="1596788" y="3590499"/>
                </a:lnTo>
                <a:cubicBezTo>
                  <a:pt x="1894764" y="3568890"/>
                  <a:pt x="1958452" y="3574576"/>
                  <a:pt x="2149521" y="3556379"/>
                </a:cubicBezTo>
                <a:cubicBezTo>
                  <a:pt x="2340590" y="3538182"/>
                  <a:pt x="2569191" y="3532496"/>
                  <a:pt x="2743200" y="3481317"/>
                </a:cubicBezTo>
                <a:cubicBezTo>
                  <a:pt x="2917209" y="3430138"/>
                  <a:pt x="3092355" y="3289111"/>
                  <a:pt x="3193576" y="3249305"/>
                </a:cubicBezTo>
                <a:cubicBezTo>
                  <a:pt x="3294797" y="3209499"/>
                  <a:pt x="3295934" y="3259541"/>
                  <a:pt x="3350525" y="3242481"/>
                </a:cubicBezTo>
                <a:cubicBezTo>
                  <a:pt x="3405116" y="3225421"/>
                  <a:pt x="3465394" y="3154907"/>
                  <a:pt x="3521122" y="3146946"/>
                </a:cubicBezTo>
                <a:cubicBezTo>
                  <a:pt x="3576850" y="3138985"/>
                  <a:pt x="3621206" y="3208362"/>
                  <a:pt x="3684895" y="3194714"/>
                </a:cubicBezTo>
                <a:cubicBezTo>
                  <a:pt x="3748584" y="3181066"/>
                  <a:pt x="3842981" y="3181066"/>
                  <a:pt x="3903259" y="3065060"/>
                </a:cubicBezTo>
                <a:cubicBezTo>
                  <a:pt x="3963537" y="2949054"/>
                  <a:pt x="3991970" y="2643117"/>
                  <a:pt x="4046561" y="2498678"/>
                </a:cubicBezTo>
                <a:cubicBezTo>
                  <a:pt x="4101152" y="2354239"/>
                  <a:pt x="4165979" y="2364475"/>
                  <a:pt x="4230806" y="2198427"/>
                </a:cubicBezTo>
                <a:cubicBezTo>
                  <a:pt x="4295633" y="2032379"/>
                  <a:pt x="4366146" y="1638869"/>
                  <a:pt x="4435522" y="1502391"/>
                </a:cubicBezTo>
                <a:cubicBezTo>
                  <a:pt x="4504898" y="1365913"/>
                  <a:pt x="4583372" y="1439839"/>
                  <a:pt x="4647062" y="1379561"/>
                </a:cubicBezTo>
                <a:cubicBezTo>
                  <a:pt x="4710752" y="1319283"/>
                  <a:pt x="4761931" y="1175982"/>
                  <a:pt x="4817659" y="1140725"/>
                </a:cubicBezTo>
                <a:cubicBezTo>
                  <a:pt x="4873387" y="1105468"/>
                  <a:pt x="4916606" y="1178257"/>
                  <a:pt x="4981433" y="1168021"/>
                </a:cubicBezTo>
                <a:cubicBezTo>
                  <a:pt x="5046260" y="1157785"/>
                  <a:pt x="5142932" y="1089547"/>
                  <a:pt x="5206621" y="1079311"/>
                </a:cubicBezTo>
                <a:cubicBezTo>
                  <a:pt x="5270310" y="1069075"/>
                  <a:pt x="5269173" y="1147549"/>
                  <a:pt x="5363570" y="1106606"/>
                </a:cubicBezTo>
                <a:cubicBezTo>
                  <a:pt x="5457967" y="1065663"/>
                  <a:pt x="5650173" y="962167"/>
                  <a:pt x="5773003" y="833651"/>
                </a:cubicBezTo>
                <a:cubicBezTo>
                  <a:pt x="5895833" y="705135"/>
                  <a:pt x="6014113" y="385550"/>
                  <a:pt x="6100549" y="335508"/>
                </a:cubicBezTo>
                <a:cubicBezTo>
                  <a:pt x="6186985" y="285466"/>
                  <a:pt x="6226791" y="458337"/>
                  <a:pt x="6291618" y="533400"/>
                </a:cubicBezTo>
                <a:cubicBezTo>
                  <a:pt x="6356445" y="608463"/>
                  <a:pt x="6430370" y="783609"/>
                  <a:pt x="6489510" y="785884"/>
                </a:cubicBezTo>
                <a:cubicBezTo>
                  <a:pt x="6548650" y="788159"/>
                  <a:pt x="6552062" y="663054"/>
                  <a:pt x="6646459" y="547048"/>
                </a:cubicBezTo>
                <a:cubicBezTo>
                  <a:pt x="6740856" y="431042"/>
                  <a:pt x="6956946" y="179696"/>
                  <a:pt x="7055892" y="89848"/>
                </a:cubicBezTo>
                <a:cubicBezTo>
                  <a:pt x="7154838" y="0"/>
                  <a:pt x="7240137" y="7961"/>
                  <a:pt x="7240137" y="7961"/>
                </a:cubicBezTo>
              </a:path>
            </a:pathLst>
          </a:custGeom>
          <a:ln w="762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Down Arrow Callout 14"/>
          <p:cNvSpPr/>
          <p:nvPr/>
        </p:nvSpPr>
        <p:spPr>
          <a:xfrm>
            <a:off x="5860971" y="4098276"/>
            <a:ext cx="2258456" cy="940090"/>
          </a:xfrm>
          <a:prstGeom prst="downArrowCallout">
            <a:avLst>
              <a:gd name="adj1" fmla="val 25000"/>
              <a:gd name="adj2" fmla="val 25000"/>
              <a:gd name="adj3" fmla="val 25000"/>
              <a:gd name="adj4" fmla="val 64655"/>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200" dirty="0" smtClean="0">
                <a:latin typeface="Franklin Gothic Medium" pitchFamily="34" charset="0"/>
              </a:rPr>
              <a:t>Physicians</a:t>
            </a:r>
            <a:endParaRPr lang="en-US" sz="3200" dirty="0">
              <a:latin typeface="Franklin Gothic Medium" pitchFamily="34" charset="0"/>
            </a:endParaRPr>
          </a:p>
        </p:txBody>
      </p:sp>
      <p:sp>
        <p:nvSpPr>
          <p:cNvPr id="16" name="Right Arrow Callout 15"/>
          <p:cNvSpPr/>
          <p:nvPr/>
        </p:nvSpPr>
        <p:spPr>
          <a:xfrm>
            <a:off x="1938970" y="3106757"/>
            <a:ext cx="3613532" cy="719753"/>
          </a:xfrm>
          <a:prstGeom prst="rightArrowCallout">
            <a:avLst>
              <a:gd name="adj1" fmla="val 25000"/>
              <a:gd name="adj2" fmla="val 25000"/>
              <a:gd name="adj3" fmla="val 25000"/>
              <a:gd name="adj4" fmla="val 8233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dirty="0" smtClean="0">
                <a:latin typeface="Franklin Gothic Medium" pitchFamily="34" charset="0"/>
              </a:rPr>
              <a:t>Administrators</a:t>
            </a:r>
            <a:endParaRPr lang="en-US" sz="3200" dirty="0">
              <a:latin typeface="Franklin Gothic Medium"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Cost: CEO salaries</a:t>
            </a:r>
            <a:endParaRPr lang="en-US" dirty="0"/>
          </a:p>
        </p:txBody>
      </p:sp>
      <p:sp>
        <p:nvSpPr>
          <p:cNvPr id="3" name="TextBox 2"/>
          <p:cNvSpPr txBox="1"/>
          <p:nvPr/>
        </p:nvSpPr>
        <p:spPr>
          <a:xfrm>
            <a:off x="3386938" y="6253249"/>
            <a:ext cx="5757065" cy="338554"/>
          </a:xfrm>
          <a:prstGeom prst="rect">
            <a:avLst/>
          </a:prstGeom>
          <a:noFill/>
        </p:spPr>
        <p:txBody>
          <a:bodyPr wrap="square" rtlCol="0" anchor="ctr">
            <a:spAutoFit/>
          </a:bodyPr>
          <a:lstStyle/>
          <a:p>
            <a:pPr algn="r" defTabSz="914400"/>
            <a:r>
              <a:rPr lang="en-US" sz="1600" dirty="0">
                <a:solidFill>
                  <a:srgbClr val="EBF1DD"/>
                </a:solidFill>
                <a:latin typeface="Franklin Gothic Book" pitchFamily="34" charset="0"/>
              </a:rPr>
              <a:t>Source: SEC filings</a:t>
            </a:r>
          </a:p>
        </p:txBody>
      </p:sp>
      <p:graphicFrame>
        <p:nvGraphicFramePr>
          <p:cNvPr id="19" name="Table 18"/>
          <p:cNvGraphicFramePr>
            <a:graphicFrameLocks noGrp="1"/>
          </p:cNvGraphicFramePr>
          <p:nvPr>
            <p:extLst>
              <p:ext uri="{D42A27DB-BD31-4B8C-83A1-F6EECF244321}">
                <p14:modId xmlns:p14="http://schemas.microsoft.com/office/powerpoint/2010/main" val="1095928323"/>
              </p:ext>
            </p:extLst>
          </p:nvPr>
        </p:nvGraphicFramePr>
        <p:xfrm>
          <a:off x="340506" y="1125726"/>
          <a:ext cx="8462988" cy="4469394"/>
        </p:xfrm>
        <a:graphic>
          <a:graphicData uri="http://schemas.openxmlformats.org/drawingml/2006/table">
            <a:tbl>
              <a:tblPr>
                <a:tableStyleId>{5C22544A-7EE6-4342-B048-85BDC9FD1C3A}</a:tableStyleId>
              </a:tblPr>
              <a:tblGrid>
                <a:gridCol w="2820996"/>
                <a:gridCol w="2820996"/>
                <a:gridCol w="2820996"/>
              </a:tblGrid>
              <a:tr h="2234697">
                <a:tc>
                  <a:txBody>
                    <a:bodyPr/>
                    <a:lstStyle/>
                    <a:p>
                      <a:pPr algn="ctr"/>
                      <a:r>
                        <a:rPr lang="en-US" sz="2400" dirty="0" smtClean="0">
                          <a:latin typeface="Franklin Gothic Medium"/>
                          <a:cs typeface="Franklin Gothic Medium"/>
                        </a:rPr>
                        <a:t>Mark </a:t>
                      </a:r>
                      <a:r>
                        <a:rPr lang="en-US" sz="2400" dirty="0" err="1" smtClean="0">
                          <a:latin typeface="Franklin Gothic Medium"/>
                          <a:cs typeface="Franklin Gothic Medium"/>
                        </a:rPr>
                        <a:t>Bertolini</a:t>
                      </a:r>
                      <a:endParaRPr lang="en-US" sz="2400" dirty="0" smtClean="0">
                        <a:latin typeface="Franklin Gothic Medium"/>
                        <a:cs typeface="Franklin Gothic Medium"/>
                      </a:endParaRPr>
                    </a:p>
                    <a:p>
                      <a:pPr algn="ctr"/>
                      <a:r>
                        <a:rPr lang="en-US" sz="2000" dirty="0" smtClean="0">
                          <a:latin typeface="Franklin Gothic Medium"/>
                          <a:cs typeface="Franklin Gothic Medium"/>
                        </a:rPr>
                        <a:t>           </a:t>
                      </a:r>
                      <a:endParaRPr lang="en-US" sz="2000" dirty="0">
                        <a:latin typeface="Franklin Gothic Medium"/>
                        <a:cs typeface="Franklin Gothic Medium"/>
                      </a:endParaRPr>
                    </a:p>
                  </a:txBody>
                  <a:tcPr>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solidFill>
                      <a:schemeClr val="bg1"/>
                    </a:solidFill>
                  </a:tcPr>
                </a:tc>
                <a:tc>
                  <a:txBody>
                    <a:bodyPr/>
                    <a:lstStyle/>
                    <a:p>
                      <a:pPr algn="ctr"/>
                      <a:r>
                        <a:rPr lang="en-US" sz="2400" dirty="0" smtClean="0">
                          <a:latin typeface="Franklin Gothic Medium"/>
                          <a:cs typeface="Franklin Gothic Medium"/>
                        </a:rPr>
                        <a:t>Joseph Swedish</a:t>
                      </a:r>
                      <a:endParaRPr lang="en-US" sz="2400" dirty="0">
                        <a:latin typeface="Franklin Gothic Medium"/>
                        <a:cs typeface="Franklin Gothic Medium"/>
                      </a:endParaRPr>
                    </a:p>
                  </a:txBody>
                  <a:tcPr>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solidFill>
                      <a:schemeClr val="bg1"/>
                    </a:solidFill>
                  </a:tcPr>
                </a:tc>
                <a:tc>
                  <a:txBody>
                    <a:bodyPr/>
                    <a:lstStyle/>
                    <a:p>
                      <a:pPr algn="ctr"/>
                      <a:r>
                        <a:rPr lang="en-US" sz="2400" dirty="0" smtClean="0">
                          <a:latin typeface="Franklin Gothic Medium"/>
                          <a:cs typeface="Franklin Gothic Medium"/>
                        </a:rPr>
                        <a:t>Michael</a:t>
                      </a:r>
                      <a:r>
                        <a:rPr lang="en-US" sz="2400" baseline="0" dirty="0" smtClean="0">
                          <a:latin typeface="Franklin Gothic Medium"/>
                          <a:cs typeface="Franklin Gothic Medium"/>
                        </a:rPr>
                        <a:t> </a:t>
                      </a:r>
                      <a:r>
                        <a:rPr lang="en-US" sz="2400" baseline="0" dirty="0" err="1" smtClean="0">
                          <a:latin typeface="Franklin Gothic Medium"/>
                          <a:cs typeface="Franklin Gothic Medium"/>
                        </a:rPr>
                        <a:t>Neidorff</a:t>
                      </a:r>
                      <a:endParaRPr lang="en-US" sz="2400" dirty="0">
                        <a:latin typeface="Franklin Gothic Medium"/>
                        <a:cs typeface="Franklin Gothic Medium"/>
                      </a:endParaRPr>
                    </a:p>
                  </a:txBody>
                  <a:tcPr>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solidFill>
                      <a:schemeClr val="bg1"/>
                    </a:solidFill>
                  </a:tcPr>
                </a:tc>
              </a:tr>
              <a:tr h="2234697">
                <a:tc>
                  <a:txBody>
                    <a:bodyPr/>
                    <a:lstStyle/>
                    <a:p>
                      <a:pPr algn="ctr"/>
                      <a:r>
                        <a:rPr lang="en-US" sz="2400" dirty="0" smtClean="0">
                          <a:latin typeface="Franklin Gothic Medium"/>
                          <a:cs typeface="Franklin Gothic Medium"/>
                        </a:rPr>
                        <a:t>David </a:t>
                      </a:r>
                      <a:r>
                        <a:rPr lang="en-US" sz="2400" dirty="0" err="1" smtClean="0">
                          <a:latin typeface="Franklin Gothic Medium"/>
                          <a:cs typeface="Franklin Gothic Medium"/>
                        </a:rPr>
                        <a:t>Cordani</a:t>
                      </a:r>
                      <a:endParaRPr lang="en-US" sz="2400" dirty="0">
                        <a:latin typeface="Franklin Gothic Medium"/>
                        <a:cs typeface="Franklin Gothic Medium"/>
                      </a:endParaRPr>
                    </a:p>
                  </a:txBody>
                  <a:tcPr>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solidFill>
                      <a:schemeClr val="bg1"/>
                    </a:solidFill>
                  </a:tcPr>
                </a:tc>
                <a:tc>
                  <a:txBody>
                    <a:bodyPr/>
                    <a:lstStyle/>
                    <a:p>
                      <a:pPr algn="ctr"/>
                      <a:r>
                        <a:rPr lang="en-US" sz="2400" dirty="0" smtClean="0">
                          <a:latin typeface="Franklin Gothic Medium"/>
                          <a:cs typeface="Franklin Gothic Medium"/>
                        </a:rPr>
                        <a:t>Steve </a:t>
                      </a:r>
                      <a:r>
                        <a:rPr lang="en-US" sz="2400" dirty="0" err="1" smtClean="0">
                          <a:latin typeface="Franklin Gothic Medium"/>
                          <a:cs typeface="Franklin Gothic Medium"/>
                        </a:rPr>
                        <a:t>Hemsley</a:t>
                      </a:r>
                      <a:endParaRPr lang="en-US" sz="2400" dirty="0">
                        <a:latin typeface="Franklin Gothic Medium"/>
                        <a:cs typeface="Franklin Gothic Medium"/>
                      </a:endParaRPr>
                    </a:p>
                  </a:txBody>
                  <a:tcPr>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solidFill>
                      <a:schemeClr val="bg1"/>
                    </a:solidFill>
                  </a:tcPr>
                </a:tc>
                <a:tc>
                  <a:txBody>
                    <a:bodyPr/>
                    <a:lstStyle/>
                    <a:p>
                      <a:pPr algn="ctr"/>
                      <a:r>
                        <a:rPr lang="en-US" sz="2400" dirty="0" smtClean="0">
                          <a:latin typeface="Franklin Gothic Medium"/>
                          <a:cs typeface="Franklin Gothic Medium"/>
                        </a:rPr>
                        <a:t>Bruce Broussard</a:t>
                      </a:r>
                      <a:endParaRPr lang="en-US" sz="2400" dirty="0">
                        <a:latin typeface="Franklin Gothic Medium"/>
                        <a:cs typeface="Franklin Gothic Medium"/>
                      </a:endParaRPr>
                    </a:p>
                  </a:txBody>
                  <a:tcPr>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solidFill>
                      <a:schemeClr val="bg1"/>
                    </a:solidFill>
                  </a:tcPr>
                </a:tc>
              </a:tr>
            </a:tbl>
          </a:graphicData>
        </a:graphic>
      </p:graphicFrame>
      <p:pic>
        <p:nvPicPr>
          <p:cNvPr id="34" name="Picture 33"/>
          <p:cNvPicPr>
            <a:picLocks noChangeAspect="1"/>
          </p:cNvPicPr>
          <p:nvPr/>
        </p:nvPicPr>
        <p:blipFill rotWithShape="1">
          <a:blip r:embed="rId3"/>
          <a:srcRect l="35352" t="972" r="22250" b="60227"/>
          <a:stretch/>
        </p:blipFill>
        <p:spPr>
          <a:xfrm>
            <a:off x="3169975" y="1638456"/>
            <a:ext cx="1273951" cy="1737360"/>
          </a:xfrm>
          <a:prstGeom prst="ellipse">
            <a:avLst/>
          </a:prstGeom>
          <a:ln>
            <a:noFill/>
          </a:ln>
          <a:effectLst>
            <a:softEdge rad="112500"/>
          </a:effectLst>
        </p:spPr>
      </p:pic>
      <p:pic>
        <p:nvPicPr>
          <p:cNvPr id="35" name="Picture 34"/>
          <p:cNvPicPr>
            <a:picLocks noChangeAspect="1"/>
          </p:cNvPicPr>
          <p:nvPr/>
        </p:nvPicPr>
        <p:blipFill rotWithShape="1">
          <a:blip r:embed="rId4"/>
          <a:srcRect l="4063" t="270" r="5138" b="21347"/>
          <a:stretch/>
        </p:blipFill>
        <p:spPr>
          <a:xfrm>
            <a:off x="5990966" y="1638456"/>
            <a:ext cx="1352550" cy="1737360"/>
          </a:xfrm>
          <a:prstGeom prst="ellipse">
            <a:avLst/>
          </a:prstGeom>
          <a:ln>
            <a:noFill/>
          </a:ln>
          <a:effectLst>
            <a:softEdge rad="112500"/>
          </a:effectLst>
        </p:spPr>
      </p:pic>
      <p:pic>
        <p:nvPicPr>
          <p:cNvPr id="36" name="Picture 35"/>
          <p:cNvPicPr>
            <a:picLocks noChangeAspect="1"/>
          </p:cNvPicPr>
          <p:nvPr/>
        </p:nvPicPr>
        <p:blipFill rotWithShape="1">
          <a:blip r:embed="rId5"/>
          <a:srcRect l="9761" t="550" r="15197" b="13898"/>
          <a:stretch/>
        </p:blipFill>
        <p:spPr>
          <a:xfrm>
            <a:off x="5990985" y="3839220"/>
            <a:ext cx="1313704" cy="1737360"/>
          </a:xfrm>
          <a:prstGeom prst="ellipse">
            <a:avLst/>
          </a:prstGeom>
          <a:ln>
            <a:noFill/>
          </a:ln>
          <a:effectLst>
            <a:softEdge rad="112500"/>
          </a:effectLst>
        </p:spPr>
      </p:pic>
      <p:pic>
        <p:nvPicPr>
          <p:cNvPr id="37" name="Picture 36"/>
          <p:cNvPicPr>
            <a:picLocks noChangeAspect="1"/>
          </p:cNvPicPr>
          <p:nvPr/>
        </p:nvPicPr>
        <p:blipFill rotWithShape="1">
          <a:blip r:embed="rId6"/>
          <a:srcRect l="30675" t="5687" r="33544" b="26186"/>
          <a:stretch/>
        </p:blipFill>
        <p:spPr>
          <a:xfrm>
            <a:off x="3169987" y="3839219"/>
            <a:ext cx="1358079" cy="1737360"/>
          </a:xfrm>
          <a:prstGeom prst="ellipse">
            <a:avLst/>
          </a:prstGeom>
          <a:ln>
            <a:noFill/>
          </a:ln>
          <a:effectLst>
            <a:softEdge rad="112500"/>
          </a:effectLst>
        </p:spPr>
      </p:pic>
      <p:pic>
        <p:nvPicPr>
          <p:cNvPr id="38" name="Picture 37"/>
          <p:cNvPicPr>
            <a:picLocks noChangeAspect="1"/>
          </p:cNvPicPr>
          <p:nvPr/>
        </p:nvPicPr>
        <p:blipFill rotWithShape="1">
          <a:blip r:embed="rId7"/>
          <a:srcRect l="13113" t="-735" r="17883" b="16910"/>
          <a:stretch/>
        </p:blipFill>
        <p:spPr>
          <a:xfrm>
            <a:off x="348991" y="3839220"/>
            <a:ext cx="1377824" cy="1737360"/>
          </a:xfrm>
          <a:prstGeom prst="ellipse">
            <a:avLst/>
          </a:prstGeom>
          <a:ln>
            <a:noFill/>
          </a:ln>
          <a:effectLst>
            <a:softEdge rad="112500"/>
          </a:effectLst>
        </p:spPr>
      </p:pic>
      <p:pic>
        <p:nvPicPr>
          <p:cNvPr id="39" name="Picture 38"/>
          <p:cNvPicPr>
            <a:picLocks noChangeAspect="1"/>
          </p:cNvPicPr>
          <p:nvPr/>
        </p:nvPicPr>
        <p:blipFill rotWithShape="1">
          <a:blip r:embed="rId8"/>
          <a:srcRect l="36152" t="15539" r="31513" b="22913"/>
          <a:stretch/>
        </p:blipFill>
        <p:spPr>
          <a:xfrm>
            <a:off x="348991" y="1638456"/>
            <a:ext cx="1369118" cy="1737360"/>
          </a:xfrm>
          <a:prstGeom prst="ellipse">
            <a:avLst/>
          </a:prstGeom>
          <a:ln>
            <a:noFill/>
          </a:ln>
          <a:effectLst>
            <a:softEdge rad="112500"/>
          </a:effectLst>
        </p:spPr>
      </p:pic>
      <p:sp>
        <p:nvSpPr>
          <p:cNvPr id="47" name="TextBox 46"/>
          <p:cNvSpPr txBox="1"/>
          <p:nvPr/>
        </p:nvSpPr>
        <p:spPr>
          <a:xfrm>
            <a:off x="1504939" y="1606185"/>
            <a:ext cx="1717412" cy="1754327"/>
          </a:xfrm>
          <a:prstGeom prst="rect">
            <a:avLst/>
          </a:prstGeom>
          <a:noFill/>
        </p:spPr>
        <p:txBody>
          <a:bodyPr wrap="none" rtlCol="0" anchor="ctr">
            <a:spAutoFit/>
          </a:bodyPr>
          <a:lstStyle/>
          <a:p>
            <a:pPr algn="ctr" defTabSz="914400">
              <a:spcAft>
                <a:spcPts val="600"/>
              </a:spcAft>
            </a:pPr>
            <a:r>
              <a:rPr lang="en-US" dirty="0">
                <a:solidFill>
                  <a:srgbClr val="003300"/>
                </a:solidFill>
                <a:latin typeface="Franklin Gothic Medium"/>
                <a:cs typeface="Franklin Gothic Medium"/>
              </a:rPr>
              <a:t>Aetna</a:t>
            </a:r>
            <a:endParaRPr lang="en-US" sz="2000" dirty="0">
              <a:solidFill>
                <a:srgbClr val="003300"/>
              </a:solidFill>
              <a:latin typeface="Franklin Gothic Medium"/>
              <a:cs typeface="Franklin Gothic Medium"/>
            </a:endParaRPr>
          </a:p>
          <a:p>
            <a:pPr algn="ctr" defTabSz="914400"/>
            <a:r>
              <a:rPr lang="en-US" sz="2000" dirty="0">
                <a:solidFill>
                  <a:srgbClr val="003300"/>
                </a:solidFill>
                <a:latin typeface="Franklin Gothic Book"/>
                <a:cs typeface="Franklin Gothic Book"/>
              </a:rPr>
              <a:t>Annual Comp: </a:t>
            </a:r>
          </a:p>
          <a:p>
            <a:pPr algn="ctr" defTabSz="914400">
              <a:spcAft>
                <a:spcPts val="600"/>
              </a:spcAft>
            </a:pPr>
            <a:r>
              <a:rPr lang="en-US" sz="2000" dirty="0">
                <a:solidFill>
                  <a:srgbClr val="003300"/>
                </a:solidFill>
                <a:latin typeface="Franklin Gothic Book"/>
                <a:cs typeface="Franklin Gothic Book"/>
              </a:rPr>
              <a:t>$17.3 M</a:t>
            </a:r>
          </a:p>
          <a:p>
            <a:pPr algn="ctr" defTabSz="914400"/>
            <a:r>
              <a:rPr lang="en-US" sz="2000" dirty="0">
                <a:solidFill>
                  <a:srgbClr val="003300"/>
                </a:solidFill>
                <a:latin typeface="Franklin Gothic Book"/>
                <a:cs typeface="Franklin Gothic Book"/>
              </a:rPr>
              <a:t>Pay/Weekday: </a:t>
            </a:r>
          </a:p>
          <a:p>
            <a:pPr algn="ctr" defTabSz="914400"/>
            <a:r>
              <a:rPr lang="en-US" sz="2000" dirty="0">
                <a:solidFill>
                  <a:srgbClr val="003300"/>
                </a:solidFill>
                <a:latin typeface="Franklin Gothic Book"/>
                <a:cs typeface="Franklin Gothic Book"/>
              </a:rPr>
              <a:t>$66,538</a:t>
            </a:r>
          </a:p>
        </p:txBody>
      </p:sp>
      <p:sp>
        <p:nvSpPr>
          <p:cNvPr id="48" name="TextBox 47"/>
          <p:cNvSpPr txBox="1"/>
          <p:nvPr/>
        </p:nvSpPr>
        <p:spPr>
          <a:xfrm>
            <a:off x="1511703" y="3873985"/>
            <a:ext cx="1717412" cy="1754327"/>
          </a:xfrm>
          <a:prstGeom prst="rect">
            <a:avLst/>
          </a:prstGeom>
          <a:noFill/>
        </p:spPr>
        <p:txBody>
          <a:bodyPr wrap="none" rtlCol="0" anchor="ctr">
            <a:spAutoFit/>
          </a:bodyPr>
          <a:lstStyle/>
          <a:p>
            <a:pPr algn="ctr" defTabSz="914400">
              <a:spcAft>
                <a:spcPts val="600"/>
              </a:spcAft>
            </a:pPr>
            <a:r>
              <a:rPr lang="en-US" dirty="0">
                <a:solidFill>
                  <a:srgbClr val="003300"/>
                </a:solidFill>
                <a:latin typeface="Franklin Gothic Medium"/>
                <a:cs typeface="Franklin Gothic Medium"/>
              </a:rPr>
              <a:t>Cigna</a:t>
            </a:r>
            <a:endParaRPr lang="en-US" sz="2000" dirty="0">
              <a:solidFill>
                <a:srgbClr val="003300"/>
              </a:solidFill>
              <a:latin typeface="Franklin Gothic Medium"/>
              <a:cs typeface="Franklin Gothic Medium"/>
            </a:endParaRPr>
          </a:p>
          <a:p>
            <a:pPr algn="ctr" defTabSz="914400"/>
            <a:r>
              <a:rPr lang="en-US" sz="2000" dirty="0">
                <a:solidFill>
                  <a:srgbClr val="003300"/>
                </a:solidFill>
                <a:latin typeface="Franklin Gothic Book"/>
                <a:cs typeface="Franklin Gothic Book"/>
              </a:rPr>
              <a:t>Annual Comp: </a:t>
            </a:r>
          </a:p>
          <a:p>
            <a:pPr algn="ctr" defTabSz="914400">
              <a:spcAft>
                <a:spcPts val="600"/>
              </a:spcAft>
            </a:pPr>
            <a:r>
              <a:rPr lang="en-US" sz="2000" dirty="0">
                <a:solidFill>
                  <a:srgbClr val="003300"/>
                </a:solidFill>
                <a:latin typeface="Franklin Gothic Book"/>
                <a:cs typeface="Franklin Gothic Book"/>
              </a:rPr>
              <a:t>$17.3 M</a:t>
            </a:r>
          </a:p>
          <a:p>
            <a:pPr algn="ctr" defTabSz="914400"/>
            <a:r>
              <a:rPr lang="en-US" sz="2000" dirty="0">
                <a:solidFill>
                  <a:srgbClr val="003300"/>
                </a:solidFill>
                <a:latin typeface="Franklin Gothic Book"/>
                <a:cs typeface="Franklin Gothic Book"/>
              </a:rPr>
              <a:t>Pay/Weekday: </a:t>
            </a:r>
          </a:p>
          <a:p>
            <a:pPr algn="ctr" defTabSz="914400"/>
            <a:r>
              <a:rPr lang="en-US" sz="2000" dirty="0">
                <a:solidFill>
                  <a:srgbClr val="003300"/>
                </a:solidFill>
                <a:latin typeface="Franklin Gothic Book"/>
                <a:cs typeface="Franklin Gothic Book"/>
              </a:rPr>
              <a:t>$66,538</a:t>
            </a:r>
          </a:p>
        </p:txBody>
      </p:sp>
      <p:sp>
        <p:nvSpPr>
          <p:cNvPr id="49" name="TextBox 48"/>
          <p:cNvSpPr txBox="1"/>
          <p:nvPr/>
        </p:nvSpPr>
        <p:spPr>
          <a:xfrm>
            <a:off x="4267330" y="3873985"/>
            <a:ext cx="1717412" cy="1754327"/>
          </a:xfrm>
          <a:prstGeom prst="rect">
            <a:avLst/>
          </a:prstGeom>
          <a:noFill/>
        </p:spPr>
        <p:txBody>
          <a:bodyPr wrap="none" rtlCol="0" anchor="ctr">
            <a:spAutoFit/>
          </a:bodyPr>
          <a:lstStyle/>
          <a:p>
            <a:pPr algn="ctr" defTabSz="914400">
              <a:spcAft>
                <a:spcPts val="600"/>
              </a:spcAft>
            </a:pPr>
            <a:r>
              <a:rPr lang="en-US" dirty="0">
                <a:solidFill>
                  <a:srgbClr val="003300"/>
                </a:solidFill>
                <a:latin typeface="Franklin Gothic Medium"/>
                <a:cs typeface="Franklin Gothic Medium"/>
              </a:rPr>
              <a:t>United</a:t>
            </a:r>
            <a:endParaRPr lang="en-US" sz="2000" dirty="0">
              <a:solidFill>
                <a:srgbClr val="003300"/>
              </a:solidFill>
              <a:latin typeface="Franklin Gothic Medium"/>
              <a:cs typeface="Franklin Gothic Medium"/>
            </a:endParaRPr>
          </a:p>
          <a:p>
            <a:pPr algn="ctr" defTabSz="914400"/>
            <a:r>
              <a:rPr lang="en-US" sz="2000" dirty="0">
                <a:solidFill>
                  <a:srgbClr val="003300"/>
                </a:solidFill>
                <a:latin typeface="Franklin Gothic Book"/>
                <a:cs typeface="Franklin Gothic Book"/>
              </a:rPr>
              <a:t>Annual Comp: </a:t>
            </a:r>
          </a:p>
          <a:p>
            <a:pPr algn="ctr" defTabSz="914400">
              <a:spcAft>
                <a:spcPts val="600"/>
              </a:spcAft>
            </a:pPr>
            <a:r>
              <a:rPr lang="en-US" sz="2000" dirty="0">
                <a:solidFill>
                  <a:srgbClr val="003300"/>
                </a:solidFill>
                <a:latin typeface="Franklin Gothic Book"/>
                <a:cs typeface="Franklin Gothic Book"/>
              </a:rPr>
              <a:t>$14.5 M</a:t>
            </a:r>
          </a:p>
          <a:p>
            <a:pPr algn="ctr" defTabSz="914400"/>
            <a:r>
              <a:rPr lang="en-US" sz="2000" dirty="0">
                <a:solidFill>
                  <a:srgbClr val="003300"/>
                </a:solidFill>
                <a:latin typeface="Franklin Gothic Book"/>
                <a:cs typeface="Franklin Gothic Book"/>
              </a:rPr>
              <a:t>Pay/Weekday: </a:t>
            </a:r>
          </a:p>
          <a:p>
            <a:pPr algn="ctr" defTabSz="914400"/>
            <a:r>
              <a:rPr lang="en-US" sz="2000" dirty="0">
                <a:solidFill>
                  <a:srgbClr val="003300"/>
                </a:solidFill>
                <a:latin typeface="Franklin Gothic Book"/>
                <a:cs typeface="Franklin Gothic Book"/>
              </a:rPr>
              <a:t>$55,769</a:t>
            </a:r>
          </a:p>
        </p:txBody>
      </p:sp>
      <p:sp>
        <p:nvSpPr>
          <p:cNvPr id="50" name="TextBox 49"/>
          <p:cNvSpPr txBox="1"/>
          <p:nvPr/>
        </p:nvSpPr>
        <p:spPr>
          <a:xfrm>
            <a:off x="7107115" y="3873985"/>
            <a:ext cx="1717412" cy="1754327"/>
          </a:xfrm>
          <a:prstGeom prst="rect">
            <a:avLst/>
          </a:prstGeom>
          <a:noFill/>
        </p:spPr>
        <p:txBody>
          <a:bodyPr wrap="none" rtlCol="0" anchor="ctr">
            <a:spAutoFit/>
          </a:bodyPr>
          <a:lstStyle/>
          <a:p>
            <a:pPr algn="ctr" defTabSz="914400">
              <a:spcAft>
                <a:spcPts val="600"/>
              </a:spcAft>
            </a:pPr>
            <a:r>
              <a:rPr lang="en-US" dirty="0">
                <a:solidFill>
                  <a:srgbClr val="003300"/>
                </a:solidFill>
                <a:latin typeface="Franklin Gothic Medium"/>
                <a:cs typeface="Franklin Gothic Medium"/>
              </a:rPr>
              <a:t>Humana</a:t>
            </a:r>
            <a:endParaRPr lang="en-US" sz="2000" dirty="0">
              <a:solidFill>
                <a:srgbClr val="003300"/>
              </a:solidFill>
              <a:latin typeface="Franklin Gothic Medium"/>
              <a:cs typeface="Franklin Gothic Medium"/>
            </a:endParaRPr>
          </a:p>
          <a:p>
            <a:pPr algn="ctr" defTabSz="914400"/>
            <a:r>
              <a:rPr lang="en-US" sz="2000" dirty="0">
                <a:solidFill>
                  <a:srgbClr val="003300"/>
                </a:solidFill>
                <a:latin typeface="Franklin Gothic Book"/>
                <a:cs typeface="Franklin Gothic Book"/>
              </a:rPr>
              <a:t>Annual Comp: </a:t>
            </a:r>
          </a:p>
          <a:p>
            <a:pPr algn="ctr" defTabSz="914400">
              <a:spcAft>
                <a:spcPts val="600"/>
              </a:spcAft>
            </a:pPr>
            <a:r>
              <a:rPr lang="en-US" sz="2000" dirty="0">
                <a:solidFill>
                  <a:srgbClr val="003300"/>
                </a:solidFill>
                <a:latin typeface="Franklin Gothic Book"/>
                <a:cs typeface="Franklin Gothic Book"/>
              </a:rPr>
              <a:t>$10.3 M</a:t>
            </a:r>
          </a:p>
          <a:p>
            <a:pPr algn="ctr" defTabSz="914400"/>
            <a:r>
              <a:rPr lang="en-US" sz="2000" dirty="0">
                <a:solidFill>
                  <a:srgbClr val="003300"/>
                </a:solidFill>
                <a:latin typeface="Franklin Gothic Book"/>
                <a:cs typeface="Franklin Gothic Book"/>
              </a:rPr>
              <a:t>Pay/Weekday: </a:t>
            </a:r>
          </a:p>
          <a:p>
            <a:pPr algn="ctr" defTabSz="914400"/>
            <a:r>
              <a:rPr lang="en-US" sz="2000" dirty="0">
                <a:solidFill>
                  <a:srgbClr val="003300"/>
                </a:solidFill>
                <a:latin typeface="Franklin Gothic Book"/>
                <a:cs typeface="Franklin Gothic Book"/>
              </a:rPr>
              <a:t>$39,615</a:t>
            </a:r>
          </a:p>
        </p:txBody>
      </p:sp>
      <p:sp>
        <p:nvSpPr>
          <p:cNvPr id="51" name="TextBox 50"/>
          <p:cNvSpPr txBox="1"/>
          <p:nvPr/>
        </p:nvSpPr>
        <p:spPr>
          <a:xfrm>
            <a:off x="4267330" y="1606185"/>
            <a:ext cx="1717412" cy="1754327"/>
          </a:xfrm>
          <a:prstGeom prst="rect">
            <a:avLst/>
          </a:prstGeom>
          <a:noFill/>
        </p:spPr>
        <p:txBody>
          <a:bodyPr wrap="none" rtlCol="0" anchor="ctr">
            <a:spAutoFit/>
          </a:bodyPr>
          <a:lstStyle/>
          <a:p>
            <a:pPr algn="ctr" defTabSz="914400">
              <a:spcAft>
                <a:spcPts val="600"/>
              </a:spcAft>
            </a:pPr>
            <a:r>
              <a:rPr lang="en-US" dirty="0" err="1">
                <a:solidFill>
                  <a:srgbClr val="003300"/>
                </a:solidFill>
                <a:latin typeface="Franklin Gothic Medium"/>
                <a:cs typeface="Franklin Gothic Medium"/>
              </a:rPr>
              <a:t>Wellpoint</a:t>
            </a:r>
            <a:endParaRPr lang="en-US" sz="2000" dirty="0">
              <a:solidFill>
                <a:srgbClr val="003300"/>
              </a:solidFill>
              <a:latin typeface="Franklin Gothic Medium"/>
              <a:cs typeface="Franklin Gothic Medium"/>
            </a:endParaRPr>
          </a:p>
          <a:p>
            <a:pPr algn="ctr" defTabSz="914400"/>
            <a:r>
              <a:rPr lang="en-US" sz="2000" dirty="0">
                <a:solidFill>
                  <a:srgbClr val="003300"/>
                </a:solidFill>
                <a:latin typeface="Franklin Gothic Book"/>
                <a:cs typeface="Franklin Gothic Book"/>
              </a:rPr>
              <a:t>Annual Comp: </a:t>
            </a:r>
          </a:p>
          <a:p>
            <a:pPr algn="ctr" defTabSz="914400">
              <a:spcAft>
                <a:spcPts val="600"/>
              </a:spcAft>
            </a:pPr>
            <a:r>
              <a:rPr lang="en-US" sz="2000" dirty="0">
                <a:solidFill>
                  <a:srgbClr val="003300"/>
                </a:solidFill>
                <a:latin typeface="Franklin Gothic Book"/>
                <a:cs typeface="Franklin Gothic Book"/>
              </a:rPr>
              <a:t>$13.6 M</a:t>
            </a:r>
          </a:p>
          <a:p>
            <a:pPr algn="ctr" defTabSz="914400"/>
            <a:r>
              <a:rPr lang="en-US" sz="2000" dirty="0">
                <a:solidFill>
                  <a:srgbClr val="003300"/>
                </a:solidFill>
                <a:latin typeface="Franklin Gothic Book"/>
                <a:cs typeface="Franklin Gothic Book"/>
              </a:rPr>
              <a:t>Pay/Weekday: </a:t>
            </a:r>
          </a:p>
          <a:p>
            <a:pPr algn="ctr" defTabSz="914400"/>
            <a:r>
              <a:rPr lang="en-US" sz="2000" dirty="0">
                <a:solidFill>
                  <a:srgbClr val="003300"/>
                </a:solidFill>
                <a:latin typeface="Franklin Gothic Book"/>
                <a:cs typeface="Franklin Gothic Book"/>
              </a:rPr>
              <a:t>$52,308</a:t>
            </a:r>
          </a:p>
        </p:txBody>
      </p:sp>
      <p:sp>
        <p:nvSpPr>
          <p:cNvPr id="52" name="TextBox 51"/>
          <p:cNvSpPr txBox="1"/>
          <p:nvPr/>
        </p:nvSpPr>
        <p:spPr>
          <a:xfrm>
            <a:off x="7107117" y="1606185"/>
            <a:ext cx="1717412" cy="1754327"/>
          </a:xfrm>
          <a:prstGeom prst="rect">
            <a:avLst/>
          </a:prstGeom>
          <a:noFill/>
        </p:spPr>
        <p:txBody>
          <a:bodyPr wrap="none" rtlCol="0" anchor="ctr">
            <a:spAutoFit/>
          </a:bodyPr>
          <a:lstStyle/>
          <a:p>
            <a:pPr algn="ctr" defTabSz="914400">
              <a:spcAft>
                <a:spcPts val="600"/>
              </a:spcAft>
            </a:pPr>
            <a:r>
              <a:rPr lang="en-US" dirty="0" err="1">
                <a:solidFill>
                  <a:srgbClr val="003300"/>
                </a:solidFill>
                <a:latin typeface="Franklin Gothic Medium"/>
                <a:cs typeface="Franklin Gothic Medium"/>
              </a:rPr>
              <a:t>Centene</a:t>
            </a:r>
            <a:endParaRPr lang="en-US" sz="2000" dirty="0">
              <a:solidFill>
                <a:srgbClr val="003300"/>
              </a:solidFill>
              <a:latin typeface="Franklin Gothic Medium"/>
              <a:cs typeface="Franklin Gothic Medium"/>
            </a:endParaRPr>
          </a:p>
          <a:p>
            <a:pPr algn="ctr" defTabSz="914400"/>
            <a:r>
              <a:rPr lang="en-US" sz="2000" dirty="0">
                <a:solidFill>
                  <a:srgbClr val="003300"/>
                </a:solidFill>
                <a:latin typeface="Franklin Gothic Book"/>
                <a:cs typeface="Franklin Gothic Book"/>
              </a:rPr>
              <a:t>Annual Comp: </a:t>
            </a:r>
          </a:p>
          <a:p>
            <a:pPr algn="ctr" defTabSz="914400">
              <a:spcAft>
                <a:spcPts val="600"/>
              </a:spcAft>
            </a:pPr>
            <a:r>
              <a:rPr lang="en-US" sz="2000" dirty="0">
                <a:solidFill>
                  <a:srgbClr val="003300"/>
                </a:solidFill>
                <a:latin typeface="Franklin Gothic Book"/>
                <a:cs typeface="Franklin Gothic Book"/>
              </a:rPr>
              <a:t>$ 20.8 M</a:t>
            </a:r>
          </a:p>
          <a:p>
            <a:pPr algn="ctr" defTabSz="914400"/>
            <a:r>
              <a:rPr lang="en-US" sz="2000" dirty="0">
                <a:solidFill>
                  <a:srgbClr val="003300"/>
                </a:solidFill>
                <a:latin typeface="Franklin Gothic Book"/>
                <a:cs typeface="Franklin Gothic Book"/>
              </a:rPr>
              <a:t>Pay/Weekday: </a:t>
            </a:r>
          </a:p>
          <a:p>
            <a:pPr algn="ctr" defTabSz="914400"/>
            <a:r>
              <a:rPr lang="en-US" sz="2000" dirty="0">
                <a:solidFill>
                  <a:srgbClr val="003300"/>
                </a:solidFill>
                <a:latin typeface="Franklin Gothic Book"/>
                <a:cs typeface="Franklin Gothic Book"/>
              </a:rPr>
              <a:t>$80,000</a:t>
            </a:r>
          </a:p>
        </p:txBody>
      </p:sp>
    </p:spTree>
    <p:extLst>
      <p:ext uri="{BB962C8B-B14F-4D97-AF65-F5344CB8AC3E}">
        <p14:creationId xmlns:p14="http://schemas.microsoft.com/office/powerpoint/2010/main" val="1818761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775" y="160258"/>
            <a:ext cx="9022225" cy="1130911"/>
          </a:xfrm>
        </p:spPr>
        <p:txBody>
          <a:bodyPr>
            <a:noAutofit/>
          </a:bodyPr>
          <a:lstStyle/>
          <a:p>
            <a:r>
              <a:rPr lang="en-US" sz="3600" dirty="0" smtClean="0"/>
              <a:t>Cost: Lower Drug Prices with More Public Coverage</a:t>
            </a:r>
            <a:endParaRPr lang="en-US" sz="3600" dirty="0"/>
          </a:p>
        </p:txBody>
      </p:sp>
      <p:sp>
        <p:nvSpPr>
          <p:cNvPr id="2" name="Text Placeholder 1"/>
          <p:cNvSpPr>
            <a:spLocks noGrp="1"/>
          </p:cNvSpPr>
          <p:nvPr>
            <p:ph type="body" sz="quarter" idx="10"/>
          </p:nvPr>
        </p:nvSpPr>
        <p:spPr>
          <a:xfrm>
            <a:off x="4629615" y="6011059"/>
            <a:ext cx="4514386" cy="846943"/>
          </a:xfrm>
        </p:spPr>
        <p:txBody>
          <a:bodyPr/>
          <a:lstStyle/>
          <a:p>
            <a:r>
              <a:rPr lang="en-US" dirty="0">
                <a:solidFill>
                  <a:schemeClr val="bg2"/>
                </a:solidFill>
              </a:rPr>
              <a:t>Cabin, </a:t>
            </a:r>
            <a:r>
              <a:rPr lang="en-US" dirty="0" err="1">
                <a:solidFill>
                  <a:schemeClr val="bg2"/>
                </a:solidFill>
              </a:rPr>
              <a:t>Siman</a:t>
            </a:r>
            <a:r>
              <a:rPr lang="en-US" dirty="0">
                <a:solidFill>
                  <a:schemeClr val="bg2"/>
                </a:solidFill>
              </a:rPr>
              <a:t>, </a:t>
            </a:r>
            <a:r>
              <a:rPr lang="en-US" dirty="0" err="1">
                <a:solidFill>
                  <a:schemeClr val="bg2"/>
                </a:solidFill>
              </a:rPr>
              <a:t>Himmelstein</a:t>
            </a:r>
            <a:r>
              <a:rPr lang="en-US" dirty="0">
                <a:solidFill>
                  <a:schemeClr val="bg2"/>
                </a:solidFill>
              </a:rPr>
              <a:t> &amp; </a:t>
            </a:r>
            <a:r>
              <a:rPr lang="en-US" dirty="0" err="1">
                <a:solidFill>
                  <a:schemeClr val="bg2"/>
                </a:solidFill>
              </a:rPr>
              <a:t>Woolhandler</a:t>
            </a:r>
            <a:r>
              <a:rPr lang="en-US" dirty="0">
                <a:solidFill>
                  <a:schemeClr val="bg2"/>
                </a:solidFill>
              </a:rPr>
              <a:t>. </a:t>
            </a:r>
          </a:p>
          <a:p>
            <a:r>
              <a:rPr lang="en-US" dirty="0">
                <a:solidFill>
                  <a:schemeClr val="bg2"/>
                </a:solidFill>
              </a:rPr>
              <a:t>Health Affairs </a:t>
            </a:r>
            <a:r>
              <a:rPr lang="en-US" dirty="0" smtClean="0">
                <a:solidFill>
                  <a:schemeClr val="bg2"/>
                </a:solidFill>
              </a:rPr>
              <a:t>8/2014</a:t>
            </a:r>
            <a:endParaRPr lang="en-US" dirty="0">
              <a:solidFill>
                <a:schemeClr val="bg2"/>
              </a:solidFill>
            </a:endParaRPr>
          </a:p>
        </p:txBody>
      </p:sp>
      <p:graphicFrame>
        <p:nvGraphicFramePr>
          <p:cNvPr id="4" name="Chart 3"/>
          <p:cNvGraphicFramePr/>
          <p:nvPr>
            <p:extLst>
              <p:ext uri="{D42A27DB-BD31-4B8C-83A1-F6EECF244321}">
                <p14:modId xmlns:p14="http://schemas.microsoft.com/office/powerpoint/2010/main" val="3444994613"/>
              </p:ext>
            </p:extLst>
          </p:nvPr>
        </p:nvGraphicFramePr>
        <p:xfrm>
          <a:off x="571500" y="1354667"/>
          <a:ext cx="7902880" cy="4508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7597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7" y="0"/>
            <a:ext cx="8424809" cy="1143000"/>
          </a:xfrm>
        </p:spPr>
        <p:txBody>
          <a:bodyPr/>
          <a:lstStyle/>
          <a:p>
            <a:r>
              <a:rPr lang="en-US" dirty="0" smtClean="0"/>
              <a:t>We Pay Too Much for Drugs</a:t>
            </a:r>
            <a:endParaRPr lang="en-US" dirty="0"/>
          </a:p>
        </p:txBody>
      </p:sp>
      <p:graphicFrame>
        <p:nvGraphicFramePr>
          <p:cNvPr id="4" name="Chart 3"/>
          <p:cNvGraphicFramePr/>
          <p:nvPr>
            <p:extLst>
              <p:ext uri="{D42A27DB-BD31-4B8C-83A1-F6EECF244321}">
                <p14:modId xmlns:p14="http://schemas.microsoft.com/office/powerpoint/2010/main" val="801828214"/>
              </p:ext>
            </p:extLst>
          </p:nvPr>
        </p:nvGraphicFramePr>
        <p:xfrm>
          <a:off x="359598" y="1143001"/>
          <a:ext cx="8424808" cy="460383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25019" y="5940551"/>
            <a:ext cx="6818981" cy="738664"/>
          </a:xfrm>
          <a:prstGeom prst="rect">
            <a:avLst/>
          </a:prstGeom>
          <a:noFill/>
        </p:spPr>
        <p:txBody>
          <a:bodyPr wrap="square" rtlCol="0">
            <a:spAutoFit/>
          </a:bodyPr>
          <a:lstStyle/>
          <a:p>
            <a:r>
              <a:rPr lang="en-US" sz="1400" dirty="0">
                <a:latin typeface="Franklin Gothic Medium" pitchFamily="34" charset="0"/>
              </a:rPr>
              <a:t>Aaron S. </a:t>
            </a:r>
            <a:r>
              <a:rPr lang="en-US" sz="1400" dirty="0" err="1">
                <a:latin typeface="Franklin Gothic Medium" pitchFamily="34" charset="0"/>
              </a:rPr>
              <a:t>Kesselheim</a:t>
            </a:r>
            <a:r>
              <a:rPr lang="en-US" sz="1400" dirty="0">
                <a:latin typeface="Franklin Gothic Medium" pitchFamily="34" charset="0"/>
              </a:rPr>
              <a:t>, Jerry </a:t>
            </a:r>
            <a:r>
              <a:rPr lang="en-US" sz="1400" dirty="0" err="1">
                <a:latin typeface="Franklin Gothic Medium" pitchFamily="34" charset="0"/>
              </a:rPr>
              <a:t>Avorn</a:t>
            </a:r>
            <a:r>
              <a:rPr lang="en-US" sz="1400" dirty="0">
                <a:latin typeface="Franklin Gothic Medium" pitchFamily="34" charset="0"/>
              </a:rPr>
              <a:t>, </a:t>
            </a:r>
            <a:r>
              <a:rPr lang="en-US" sz="1400" dirty="0" err="1">
                <a:latin typeface="Franklin Gothic Medium" pitchFamily="34" charset="0"/>
              </a:rPr>
              <a:t>Ameet</a:t>
            </a:r>
            <a:r>
              <a:rPr lang="en-US" sz="1400" dirty="0">
                <a:latin typeface="Franklin Gothic Medium" pitchFamily="34" charset="0"/>
              </a:rPr>
              <a:t> </a:t>
            </a:r>
            <a:r>
              <a:rPr lang="en-US" sz="1400" dirty="0" err="1">
                <a:latin typeface="Franklin Gothic Medium" pitchFamily="34" charset="0"/>
              </a:rPr>
              <a:t>Sarpatwari</a:t>
            </a:r>
            <a:r>
              <a:rPr lang="en-US" sz="1400" dirty="0">
                <a:latin typeface="Franklin Gothic Medium" pitchFamily="34" charset="0"/>
              </a:rPr>
              <a:t>. The High Cost of Prescription Drugs in the United </a:t>
            </a:r>
            <a:r>
              <a:rPr lang="en-US" sz="1400" dirty="0" err="1">
                <a:latin typeface="Franklin Gothic Medium" pitchFamily="34" charset="0"/>
              </a:rPr>
              <a:t>StatesOrigins</a:t>
            </a:r>
            <a:r>
              <a:rPr lang="en-US" sz="1400" dirty="0">
                <a:latin typeface="Franklin Gothic Medium" pitchFamily="34" charset="0"/>
              </a:rPr>
              <a:t> and Prospects for Reform. JAMA. 2016;316(8):858–871. doi:10.1001/jama.2016.11237</a:t>
            </a:r>
          </a:p>
        </p:txBody>
      </p:sp>
    </p:spTree>
    <p:extLst>
      <p:ext uri="{BB962C8B-B14F-4D97-AF65-F5344CB8AC3E}">
        <p14:creationId xmlns:p14="http://schemas.microsoft.com/office/powerpoint/2010/main" val="311328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7" y="0"/>
            <a:ext cx="8424809" cy="1143000"/>
          </a:xfrm>
        </p:spPr>
        <p:txBody>
          <a:bodyPr/>
          <a:lstStyle/>
          <a:p>
            <a:r>
              <a:rPr lang="en-US" dirty="0" smtClean="0"/>
              <a:t>We Can’t Negotiate Drug costs</a:t>
            </a:r>
            <a:endParaRPr lang="en-US" dirty="0"/>
          </a:p>
        </p:txBody>
      </p:sp>
      <p:graphicFrame>
        <p:nvGraphicFramePr>
          <p:cNvPr id="4" name="Chart 3"/>
          <p:cNvGraphicFramePr/>
          <p:nvPr>
            <p:extLst>
              <p:ext uri="{D42A27DB-BD31-4B8C-83A1-F6EECF244321}">
                <p14:modId xmlns:p14="http://schemas.microsoft.com/office/powerpoint/2010/main" val="157919416"/>
              </p:ext>
            </p:extLst>
          </p:nvPr>
        </p:nvGraphicFramePr>
        <p:xfrm>
          <a:off x="359598" y="1143001"/>
          <a:ext cx="8424808" cy="460383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325019" y="5940551"/>
            <a:ext cx="6818981" cy="738664"/>
          </a:xfrm>
          <a:prstGeom prst="rect">
            <a:avLst/>
          </a:prstGeom>
          <a:noFill/>
        </p:spPr>
        <p:txBody>
          <a:bodyPr wrap="square" rtlCol="0">
            <a:spAutoFit/>
          </a:bodyPr>
          <a:lstStyle/>
          <a:p>
            <a:r>
              <a:rPr lang="en-US" sz="1400" dirty="0">
                <a:latin typeface="Franklin Gothic Medium" pitchFamily="34" charset="0"/>
              </a:rPr>
              <a:t>Aaron S. </a:t>
            </a:r>
            <a:r>
              <a:rPr lang="en-US" sz="1400" dirty="0" err="1">
                <a:latin typeface="Franklin Gothic Medium" pitchFamily="34" charset="0"/>
              </a:rPr>
              <a:t>Kesselheim</a:t>
            </a:r>
            <a:r>
              <a:rPr lang="en-US" sz="1400" dirty="0">
                <a:latin typeface="Franklin Gothic Medium" pitchFamily="34" charset="0"/>
              </a:rPr>
              <a:t>, Jerry </a:t>
            </a:r>
            <a:r>
              <a:rPr lang="en-US" sz="1400" dirty="0" err="1">
                <a:latin typeface="Franklin Gothic Medium" pitchFamily="34" charset="0"/>
              </a:rPr>
              <a:t>Avorn</a:t>
            </a:r>
            <a:r>
              <a:rPr lang="en-US" sz="1400" dirty="0">
                <a:latin typeface="Franklin Gothic Medium" pitchFamily="34" charset="0"/>
              </a:rPr>
              <a:t>, </a:t>
            </a:r>
            <a:r>
              <a:rPr lang="en-US" sz="1400" dirty="0" err="1">
                <a:latin typeface="Franklin Gothic Medium" pitchFamily="34" charset="0"/>
              </a:rPr>
              <a:t>Ameet</a:t>
            </a:r>
            <a:r>
              <a:rPr lang="en-US" sz="1400" dirty="0">
                <a:latin typeface="Franklin Gothic Medium" pitchFamily="34" charset="0"/>
              </a:rPr>
              <a:t> </a:t>
            </a:r>
            <a:r>
              <a:rPr lang="en-US" sz="1400" dirty="0" err="1">
                <a:latin typeface="Franklin Gothic Medium" pitchFamily="34" charset="0"/>
              </a:rPr>
              <a:t>Sarpatwari</a:t>
            </a:r>
            <a:r>
              <a:rPr lang="en-US" sz="1400" dirty="0">
                <a:latin typeface="Franklin Gothic Medium" pitchFamily="34" charset="0"/>
              </a:rPr>
              <a:t>. The High Cost of Prescription Drugs in the United </a:t>
            </a:r>
            <a:r>
              <a:rPr lang="en-US" sz="1400" dirty="0" err="1">
                <a:latin typeface="Franklin Gothic Medium" pitchFamily="34" charset="0"/>
              </a:rPr>
              <a:t>StatesOrigins</a:t>
            </a:r>
            <a:r>
              <a:rPr lang="en-US" sz="1400" dirty="0">
                <a:latin typeface="Franklin Gothic Medium" pitchFamily="34" charset="0"/>
              </a:rPr>
              <a:t> and Prospects for Reform. JAMA. 2016;316(8):858–871. doi:10.1001/jama.2016.11237</a:t>
            </a:r>
          </a:p>
        </p:txBody>
      </p:sp>
    </p:spTree>
    <p:extLst>
      <p:ext uri="{BB962C8B-B14F-4D97-AF65-F5344CB8AC3E}">
        <p14:creationId xmlns:p14="http://schemas.microsoft.com/office/powerpoint/2010/main" val="3774962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Pharma</a:t>
            </a:r>
            <a:r>
              <a:rPr lang="en-US" dirty="0" smtClean="0"/>
              <a:t> is profiting off of patients</a:t>
            </a:r>
            <a:endParaRPr lang="en-US" dirty="0"/>
          </a:p>
        </p:txBody>
      </p:sp>
      <p:pic>
        <p:nvPicPr>
          <p:cNvPr id="3" name="Picture 2" descr="images (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739" y="1632216"/>
            <a:ext cx="6082233" cy="3790688"/>
          </a:xfrm>
          <a:prstGeom prst="rect">
            <a:avLst/>
          </a:prstGeom>
        </p:spPr>
      </p:pic>
    </p:spTree>
    <p:extLst>
      <p:ext uri="{BB962C8B-B14F-4D97-AF65-F5344CB8AC3E}">
        <p14:creationId xmlns:p14="http://schemas.microsoft.com/office/powerpoint/2010/main" val="3105361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2450" y="2057400"/>
            <a:ext cx="2959100" cy="2743200"/>
          </a:xfrm>
          <a:prstGeom prst="rect">
            <a:avLst/>
          </a:prstGeom>
        </p:spPr>
      </p:pic>
      <p:sp>
        <p:nvSpPr>
          <p:cNvPr id="3" name="Right Arrow 2"/>
          <p:cNvSpPr/>
          <p:nvPr/>
        </p:nvSpPr>
        <p:spPr>
          <a:xfrm>
            <a:off x="358588" y="2635624"/>
            <a:ext cx="2330824" cy="1613647"/>
          </a:xfrm>
          <a:prstGeom prst="rightArrow">
            <a:avLst/>
          </a:prstGeom>
          <a:solidFill>
            <a:schemeClr val="tx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6454588" y="2469776"/>
            <a:ext cx="2635623" cy="1918447"/>
          </a:xfrm>
          <a:prstGeom prst="rightArrow">
            <a:avLst/>
          </a:prstGeom>
          <a:solidFill>
            <a:schemeClr val="tx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normAutofit fontScale="90000"/>
          </a:bodyPr>
          <a:lstStyle/>
          <a:p>
            <a:r>
              <a:rPr lang="en-US" dirty="0" smtClean="0"/>
              <a:t>Premiums, deductibles, copays</a:t>
            </a:r>
            <a:r>
              <a:rPr lang="en-US" smtClean="0"/>
              <a:t>, reimbursement,</a:t>
            </a:r>
            <a:endParaRPr lang="en-US" dirty="0"/>
          </a:p>
        </p:txBody>
      </p:sp>
      <p:sp>
        <p:nvSpPr>
          <p:cNvPr id="6" name="TextBox 5"/>
          <p:cNvSpPr txBox="1"/>
          <p:nvPr/>
        </p:nvSpPr>
        <p:spPr>
          <a:xfrm>
            <a:off x="537882" y="2281681"/>
            <a:ext cx="1362635" cy="707886"/>
          </a:xfrm>
          <a:prstGeom prst="rect">
            <a:avLst/>
          </a:prstGeom>
          <a:noFill/>
        </p:spPr>
        <p:txBody>
          <a:bodyPr wrap="square" rtlCol="0">
            <a:spAutoFit/>
          </a:bodyPr>
          <a:lstStyle/>
          <a:p>
            <a:r>
              <a:rPr lang="en-US" sz="2000" smtClean="0">
                <a:latin typeface="Franklin Gothic Medium" pitchFamily="34" charset="0"/>
              </a:rPr>
              <a:t>Premiums and taxes</a:t>
            </a:r>
            <a:endParaRPr lang="en-US" sz="2000" dirty="0">
              <a:latin typeface="Franklin Gothic Medium" pitchFamily="34" charset="0"/>
            </a:endParaRPr>
          </a:p>
        </p:txBody>
      </p:sp>
      <p:sp>
        <p:nvSpPr>
          <p:cNvPr id="7" name="TextBox 6"/>
          <p:cNvSpPr txBox="1"/>
          <p:nvPr/>
        </p:nvSpPr>
        <p:spPr>
          <a:xfrm>
            <a:off x="6230471" y="2469776"/>
            <a:ext cx="2026023" cy="400110"/>
          </a:xfrm>
          <a:prstGeom prst="rect">
            <a:avLst/>
          </a:prstGeom>
          <a:noFill/>
        </p:spPr>
        <p:txBody>
          <a:bodyPr wrap="square" rtlCol="0">
            <a:spAutoFit/>
          </a:bodyPr>
          <a:lstStyle/>
          <a:p>
            <a:r>
              <a:rPr lang="en-US" sz="2000" smtClean="0">
                <a:latin typeface="Franklin Gothic Medium" pitchFamily="34" charset="0"/>
              </a:rPr>
              <a:t>Reimbursement</a:t>
            </a:r>
            <a:endParaRPr lang="en-US" sz="2000" dirty="0">
              <a:latin typeface="Franklin Gothic Medium" pitchFamily="34" charset="0"/>
            </a:endParaRPr>
          </a:p>
        </p:txBody>
      </p:sp>
      <p:sp>
        <p:nvSpPr>
          <p:cNvPr id="8" name="TextBox 7"/>
          <p:cNvSpPr txBox="1"/>
          <p:nvPr/>
        </p:nvSpPr>
        <p:spPr>
          <a:xfrm>
            <a:off x="3424518" y="4930588"/>
            <a:ext cx="2438400" cy="400110"/>
          </a:xfrm>
          <a:prstGeom prst="rect">
            <a:avLst/>
          </a:prstGeom>
          <a:noFill/>
        </p:spPr>
        <p:txBody>
          <a:bodyPr wrap="square" rtlCol="0">
            <a:spAutoFit/>
          </a:bodyPr>
          <a:lstStyle/>
          <a:p>
            <a:r>
              <a:rPr lang="en-US" sz="2000" dirty="0" smtClean="0">
                <a:latin typeface="Franklin Gothic Medium" pitchFamily="34" charset="0"/>
              </a:rPr>
              <a:t>Risk Pool </a:t>
            </a:r>
            <a:endParaRPr lang="en-US" sz="2000" dirty="0">
              <a:latin typeface="Franklin Gothic Medium" pitchFamily="34" charset="0"/>
            </a:endParaRPr>
          </a:p>
        </p:txBody>
      </p:sp>
      <p:sp>
        <p:nvSpPr>
          <p:cNvPr id="9" name="&quot;No&quot; Symbol 8"/>
          <p:cNvSpPr/>
          <p:nvPr/>
        </p:nvSpPr>
        <p:spPr>
          <a:xfrm>
            <a:off x="6230471" y="2281681"/>
            <a:ext cx="2553935" cy="1967590"/>
          </a:xfrm>
          <a:prstGeom prst="noSmoking">
            <a:avLst/>
          </a:prstGeom>
          <a:solidFill>
            <a:srgbClr val="FF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687671" y="1613647"/>
            <a:ext cx="2096735" cy="707886"/>
          </a:xfrm>
          <a:prstGeom prst="rect">
            <a:avLst/>
          </a:prstGeom>
          <a:noFill/>
        </p:spPr>
        <p:txBody>
          <a:bodyPr wrap="square" rtlCol="0">
            <a:spAutoFit/>
          </a:bodyPr>
          <a:lstStyle/>
          <a:p>
            <a:r>
              <a:rPr lang="en-US" sz="2000" dirty="0" smtClean="0">
                <a:latin typeface="Franklin Gothic Medium" pitchFamily="34" charset="0"/>
              </a:rPr>
              <a:t>Copays and deductibles</a:t>
            </a:r>
            <a:endParaRPr lang="en-US" sz="2000" dirty="0">
              <a:latin typeface="Franklin Gothic Medium" pitchFamily="34" charset="0"/>
            </a:endParaRPr>
          </a:p>
        </p:txBody>
      </p:sp>
    </p:spTree>
    <p:extLst>
      <p:ext uri="{BB962C8B-B14F-4D97-AF65-F5344CB8AC3E}">
        <p14:creationId xmlns:p14="http://schemas.microsoft.com/office/powerpoint/2010/main" val="129196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31655" y="1589617"/>
            <a:ext cx="6919563" cy="3637076"/>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914400"/>
            <a:endParaRPr lang="en-US">
              <a:solidFill>
                <a:srgbClr val="003300"/>
              </a:solidFill>
              <a:latin typeface="Calibri"/>
            </a:endParaRPr>
          </a:p>
        </p:txBody>
      </p:sp>
      <p:sp>
        <p:nvSpPr>
          <p:cNvPr id="2" name="Title 1"/>
          <p:cNvSpPr>
            <a:spLocks noGrp="1"/>
          </p:cNvSpPr>
          <p:nvPr>
            <p:ph type="title"/>
          </p:nvPr>
        </p:nvSpPr>
        <p:spPr>
          <a:xfrm>
            <a:off x="306613" y="152450"/>
            <a:ext cx="8837388" cy="1143000"/>
          </a:xfrm>
        </p:spPr>
        <p:txBody>
          <a:bodyPr>
            <a:noAutofit/>
          </a:bodyPr>
          <a:lstStyle/>
          <a:p>
            <a:r>
              <a:rPr lang="en-US" sz="4000" dirty="0" smtClean="0"/>
              <a:t>Cost: A Fork in the Road</a:t>
            </a:r>
            <a:endParaRPr lang="en-US" sz="4000" dirty="0"/>
          </a:p>
        </p:txBody>
      </p:sp>
      <p:sp>
        <p:nvSpPr>
          <p:cNvPr id="4" name="TextBox 3"/>
          <p:cNvSpPr txBox="1"/>
          <p:nvPr/>
        </p:nvSpPr>
        <p:spPr>
          <a:xfrm>
            <a:off x="4672740" y="6130137"/>
            <a:ext cx="4471261" cy="584776"/>
          </a:xfrm>
          <a:prstGeom prst="rect">
            <a:avLst/>
          </a:prstGeom>
          <a:noFill/>
        </p:spPr>
        <p:txBody>
          <a:bodyPr wrap="square" rtlCol="0" anchor="ctr">
            <a:spAutoFit/>
          </a:bodyPr>
          <a:lstStyle/>
          <a:p>
            <a:pPr algn="r" defTabSz="914400"/>
            <a:r>
              <a:rPr lang="en-US" sz="1600" dirty="0">
                <a:solidFill>
                  <a:srgbClr val="EBF1DD"/>
                </a:solidFill>
                <a:latin typeface="Franklin Gothic Book" pitchFamily="34" charset="0"/>
              </a:rPr>
              <a:t>Source: Statistics Canada, Canadian Institute for Health Info, and NCHS/Commerce Dept.</a:t>
            </a:r>
          </a:p>
        </p:txBody>
      </p:sp>
      <p:sp>
        <p:nvSpPr>
          <p:cNvPr id="3" name="TextBox 2"/>
          <p:cNvSpPr txBox="1"/>
          <p:nvPr/>
        </p:nvSpPr>
        <p:spPr>
          <a:xfrm>
            <a:off x="0" y="2035316"/>
            <a:ext cx="1171092" cy="1015663"/>
          </a:xfrm>
          <a:prstGeom prst="rect">
            <a:avLst/>
          </a:prstGeom>
          <a:noFill/>
        </p:spPr>
        <p:txBody>
          <a:bodyPr wrap="square" rtlCol="0">
            <a:spAutoFit/>
          </a:bodyPr>
          <a:lstStyle/>
          <a:p>
            <a:pPr defTabSz="914400"/>
            <a:r>
              <a:rPr lang="en-US" sz="2000" dirty="0">
                <a:solidFill>
                  <a:srgbClr val="003300"/>
                </a:solidFill>
                <a:latin typeface="Franklin Gothic Book"/>
                <a:cs typeface="Franklin Gothic Book"/>
              </a:rPr>
              <a:t>Health costs % of GDP</a:t>
            </a:r>
          </a:p>
        </p:txBody>
      </p:sp>
      <p:graphicFrame>
        <p:nvGraphicFramePr>
          <p:cNvPr id="6" name="Table 5"/>
          <p:cNvGraphicFramePr>
            <a:graphicFrameLocks noGrp="1"/>
          </p:cNvGraphicFramePr>
          <p:nvPr>
            <p:extLst/>
          </p:nvPr>
        </p:nvGraphicFramePr>
        <p:xfrm>
          <a:off x="1074572" y="1383124"/>
          <a:ext cx="708238" cy="4166776"/>
        </p:xfrm>
        <a:graphic>
          <a:graphicData uri="http://schemas.openxmlformats.org/drawingml/2006/table">
            <a:tbl>
              <a:tblPr>
                <a:tableStyleId>{5C22544A-7EE6-4342-B048-85BDC9FD1C3A}</a:tableStyleId>
              </a:tblPr>
              <a:tblGrid>
                <a:gridCol w="708238"/>
              </a:tblGrid>
              <a:tr h="520847">
                <a:tc>
                  <a:txBody>
                    <a:bodyPr/>
                    <a:lstStyle/>
                    <a:p>
                      <a:pPr algn="r"/>
                      <a:r>
                        <a:rPr lang="en-US" sz="2000" dirty="0" smtClean="0">
                          <a:solidFill>
                            <a:schemeClr val="tx1"/>
                          </a:solidFill>
                          <a:latin typeface="Franklin Gothic Book"/>
                          <a:cs typeface="Franklin Gothic Book"/>
                        </a:rPr>
                        <a:t>19%</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20847">
                <a:tc>
                  <a:txBody>
                    <a:bodyPr/>
                    <a:lstStyle/>
                    <a:p>
                      <a:pPr algn="r"/>
                      <a:r>
                        <a:rPr lang="en-US" sz="2000" dirty="0" smtClean="0">
                          <a:solidFill>
                            <a:schemeClr val="tx1"/>
                          </a:solidFill>
                          <a:latin typeface="Franklin Gothic Book"/>
                          <a:cs typeface="Franklin Gothic Book"/>
                        </a:rPr>
                        <a:t>17%</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20847">
                <a:tc>
                  <a:txBody>
                    <a:bodyPr/>
                    <a:lstStyle/>
                    <a:p>
                      <a:pPr algn="r"/>
                      <a:r>
                        <a:rPr lang="en-US" sz="2000" dirty="0" smtClean="0">
                          <a:solidFill>
                            <a:schemeClr val="tx1"/>
                          </a:solidFill>
                          <a:latin typeface="Franklin Gothic Book"/>
                          <a:cs typeface="Franklin Gothic Book"/>
                        </a:rPr>
                        <a:t>15%</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20847">
                <a:tc>
                  <a:txBody>
                    <a:bodyPr/>
                    <a:lstStyle/>
                    <a:p>
                      <a:pPr algn="r"/>
                      <a:r>
                        <a:rPr lang="en-US" sz="2000" dirty="0" smtClean="0">
                          <a:solidFill>
                            <a:schemeClr val="tx1"/>
                          </a:solidFill>
                          <a:latin typeface="Franklin Gothic Book"/>
                          <a:cs typeface="Franklin Gothic Book"/>
                        </a:rPr>
                        <a:t>13%</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20847">
                <a:tc>
                  <a:txBody>
                    <a:bodyPr/>
                    <a:lstStyle/>
                    <a:p>
                      <a:pPr algn="r"/>
                      <a:r>
                        <a:rPr lang="en-US" sz="2000" dirty="0" smtClean="0">
                          <a:solidFill>
                            <a:schemeClr val="tx1"/>
                          </a:solidFill>
                          <a:latin typeface="Franklin Gothic Book"/>
                          <a:cs typeface="Franklin Gothic Book"/>
                        </a:rPr>
                        <a:t>11%</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20847">
                <a:tc>
                  <a:txBody>
                    <a:bodyPr/>
                    <a:lstStyle/>
                    <a:p>
                      <a:pPr algn="r"/>
                      <a:r>
                        <a:rPr lang="en-US" sz="2000" dirty="0" smtClean="0">
                          <a:solidFill>
                            <a:schemeClr val="tx1"/>
                          </a:solidFill>
                          <a:latin typeface="Franklin Gothic Book"/>
                          <a:cs typeface="Franklin Gothic Book"/>
                        </a:rPr>
                        <a:t>9%</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20847">
                <a:tc>
                  <a:txBody>
                    <a:bodyPr/>
                    <a:lstStyle/>
                    <a:p>
                      <a:pPr algn="r"/>
                      <a:r>
                        <a:rPr lang="en-US" sz="2000" dirty="0" smtClean="0">
                          <a:solidFill>
                            <a:schemeClr val="tx1"/>
                          </a:solidFill>
                          <a:latin typeface="Franklin Gothic Book"/>
                          <a:cs typeface="Franklin Gothic Book"/>
                        </a:rPr>
                        <a:t>7%</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20847">
                <a:tc>
                  <a:txBody>
                    <a:bodyPr/>
                    <a:lstStyle/>
                    <a:p>
                      <a:pPr algn="r"/>
                      <a:r>
                        <a:rPr lang="en-US" sz="2000" dirty="0" smtClean="0">
                          <a:solidFill>
                            <a:schemeClr val="tx1"/>
                          </a:solidFill>
                          <a:latin typeface="Franklin Gothic Book"/>
                          <a:cs typeface="Franklin Gothic Book"/>
                        </a:rPr>
                        <a:t>5%</a:t>
                      </a:r>
                      <a:endParaRPr lang="en-US" sz="2000" dirty="0">
                        <a:solidFill>
                          <a:schemeClr val="tx1"/>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12964690"/>
              </p:ext>
            </p:extLst>
          </p:nvPr>
        </p:nvGraphicFramePr>
        <p:xfrm>
          <a:off x="1831655" y="1589617"/>
          <a:ext cx="6914287" cy="3621212"/>
        </p:xfrm>
        <a:graphic>
          <a:graphicData uri="http://schemas.openxmlformats.org/drawingml/2006/table">
            <a:tbl>
              <a:tblPr firstRow="1" bandRow="1">
                <a:tableStyleId>{5C22544A-7EE6-4342-B048-85BDC9FD1C3A}</a:tableStyleId>
              </a:tblPr>
              <a:tblGrid>
                <a:gridCol w="6914287"/>
              </a:tblGrid>
              <a:tr h="517316">
                <a:tc>
                  <a:txBody>
                    <a:bodyPr/>
                    <a:lstStyle/>
                    <a:p>
                      <a:endParaRPr lang="en-US" dirty="0"/>
                    </a:p>
                  </a:txBody>
                  <a:tcPr>
                    <a:lnL w="12700" cmpd="sng">
                      <a:noFill/>
                    </a:lnL>
                    <a:lnR w="12700" cmpd="sng">
                      <a:noFill/>
                    </a:lnR>
                    <a:lnT w="12700" cmpd="sng">
                      <a:noFill/>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517316">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517316">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517316">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517316">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517316">
                <a:tc>
                  <a:txBody>
                    <a:bodyPr/>
                    <a:lstStyle/>
                    <a:p>
                      <a:endParaRPr lang="en-US"/>
                    </a:p>
                  </a:txBody>
                  <a:tcPr>
                    <a:lnL w="12700" cmpd="sng">
                      <a:noFill/>
                    </a:lnL>
                    <a:lnR w="12700" cmpd="sng">
                      <a:noFill/>
                    </a:lnR>
                    <a:lnT w="12700" cap="flat" cmpd="sng" algn="ctr">
                      <a:solidFill>
                        <a:scrgbClr r="0" g="0" b="0"/>
                      </a:solidFill>
                      <a:prstDash val="sysDot"/>
                      <a:round/>
                      <a:headEnd type="none" w="med" len="med"/>
                      <a:tailEnd type="none" w="med" len="med"/>
                    </a:lnT>
                    <a:lnB w="12700" cap="flat" cmpd="sng" algn="ctr">
                      <a:solidFill>
                        <a:scrgbClr r="0" g="0" b="0"/>
                      </a:solidFill>
                      <a:prstDash val="sysDot"/>
                      <a:round/>
                      <a:headEnd type="none" w="med" len="med"/>
                      <a:tailEnd type="none" w="med" len="med"/>
                    </a:lnB>
                    <a:lnTlToBr w="12700" cmpd="sng">
                      <a:noFill/>
                      <a:prstDash val="solid"/>
                    </a:lnTlToBr>
                    <a:lnBlToTr w="12700" cmpd="sng">
                      <a:noFill/>
                      <a:prstDash val="solid"/>
                    </a:lnBlToTr>
                    <a:noFill/>
                  </a:tcPr>
                </a:tc>
              </a:tr>
              <a:tr h="517316">
                <a:tc>
                  <a:txBody>
                    <a:bodyPr/>
                    <a:lstStyle/>
                    <a:p>
                      <a:endParaRPr lang="en-US" dirty="0"/>
                    </a:p>
                  </a:txBody>
                  <a:tcPr>
                    <a:lnL w="12700" cmpd="sng">
                      <a:noFill/>
                    </a:lnL>
                    <a:lnR w="12700" cmpd="sng">
                      <a:noFill/>
                    </a:lnR>
                    <a:lnT w="12700" cap="flat" cmpd="sng" algn="ctr">
                      <a:solidFill>
                        <a:scrgbClr r="0" g="0" b="0"/>
                      </a:solidFill>
                      <a:prstDash val="sysDot"/>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aphicFrame>
        <p:nvGraphicFramePr>
          <p:cNvPr id="9" name="Table 8"/>
          <p:cNvGraphicFramePr>
            <a:graphicFrameLocks noGrp="1"/>
          </p:cNvGraphicFramePr>
          <p:nvPr>
            <p:extLst/>
          </p:nvPr>
        </p:nvGraphicFramePr>
        <p:xfrm>
          <a:off x="968021" y="5322972"/>
          <a:ext cx="6367605" cy="396240"/>
        </p:xfrm>
        <a:graphic>
          <a:graphicData uri="http://schemas.openxmlformats.org/drawingml/2006/table">
            <a:tbl>
              <a:tblPr>
                <a:tableStyleId>{5C22544A-7EE6-4342-B048-85BDC9FD1C3A}</a:tableStyleId>
              </a:tblPr>
              <a:tblGrid>
                <a:gridCol w="1273521"/>
                <a:gridCol w="1273521"/>
                <a:gridCol w="1273521"/>
                <a:gridCol w="1273521"/>
                <a:gridCol w="1273521"/>
              </a:tblGrid>
              <a:tr h="370840">
                <a:tc>
                  <a:txBody>
                    <a:bodyPr/>
                    <a:lstStyle/>
                    <a:p>
                      <a:pPr algn="r"/>
                      <a:r>
                        <a:rPr lang="en-US" sz="2000" b="0" dirty="0" smtClean="0">
                          <a:solidFill>
                            <a:srgbClr val="003300"/>
                          </a:solidFill>
                          <a:latin typeface="Franklin Gothic Book"/>
                          <a:cs typeface="Franklin Gothic Book"/>
                        </a:rPr>
                        <a:t>1960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1970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1980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1990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000" b="0" dirty="0" smtClean="0">
                          <a:solidFill>
                            <a:srgbClr val="003300"/>
                          </a:solidFill>
                          <a:latin typeface="Franklin Gothic Book"/>
                          <a:cs typeface="Franklin Gothic Book"/>
                        </a:rPr>
                        <a:t>2000</a:t>
                      </a:r>
                      <a:endParaRPr lang="en-US" sz="2000" b="0" dirty="0">
                        <a:solidFill>
                          <a:srgbClr val="003300"/>
                        </a:solidFill>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2" name="Freeform 11"/>
          <p:cNvSpPr/>
          <p:nvPr/>
        </p:nvSpPr>
        <p:spPr>
          <a:xfrm>
            <a:off x="1814951" y="1760127"/>
            <a:ext cx="6909769" cy="3413178"/>
          </a:xfrm>
          <a:custGeom>
            <a:avLst/>
            <a:gdLst>
              <a:gd name="connsiteX0" fmla="*/ 0 w 6925388"/>
              <a:gd name="connsiteY0" fmla="*/ 3738715 h 3738715"/>
              <a:gd name="connsiteX1" fmla="*/ 238449 w 6925388"/>
              <a:gd name="connsiteY1" fmla="*/ 3660960 h 3738715"/>
              <a:gd name="connsiteX2" fmla="*/ 326571 w 6925388"/>
              <a:gd name="connsiteY2" fmla="*/ 3640225 h 3738715"/>
              <a:gd name="connsiteX3" fmla="*/ 466530 w 6925388"/>
              <a:gd name="connsiteY3" fmla="*/ 3572838 h 3738715"/>
              <a:gd name="connsiteX4" fmla="*/ 549469 w 6925388"/>
              <a:gd name="connsiteY4" fmla="*/ 3572838 h 3738715"/>
              <a:gd name="connsiteX5" fmla="*/ 673877 w 6925388"/>
              <a:gd name="connsiteY5" fmla="*/ 3541736 h 3738715"/>
              <a:gd name="connsiteX6" fmla="*/ 819020 w 6925388"/>
              <a:gd name="connsiteY6" fmla="*/ 3526185 h 3738715"/>
              <a:gd name="connsiteX7" fmla="*/ 834571 w 6925388"/>
              <a:gd name="connsiteY7" fmla="*/ 3536552 h 3738715"/>
              <a:gd name="connsiteX8" fmla="*/ 1078204 w 6925388"/>
              <a:gd name="connsiteY8" fmla="*/ 3381042 h 3738715"/>
              <a:gd name="connsiteX9" fmla="*/ 1238898 w 6925388"/>
              <a:gd name="connsiteY9" fmla="*/ 3308470 h 3738715"/>
              <a:gd name="connsiteX10" fmla="*/ 1352939 w 6925388"/>
              <a:gd name="connsiteY10" fmla="*/ 3184062 h 3738715"/>
              <a:gd name="connsiteX11" fmla="*/ 1420326 w 6925388"/>
              <a:gd name="connsiteY11" fmla="*/ 3127042 h 3738715"/>
              <a:gd name="connsiteX12" fmla="*/ 1648408 w 6925388"/>
              <a:gd name="connsiteY12" fmla="*/ 3075205 h 3738715"/>
              <a:gd name="connsiteX13" fmla="*/ 1772816 w 6925388"/>
              <a:gd name="connsiteY13" fmla="*/ 3049287 h 3738715"/>
              <a:gd name="connsiteX14" fmla="*/ 1819469 w 6925388"/>
              <a:gd name="connsiteY14" fmla="*/ 3049287 h 3738715"/>
              <a:gd name="connsiteX15" fmla="*/ 1985347 w 6925388"/>
              <a:gd name="connsiteY15" fmla="*/ 2919695 h 3738715"/>
              <a:gd name="connsiteX16" fmla="*/ 2161592 w 6925388"/>
              <a:gd name="connsiteY16" fmla="*/ 2795287 h 3738715"/>
              <a:gd name="connsiteX17" fmla="*/ 2322286 w 6925388"/>
              <a:gd name="connsiteY17" fmla="*/ 2759001 h 3738715"/>
              <a:gd name="connsiteX18" fmla="*/ 2555551 w 6925388"/>
              <a:gd name="connsiteY18" fmla="*/ 2743450 h 3738715"/>
              <a:gd name="connsiteX19" fmla="*/ 2674775 w 6925388"/>
              <a:gd name="connsiteY19" fmla="*/ 2696797 h 3738715"/>
              <a:gd name="connsiteX20" fmla="*/ 2742163 w 6925388"/>
              <a:gd name="connsiteY20" fmla="*/ 2587940 h 3738715"/>
              <a:gd name="connsiteX21" fmla="*/ 2908041 w 6925388"/>
              <a:gd name="connsiteY21" fmla="*/ 2494633 h 3738715"/>
              <a:gd name="connsiteX22" fmla="*/ 3068735 w 6925388"/>
              <a:gd name="connsiteY22" fmla="*/ 2230266 h 3738715"/>
              <a:gd name="connsiteX23" fmla="*/ 3219061 w 6925388"/>
              <a:gd name="connsiteY23" fmla="*/ 2188797 h 3738715"/>
              <a:gd name="connsiteX24" fmla="*/ 3333102 w 6925388"/>
              <a:gd name="connsiteY24" fmla="*/ 2225082 h 3738715"/>
              <a:gd name="connsiteX25" fmla="*/ 3457510 w 6925388"/>
              <a:gd name="connsiteY25" fmla="*/ 2157695 h 3738715"/>
              <a:gd name="connsiteX26" fmla="*/ 3571551 w 6925388"/>
              <a:gd name="connsiteY26" fmla="*/ 2136960 h 3738715"/>
              <a:gd name="connsiteX27" fmla="*/ 3701143 w 6925388"/>
              <a:gd name="connsiteY27" fmla="*/ 2069572 h 3738715"/>
              <a:gd name="connsiteX28" fmla="*/ 3965510 w 6925388"/>
              <a:gd name="connsiteY28" fmla="*/ 1857042 h 3738715"/>
              <a:gd name="connsiteX29" fmla="*/ 4084735 w 6925388"/>
              <a:gd name="connsiteY29" fmla="*/ 1737817 h 3738715"/>
              <a:gd name="connsiteX30" fmla="*/ 4250612 w 6925388"/>
              <a:gd name="connsiteY30" fmla="*/ 1463082 h 3738715"/>
              <a:gd name="connsiteX31" fmla="*/ 4328367 w 6925388"/>
              <a:gd name="connsiteY31" fmla="*/ 1359409 h 3738715"/>
              <a:gd name="connsiteX32" fmla="*/ 4535714 w 6925388"/>
              <a:gd name="connsiteY32" fmla="*/ 1229817 h 3738715"/>
              <a:gd name="connsiteX33" fmla="*/ 4763796 w 6925388"/>
              <a:gd name="connsiteY33" fmla="*/ 1188348 h 3738715"/>
              <a:gd name="connsiteX34" fmla="*/ 4877837 w 6925388"/>
              <a:gd name="connsiteY34" fmla="*/ 1172797 h 3738715"/>
              <a:gd name="connsiteX35" fmla="*/ 5126653 w 6925388"/>
              <a:gd name="connsiteY35" fmla="*/ 1229817 h 3738715"/>
              <a:gd name="connsiteX36" fmla="*/ 5302898 w 6925388"/>
              <a:gd name="connsiteY36" fmla="*/ 1229817 h 3738715"/>
              <a:gd name="connsiteX37" fmla="*/ 5546530 w 6925388"/>
              <a:gd name="connsiteY37" fmla="*/ 1183164 h 3738715"/>
              <a:gd name="connsiteX38" fmla="*/ 5826449 w 6925388"/>
              <a:gd name="connsiteY38" fmla="*/ 737368 h 3738715"/>
              <a:gd name="connsiteX39" fmla="*/ 5992326 w 6925388"/>
              <a:gd name="connsiteY39" fmla="*/ 581858 h 3738715"/>
              <a:gd name="connsiteX40" fmla="*/ 6272245 w 6925388"/>
              <a:gd name="connsiteY40" fmla="*/ 555940 h 3738715"/>
              <a:gd name="connsiteX41" fmla="*/ 6370735 w 6925388"/>
              <a:gd name="connsiteY41" fmla="*/ 493736 h 3738715"/>
              <a:gd name="connsiteX42" fmla="*/ 6510694 w 6925388"/>
              <a:gd name="connsiteY42" fmla="*/ 467817 h 3738715"/>
              <a:gd name="connsiteX43" fmla="*/ 6650653 w 6925388"/>
              <a:gd name="connsiteY43" fmla="*/ 343409 h 3738715"/>
              <a:gd name="connsiteX44" fmla="*/ 6806163 w 6925388"/>
              <a:gd name="connsiteY44" fmla="*/ 27205 h 3738715"/>
              <a:gd name="connsiteX45" fmla="*/ 6925388 w 6925388"/>
              <a:gd name="connsiteY45" fmla="*/ 16838 h 3738715"/>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06163 w 7501890"/>
              <a:gd name="connsiteY44" fmla="*/ 172326 h 3883836"/>
              <a:gd name="connsiteX45" fmla="*/ 7501890 w 7501890"/>
              <a:gd name="connsiteY45"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7293516 w 7501890"/>
              <a:gd name="connsiteY44" fmla="*/ 128722 h 3883836"/>
              <a:gd name="connsiteX45" fmla="*/ 7501890 w 7501890"/>
              <a:gd name="connsiteY45"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128722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128722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128722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128722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128722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10694 w 7501890"/>
              <a:gd name="connsiteY42" fmla="*/ 612938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49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56167 w 7501890"/>
              <a:gd name="connsiteY38" fmla="*/ 90117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56167 w 7501890"/>
              <a:gd name="connsiteY38" fmla="*/ 90117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56167 w 7501890"/>
              <a:gd name="connsiteY38" fmla="*/ 90117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56167 w 7501890"/>
              <a:gd name="connsiteY38" fmla="*/ 90117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26450 w 7501890"/>
              <a:gd name="connsiteY38" fmla="*/ 882489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28367 w 7501890"/>
              <a:gd name="connsiteY31" fmla="*/ 1504530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50612 w 7501890"/>
              <a:gd name="connsiteY30" fmla="*/ 1608203 h 3883836"/>
              <a:gd name="connsiteX31" fmla="*/ 4358084 w 7501890"/>
              <a:gd name="connsiteY31" fmla="*/ 1510758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62498 w 7501890"/>
              <a:gd name="connsiteY30" fmla="*/ 1689183 h 3883836"/>
              <a:gd name="connsiteX31" fmla="*/ 4358084 w 7501890"/>
              <a:gd name="connsiteY31" fmla="*/ 1510758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62498 w 7501890"/>
              <a:gd name="connsiteY30" fmla="*/ 1689183 h 3883836"/>
              <a:gd name="connsiteX31" fmla="*/ 4358084 w 7501890"/>
              <a:gd name="connsiteY31" fmla="*/ 1510758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068735 w 7501890"/>
              <a:gd name="connsiteY22" fmla="*/ 2375387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62498 w 7501890"/>
              <a:gd name="connsiteY30" fmla="*/ 1689183 h 3883836"/>
              <a:gd name="connsiteX31" fmla="*/ 4358084 w 7501890"/>
              <a:gd name="connsiteY31" fmla="*/ 1510758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61592 w 7501890"/>
              <a:gd name="connsiteY16" fmla="*/ 2940408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104396 w 7501890"/>
              <a:gd name="connsiteY22" fmla="*/ 2394075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62498 w 7501890"/>
              <a:gd name="connsiteY30" fmla="*/ 1689183 h 3883836"/>
              <a:gd name="connsiteX31" fmla="*/ 4358084 w 7501890"/>
              <a:gd name="connsiteY31" fmla="*/ 1510758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85347 w 7501890"/>
              <a:gd name="connsiteY15" fmla="*/ 3064816 h 3883836"/>
              <a:gd name="connsiteX16" fmla="*/ 2185365 w 7501890"/>
              <a:gd name="connsiteY16" fmla="*/ 2959095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104396 w 7501890"/>
              <a:gd name="connsiteY22" fmla="*/ 2394075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62498 w 7501890"/>
              <a:gd name="connsiteY30" fmla="*/ 1689183 h 3883836"/>
              <a:gd name="connsiteX31" fmla="*/ 4358084 w 7501890"/>
              <a:gd name="connsiteY31" fmla="*/ 1510758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 name="connsiteX0" fmla="*/ 0 w 7501890"/>
              <a:gd name="connsiteY0" fmla="*/ 3883836 h 3883836"/>
              <a:gd name="connsiteX1" fmla="*/ 238449 w 7501890"/>
              <a:gd name="connsiteY1" fmla="*/ 3806081 h 3883836"/>
              <a:gd name="connsiteX2" fmla="*/ 326571 w 7501890"/>
              <a:gd name="connsiteY2" fmla="*/ 3785346 h 3883836"/>
              <a:gd name="connsiteX3" fmla="*/ 466530 w 7501890"/>
              <a:gd name="connsiteY3" fmla="*/ 3717959 h 3883836"/>
              <a:gd name="connsiteX4" fmla="*/ 549469 w 7501890"/>
              <a:gd name="connsiteY4" fmla="*/ 3717959 h 3883836"/>
              <a:gd name="connsiteX5" fmla="*/ 673877 w 7501890"/>
              <a:gd name="connsiteY5" fmla="*/ 3686857 h 3883836"/>
              <a:gd name="connsiteX6" fmla="*/ 819020 w 7501890"/>
              <a:gd name="connsiteY6" fmla="*/ 3671306 h 3883836"/>
              <a:gd name="connsiteX7" fmla="*/ 834571 w 7501890"/>
              <a:gd name="connsiteY7" fmla="*/ 3681673 h 3883836"/>
              <a:gd name="connsiteX8" fmla="*/ 1078204 w 7501890"/>
              <a:gd name="connsiteY8" fmla="*/ 3526163 h 3883836"/>
              <a:gd name="connsiteX9" fmla="*/ 1238898 w 7501890"/>
              <a:gd name="connsiteY9" fmla="*/ 3453591 h 3883836"/>
              <a:gd name="connsiteX10" fmla="*/ 1352939 w 7501890"/>
              <a:gd name="connsiteY10" fmla="*/ 3329183 h 3883836"/>
              <a:gd name="connsiteX11" fmla="*/ 1420326 w 7501890"/>
              <a:gd name="connsiteY11" fmla="*/ 3272163 h 3883836"/>
              <a:gd name="connsiteX12" fmla="*/ 1648408 w 7501890"/>
              <a:gd name="connsiteY12" fmla="*/ 3220326 h 3883836"/>
              <a:gd name="connsiteX13" fmla="*/ 1772816 w 7501890"/>
              <a:gd name="connsiteY13" fmla="*/ 3194408 h 3883836"/>
              <a:gd name="connsiteX14" fmla="*/ 1819469 w 7501890"/>
              <a:gd name="connsiteY14" fmla="*/ 3194408 h 3883836"/>
              <a:gd name="connsiteX15" fmla="*/ 1997233 w 7501890"/>
              <a:gd name="connsiteY15" fmla="*/ 3089733 h 3883836"/>
              <a:gd name="connsiteX16" fmla="*/ 2185365 w 7501890"/>
              <a:gd name="connsiteY16" fmla="*/ 2959095 h 3883836"/>
              <a:gd name="connsiteX17" fmla="*/ 2322286 w 7501890"/>
              <a:gd name="connsiteY17" fmla="*/ 2904122 h 3883836"/>
              <a:gd name="connsiteX18" fmla="*/ 2555551 w 7501890"/>
              <a:gd name="connsiteY18" fmla="*/ 2888571 h 3883836"/>
              <a:gd name="connsiteX19" fmla="*/ 2674775 w 7501890"/>
              <a:gd name="connsiteY19" fmla="*/ 2841918 h 3883836"/>
              <a:gd name="connsiteX20" fmla="*/ 2742163 w 7501890"/>
              <a:gd name="connsiteY20" fmla="*/ 2733061 h 3883836"/>
              <a:gd name="connsiteX21" fmla="*/ 2908041 w 7501890"/>
              <a:gd name="connsiteY21" fmla="*/ 2639754 h 3883836"/>
              <a:gd name="connsiteX22" fmla="*/ 3104396 w 7501890"/>
              <a:gd name="connsiteY22" fmla="*/ 2394075 h 3883836"/>
              <a:gd name="connsiteX23" fmla="*/ 3219061 w 7501890"/>
              <a:gd name="connsiteY23" fmla="*/ 2333918 h 3883836"/>
              <a:gd name="connsiteX24" fmla="*/ 3333102 w 7501890"/>
              <a:gd name="connsiteY24" fmla="*/ 2370203 h 3883836"/>
              <a:gd name="connsiteX25" fmla="*/ 3457510 w 7501890"/>
              <a:gd name="connsiteY25" fmla="*/ 2302816 h 3883836"/>
              <a:gd name="connsiteX26" fmla="*/ 3571551 w 7501890"/>
              <a:gd name="connsiteY26" fmla="*/ 2282081 h 3883836"/>
              <a:gd name="connsiteX27" fmla="*/ 3701143 w 7501890"/>
              <a:gd name="connsiteY27" fmla="*/ 2214693 h 3883836"/>
              <a:gd name="connsiteX28" fmla="*/ 3965510 w 7501890"/>
              <a:gd name="connsiteY28" fmla="*/ 2002163 h 3883836"/>
              <a:gd name="connsiteX29" fmla="*/ 4084735 w 7501890"/>
              <a:gd name="connsiteY29" fmla="*/ 1882938 h 3883836"/>
              <a:gd name="connsiteX30" fmla="*/ 4262498 w 7501890"/>
              <a:gd name="connsiteY30" fmla="*/ 1689183 h 3883836"/>
              <a:gd name="connsiteX31" fmla="*/ 4358084 w 7501890"/>
              <a:gd name="connsiteY31" fmla="*/ 1510758 h 3883836"/>
              <a:gd name="connsiteX32" fmla="*/ 4535714 w 7501890"/>
              <a:gd name="connsiteY32" fmla="*/ 1374938 h 3883836"/>
              <a:gd name="connsiteX33" fmla="*/ 4763796 w 7501890"/>
              <a:gd name="connsiteY33" fmla="*/ 1333469 h 3883836"/>
              <a:gd name="connsiteX34" fmla="*/ 4877837 w 7501890"/>
              <a:gd name="connsiteY34" fmla="*/ 1317918 h 3883836"/>
              <a:gd name="connsiteX35" fmla="*/ 5126653 w 7501890"/>
              <a:gd name="connsiteY35" fmla="*/ 1374938 h 3883836"/>
              <a:gd name="connsiteX36" fmla="*/ 5302898 w 7501890"/>
              <a:gd name="connsiteY36" fmla="*/ 1374938 h 3883836"/>
              <a:gd name="connsiteX37" fmla="*/ 5546530 w 7501890"/>
              <a:gd name="connsiteY37" fmla="*/ 1328285 h 3883836"/>
              <a:gd name="connsiteX38" fmla="*/ 5868053 w 7501890"/>
              <a:gd name="connsiteY38" fmla="*/ 894947 h 3883836"/>
              <a:gd name="connsiteX39" fmla="*/ 5992326 w 7501890"/>
              <a:gd name="connsiteY39" fmla="*/ 726979 h 3883836"/>
              <a:gd name="connsiteX40" fmla="*/ 6272245 w 7501890"/>
              <a:gd name="connsiteY40" fmla="*/ 701061 h 3883836"/>
              <a:gd name="connsiteX41" fmla="*/ 6370735 w 7501890"/>
              <a:gd name="connsiteY41" fmla="*/ 638857 h 3883836"/>
              <a:gd name="connsiteX42" fmla="*/ 6504751 w 7501890"/>
              <a:gd name="connsiteY42" fmla="*/ 575563 h 3883836"/>
              <a:gd name="connsiteX43" fmla="*/ 6650653 w 7501890"/>
              <a:gd name="connsiteY43" fmla="*/ 488530 h 3883836"/>
              <a:gd name="connsiteX44" fmla="*/ 6849413 w 7501890"/>
              <a:gd name="connsiteY44" fmla="*/ 115103 h 3883836"/>
              <a:gd name="connsiteX45" fmla="*/ 7293516 w 7501890"/>
              <a:gd name="connsiteY45" fmla="*/ 91347 h 3883836"/>
              <a:gd name="connsiteX46" fmla="*/ 7501890 w 7501890"/>
              <a:gd name="connsiteY46" fmla="*/ 0 h 38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01890" h="3883836">
                <a:moveTo>
                  <a:pt x="0" y="3883836"/>
                </a:moveTo>
                <a:lnTo>
                  <a:pt x="238449" y="3806081"/>
                </a:lnTo>
                <a:cubicBezTo>
                  <a:pt x="292877" y="3789666"/>
                  <a:pt x="288558" y="3800033"/>
                  <a:pt x="326571" y="3785346"/>
                </a:cubicBezTo>
                <a:cubicBezTo>
                  <a:pt x="364584" y="3770659"/>
                  <a:pt x="429380" y="3729190"/>
                  <a:pt x="466530" y="3717959"/>
                </a:cubicBezTo>
                <a:cubicBezTo>
                  <a:pt x="503680" y="3706728"/>
                  <a:pt x="514911" y="3723143"/>
                  <a:pt x="549469" y="3717959"/>
                </a:cubicBezTo>
                <a:cubicBezTo>
                  <a:pt x="584027" y="3712775"/>
                  <a:pt x="628952" y="3694632"/>
                  <a:pt x="673877" y="3686857"/>
                </a:cubicBezTo>
                <a:cubicBezTo>
                  <a:pt x="718802" y="3679082"/>
                  <a:pt x="792238" y="3672170"/>
                  <a:pt x="819020" y="3671306"/>
                </a:cubicBezTo>
                <a:cubicBezTo>
                  <a:pt x="845802" y="3670442"/>
                  <a:pt x="791374" y="3705863"/>
                  <a:pt x="834571" y="3681673"/>
                </a:cubicBezTo>
                <a:cubicBezTo>
                  <a:pt x="877768" y="3657483"/>
                  <a:pt x="1010816" y="3564177"/>
                  <a:pt x="1078204" y="3526163"/>
                </a:cubicBezTo>
                <a:cubicBezTo>
                  <a:pt x="1145592" y="3488149"/>
                  <a:pt x="1193109" y="3486421"/>
                  <a:pt x="1238898" y="3453591"/>
                </a:cubicBezTo>
                <a:cubicBezTo>
                  <a:pt x="1284687" y="3420761"/>
                  <a:pt x="1322701" y="3359421"/>
                  <a:pt x="1352939" y="3329183"/>
                </a:cubicBezTo>
                <a:cubicBezTo>
                  <a:pt x="1383177" y="3298945"/>
                  <a:pt x="1371081" y="3290306"/>
                  <a:pt x="1420326" y="3272163"/>
                </a:cubicBezTo>
                <a:cubicBezTo>
                  <a:pt x="1469571" y="3254020"/>
                  <a:pt x="1589660" y="3233285"/>
                  <a:pt x="1648408" y="3220326"/>
                </a:cubicBezTo>
                <a:cubicBezTo>
                  <a:pt x="1707156" y="3207367"/>
                  <a:pt x="1744306" y="3198728"/>
                  <a:pt x="1772816" y="3194408"/>
                </a:cubicBezTo>
                <a:cubicBezTo>
                  <a:pt x="1801326" y="3190088"/>
                  <a:pt x="1782066" y="3211854"/>
                  <a:pt x="1819469" y="3194408"/>
                </a:cubicBezTo>
                <a:cubicBezTo>
                  <a:pt x="1856872" y="3176962"/>
                  <a:pt x="1936250" y="3128952"/>
                  <a:pt x="1997233" y="3089733"/>
                </a:cubicBezTo>
                <a:cubicBezTo>
                  <a:pt x="2058216" y="3050514"/>
                  <a:pt x="2131190" y="2990030"/>
                  <a:pt x="2185365" y="2959095"/>
                </a:cubicBezTo>
                <a:cubicBezTo>
                  <a:pt x="2239540" y="2928160"/>
                  <a:pt x="2260588" y="2915876"/>
                  <a:pt x="2322286" y="2904122"/>
                </a:cubicBezTo>
                <a:cubicBezTo>
                  <a:pt x="2383984" y="2892368"/>
                  <a:pt x="2496803" y="2898938"/>
                  <a:pt x="2555551" y="2888571"/>
                </a:cubicBezTo>
                <a:cubicBezTo>
                  <a:pt x="2614299" y="2878204"/>
                  <a:pt x="2643673" y="2867836"/>
                  <a:pt x="2674775" y="2841918"/>
                </a:cubicBezTo>
                <a:cubicBezTo>
                  <a:pt x="2705877" y="2816000"/>
                  <a:pt x="2703285" y="2766755"/>
                  <a:pt x="2742163" y="2733061"/>
                </a:cubicBezTo>
                <a:cubicBezTo>
                  <a:pt x="2781041" y="2699367"/>
                  <a:pt x="2847669" y="2696252"/>
                  <a:pt x="2908041" y="2639754"/>
                </a:cubicBezTo>
                <a:cubicBezTo>
                  <a:pt x="2968413" y="2583256"/>
                  <a:pt x="3052559" y="2445048"/>
                  <a:pt x="3104396" y="2394075"/>
                </a:cubicBezTo>
                <a:cubicBezTo>
                  <a:pt x="3156233" y="2343102"/>
                  <a:pt x="3180943" y="2337897"/>
                  <a:pt x="3219061" y="2333918"/>
                </a:cubicBezTo>
                <a:cubicBezTo>
                  <a:pt x="3257179" y="2329939"/>
                  <a:pt x="3293361" y="2375387"/>
                  <a:pt x="3333102" y="2370203"/>
                </a:cubicBezTo>
                <a:cubicBezTo>
                  <a:pt x="3372844" y="2365019"/>
                  <a:pt x="3417769" y="2317503"/>
                  <a:pt x="3457510" y="2302816"/>
                </a:cubicBezTo>
                <a:cubicBezTo>
                  <a:pt x="3497251" y="2288129"/>
                  <a:pt x="3530946" y="2296768"/>
                  <a:pt x="3571551" y="2282081"/>
                </a:cubicBezTo>
                <a:cubicBezTo>
                  <a:pt x="3612156" y="2267394"/>
                  <a:pt x="3635483" y="2261346"/>
                  <a:pt x="3701143" y="2214693"/>
                </a:cubicBezTo>
                <a:cubicBezTo>
                  <a:pt x="3766803" y="2168040"/>
                  <a:pt x="3901578" y="2057455"/>
                  <a:pt x="3965510" y="2002163"/>
                </a:cubicBezTo>
                <a:cubicBezTo>
                  <a:pt x="4029442" y="1946871"/>
                  <a:pt x="4035237" y="1935101"/>
                  <a:pt x="4084735" y="1882938"/>
                </a:cubicBezTo>
                <a:cubicBezTo>
                  <a:pt x="4134233" y="1830775"/>
                  <a:pt x="4216940" y="1751213"/>
                  <a:pt x="4262498" y="1689183"/>
                </a:cubicBezTo>
                <a:cubicBezTo>
                  <a:pt x="4284284" y="1596006"/>
                  <a:pt x="4312548" y="1563132"/>
                  <a:pt x="4358084" y="1510758"/>
                </a:cubicBezTo>
                <a:cubicBezTo>
                  <a:pt x="4403620" y="1458384"/>
                  <a:pt x="4468095" y="1404486"/>
                  <a:pt x="4535714" y="1374938"/>
                </a:cubicBezTo>
                <a:cubicBezTo>
                  <a:pt x="4603333" y="1345390"/>
                  <a:pt x="4706776" y="1342972"/>
                  <a:pt x="4763796" y="1333469"/>
                </a:cubicBezTo>
                <a:cubicBezTo>
                  <a:pt x="4820816" y="1323966"/>
                  <a:pt x="4817361" y="1311007"/>
                  <a:pt x="4877837" y="1317918"/>
                </a:cubicBezTo>
                <a:cubicBezTo>
                  <a:pt x="4938313" y="1324829"/>
                  <a:pt x="5055810" y="1365435"/>
                  <a:pt x="5126653" y="1374938"/>
                </a:cubicBezTo>
                <a:cubicBezTo>
                  <a:pt x="5197497" y="1384441"/>
                  <a:pt x="5232918" y="1382714"/>
                  <a:pt x="5302898" y="1374938"/>
                </a:cubicBezTo>
                <a:cubicBezTo>
                  <a:pt x="5372878" y="1367162"/>
                  <a:pt x="5452338" y="1408283"/>
                  <a:pt x="5546530" y="1328285"/>
                </a:cubicBezTo>
                <a:cubicBezTo>
                  <a:pt x="5640722" y="1248287"/>
                  <a:pt x="5787810" y="951561"/>
                  <a:pt x="5868053" y="894947"/>
                </a:cubicBezTo>
                <a:cubicBezTo>
                  <a:pt x="5930466" y="807187"/>
                  <a:pt x="5924961" y="759293"/>
                  <a:pt x="5992326" y="726979"/>
                </a:cubicBezTo>
                <a:cubicBezTo>
                  <a:pt x="6059691" y="694665"/>
                  <a:pt x="6209177" y="715748"/>
                  <a:pt x="6272245" y="701061"/>
                </a:cubicBezTo>
                <a:cubicBezTo>
                  <a:pt x="6335313" y="686374"/>
                  <a:pt x="6331984" y="659773"/>
                  <a:pt x="6370735" y="638857"/>
                </a:cubicBezTo>
                <a:cubicBezTo>
                  <a:pt x="6409486" y="617941"/>
                  <a:pt x="6458098" y="600617"/>
                  <a:pt x="6504751" y="575563"/>
                </a:cubicBezTo>
                <a:cubicBezTo>
                  <a:pt x="6551404" y="550509"/>
                  <a:pt x="6593209" y="565273"/>
                  <a:pt x="6650653" y="488530"/>
                </a:cubicBezTo>
                <a:cubicBezTo>
                  <a:pt x="6708097" y="411787"/>
                  <a:pt x="6783872" y="218676"/>
                  <a:pt x="6849413" y="115103"/>
                </a:cubicBezTo>
                <a:cubicBezTo>
                  <a:pt x="7045708" y="92511"/>
                  <a:pt x="7072838" y="82500"/>
                  <a:pt x="7293516" y="91347"/>
                </a:cubicBezTo>
                <a:cubicBezTo>
                  <a:pt x="7380909" y="61835"/>
                  <a:pt x="7501890" y="0"/>
                  <a:pt x="7501890" y="0"/>
                </a:cubicBezTo>
              </a:path>
            </a:pathLst>
          </a:custGeom>
          <a:ln w="76200" cap="rnd" cmpd="sng">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a:solidFill>
                <a:srgbClr val="003300"/>
              </a:solidFill>
              <a:latin typeface="Calibri"/>
            </a:endParaRPr>
          </a:p>
        </p:txBody>
      </p:sp>
      <p:sp>
        <p:nvSpPr>
          <p:cNvPr id="13" name="Freeform 12"/>
          <p:cNvSpPr/>
          <p:nvPr/>
        </p:nvSpPr>
        <p:spPr>
          <a:xfrm>
            <a:off x="1836559" y="3486865"/>
            <a:ext cx="6886871" cy="1609271"/>
          </a:xfrm>
          <a:custGeom>
            <a:avLst/>
            <a:gdLst>
              <a:gd name="connsiteX0" fmla="*/ 0 w 6920204"/>
              <a:gd name="connsiteY0" fmla="*/ 1925651 h 1925651"/>
              <a:gd name="connsiteX1" fmla="*/ 124408 w 6920204"/>
              <a:gd name="connsiteY1" fmla="*/ 1811610 h 1925651"/>
              <a:gd name="connsiteX2" fmla="*/ 316204 w 6920204"/>
              <a:gd name="connsiteY2" fmla="*/ 1821977 h 1925651"/>
              <a:gd name="connsiteX3" fmla="*/ 425061 w 6920204"/>
              <a:gd name="connsiteY3" fmla="*/ 1775324 h 1925651"/>
              <a:gd name="connsiteX4" fmla="*/ 653142 w 6920204"/>
              <a:gd name="connsiteY4" fmla="*/ 1764957 h 1925651"/>
              <a:gd name="connsiteX5" fmla="*/ 839755 w 6920204"/>
              <a:gd name="connsiteY5" fmla="*/ 1754589 h 1925651"/>
              <a:gd name="connsiteX6" fmla="*/ 1150775 w 6920204"/>
              <a:gd name="connsiteY6" fmla="*/ 1567977 h 1925651"/>
              <a:gd name="connsiteX7" fmla="*/ 1270000 w 6920204"/>
              <a:gd name="connsiteY7" fmla="*/ 1542059 h 1925651"/>
              <a:gd name="connsiteX8" fmla="*/ 1415142 w 6920204"/>
              <a:gd name="connsiteY8" fmla="*/ 1443569 h 1925651"/>
              <a:gd name="connsiteX9" fmla="*/ 1544734 w 6920204"/>
              <a:gd name="connsiteY9" fmla="*/ 1386549 h 1925651"/>
              <a:gd name="connsiteX10" fmla="*/ 1752081 w 6920204"/>
              <a:gd name="connsiteY10" fmla="*/ 1459120 h 1925651"/>
              <a:gd name="connsiteX11" fmla="*/ 1949061 w 6920204"/>
              <a:gd name="connsiteY11" fmla="*/ 1516140 h 1925651"/>
              <a:gd name="connsiteX12" fmla="*/ 2177142 w 6920204"/>
              <a:gd name="connsiteY12" fmla="*/ 1469487 h 1925651"/>
              <a:gd name="connsiteX13" fmla="*/ 2534816 w 6920204"/>
              <a:gd name="connsiteY13" fmla="*/ 1500589 h 1925651"/>
              <a:gd name="connsiteX14" fmla="*/ 2643673 w 6920204"/>
              <a:gd name="connsiteY14" fmla="*/ 1526508 h 1925651"/>
              <a:gd name="connsiteX15" fmla="*/ 2788816 w 6920204"/>
              <a:gd name="connsiteY15" fmla="*/ 1422834 h 1925651"/>
              <a:gd name="connsiteX16" fmla="*/ 2908040 w 6920204"/>
              <a:gd name="connsiteY16" fmla="*/ 1376181 h 1925651"/>
              <a:gd name="connsiteX17" fmla="*/ 3048000 w 6920204"/>
              <a:gd name="connsiteY17" fmla="*/ 1142916 h 1925651"/>
              <a:gd name="connsiteX18" fmla="*/ 3203510 w 6920204"/>
              <a:gd name="connsiteY18" fmla="*/ 1085896 h 1925651"/>
              <a:gd name="connsiteX19" fmla="*/ 3338285 w 6920204"/>
              <a:gd name="connsiteY19" fmla="*/ 1127365 h 1925651"/>
              <a:gd name="connsiteX20" fmla="*/ 3498979 w 6920204"/>
              <a:gd name="connsiteY20" fmla="*/ 1106630 h 1925651"/>
              <a:gd name="connsiteX21" fmla="*/ 3602653 w 6920204"/>
              <a:gd name="connsiteY21" fmla="*/ 1013324 h 1925651"/>
              <a:gd name="connsiteX22" fmla="*/ 3867020 w 6920204"/>
              <a:gd name="connsiteY22" fmla="*/ 1085896 h 1925651"/>
              <a:gd name="connsiteX23" fmla="*/ 4017346 w 6920204"/>
              <a:gd name="connsiteY23" fmla="*/ 1023691 h 1925651"/>
              <a:gd name="connsiteX24" fmla="*/ 4260979 w 6920204"/>
              <a:gd name="connsiteY24" fmla="*/ 738589 h 1925651"/>
              <a:gd name="connsiteX25" fmla="*/ 4297265 w 6920204"/>
              <a:gd name="connsiteY25" fmla="*/ 676385 h 1925651"/>
              <a:gd name="connsiteX26" fmla="*/ 4447591 w 6920204"/>
              <a:gd name="connsiteY26" fmla="*/ 593447 h 1925651"/>
              <a:gd name="connsiteX27" fmla="*/ 4644571 w 6920204"/>
              <a:gd name="connsiteY27" fmla="*/ 691936 h 1925651"/>
              <a:gd name="connsiteX28" fmla="*/ 4908938 w 6920204"/>
              <a:gd name="connsiteY28" fmla="*/ 878549 h 1925651"/>
              <a:gd name="connsiteX29" fmla="*/ 5028163 w 6920204"/>
              <a:gd name="connsiteY29" fmla="*/ 909651 h 1925651"/>
              <a:gd name="connsiteX30" fmla="*/ 5157755 w 6920204"/>
              <a:gd name="connsiteY30" fmla="*/ 899283 h 1925651"/>
              <a:gd name="connsiteX31" fmla="*/ 5282163 w 6920204"/>
              <a:gd name="connsiteY31" fmla="*/ 811161 h 1925651"/>
              <a:gd name="connsiteX32" fmla="*/ 5453224 w 6920204"/>
              <a:gd name="connsiteY32" fmla="*/ 821528 h 1925651"/>
              <a:gd name="connsiteX33" fmla="*/ 5551714 w 6920204"/>
              <a:gd name="connsiteY33" fmla="*/ 857814 h 1925651"/>
              <a:gd name="connsiteX34" fmla="*/ 5702040 w 6920204"/>
              <a:gd name="connsiteY34" fmla="*/ 666018 h 1925651"/>
              <a:gd name="connsiteX35" fmla="*/ 5950857 w 6920204"/>
              <a:gd name="connsiteY35" fmla="*/ 526059 h 1925651"/>
              <a:gd name="connsiteX36" fmla="*/ 6116734 w 6920204"/>
              <a:gd name="connsiteY36" fmla="*/ 520875 h 1925651"/>
              <a:gd name="connsiteX37" fmla="*/ 6401836 w 6920204"/>
              <a:gd name="connsiteY37" fmla="*/ 417202 h 1925651"/>
              <a:gd name="connsiteX38" fmla="*/ 6650653 w 6920204"/>
              <a:gd name="connsiteY38" fmla="*/ 375732 h 1925651"/>
              <a:gd name="connsiteX39" fmla="*/ 6795795 w 6920204"/>
              <a:gd name="connsiteY39" fmla="*/ 12875 h 1925651"/>
              <a:gd name="connsiteX40" fmla="*/ 6920204 w 6920204"/>
              <a:gd name="connsiteY40" fmla="*/ 75079 h 1925651"/>
              <a:gd name="connsiteX0" fmla="*/ 0 w 6920204"/>
              <a:gd name="connsiteY0" fmla="*/ 1925651 h 1925651"/>
              <a:gd name="connsiteX1" fmla="*/ 124408 w 6920204"/>
              <a:gd name="connsiteY1" fmla="*/ 1811610 h 1925651"/>
              <a:gd name="connsiteX2" fmla="*/ 316204 w 6920204"/>
              <a:gd name="connsiteY2" fmla="*/ 1821977 h 1925651"/>
              <a:gd name="connsiteX3" fmla="*/ 425061 w 6920204"/>
              <a:gd name="connsiteY3" fmla="*/ 1775324 h 1925651"/>
              <a:gd name="connsiteX4" fmla="*/ 653142 w 6920204"/>
              <a:gd name="connsiteY4" fmla="*/ 1764957 h 1925651"/>
              <a:gd name="connsiteX5" fmla="*/ 839755 w 6920204"/>
              <a:gd name="connsiteY5" fmla="*/ 1754589 h 1925651"/>
              <a:gd name="connsiteX6" fmla="*/ 1150775 w 6920204"/>
              <a:gd name="connsiteY6" fmla="*/ 1567977 h 1925651"/>
              <a:gd name="connsiteX7" fmla="*/ 1270000 w 6920204"/>
              <a:gd name="connsiteY7" fmla="*/ 1542059 h 1925651"/>
              <a:gd name="connsiteX8" fmla="*/ 1415142 w 6920204"/>
              <a:gd name="connsiteY8" fmla="*/ 1443569 h 1925651"/>
              <a:gd name="connsiteX9" fmla="*/ 1544734 w 6920204"/>
              <a:gd name="connsiteY9" fmla="*/ 1386549 h 1925651"/>
              <a:gd name="connsiteX10" fmla="*/ 1752081 w 6920204"/>
              <a:gd name="connsiteY10" fmla="*/ 1459120 h 1925651"/>
              <a:gd name="connsiteX11" fmla="*/ 1949061 w 6920204"/>
              <a:gd name="connsiteY11" fmla="*/ 1516140 h 1925651"/>
              <a:gd name="connsiteX12" fmla="*/ 2177142 w 6920204"/>
              <a:gd name="connsiteY12" fmla="*/ 1469487 h 1925651"/>
              <a:gd name="connsiteX13" fmla="*/ 2534816 w 6920204"/>
              <a:gd name="connsiteY13" fmla="*/ 1500589 h 1925651"/>
              <a:gd name="connsiteX14" fmla="*/ 2643673 w 6920204"/>
              <a:gd name="connsiteY14" fmla="*/ 1526508 h 1925651"/>
              <a:gd name="connsiteX15" fmla="*/ 2788816 w 6920204"/>
              <a:gd name="connsiteY15" fmla="*/ 1422834 h 1925651"/>
              <a:gd name="connsiteX16" fmla="*/ 2908040 w 6920204"/>
              <a:gd name="connsiteY16" fmla="*/ 1376181 h 1925651"/>
              <a:gd name="connsiteX17" fmla="*/ 3048000 w 6920204"/>
              <a:gd name="connsiteY17" fmla="*/ 1142916 h 1925651"/>
              <a:gd name="connsiteX18" fmla="*/ 3203510 w 6920204"/>
              <a:gd name="connsiteY18" fmla="*/ 1085896 h 1925651"/>
              <a:gd name="connsiteX19" fmla="*/ 3338285 w 6920204"/>
              <a:gd name="connsiteY19" fmla="*/ 1127365 h 1925651"/>
              <a:gd name="connsiteX20" fmla="*/ 3498979 w 6920204"/>
              <a:gd name="connsiteY20" fmla="*/ 1106630 h 1925651"/>
              <a:gd name="connsiteX21" fmla="*/ 3602653 w 6920204"/>
              <a:gd name="connsiteY21" fmla="*/ 1013324 h 1925651"/>
              <a:gd name="connsiteX22" fmla="*/ 3867020 w 6920204"/>
              <a:gd name="connsiteY22" fmla="*/ 1085896 h 1925651"/>
              <a:gd name="connsiteX23" fmla="*/ 4017346 w 6920204"/>
              <a:gd name="connsiteY23" fmla="*/ 1023691 h 1925651"/>
              <a:gd name="connsiteX24" fmla="*/ 4260979 w 6920204"/>
              <a:gd name="connsiteY24" fmla="*/ 738589 h 1925651"/>
              <a:gd name="connsiteX25" fmla="*/ 4297265 w 6920204"/>
              <a:gd name="connsiteY25" fmla="*/ 676385 h 1925651"/>
              <a:gd name="connsiteX26" fmla="*/ 4447591 w 6920204"/>
              <a:gd name="connsiteY26" fmla="*/ 593447 h 1925651"/>
              <a:gd name="connsiteX27" fmla="*/ 4644571 w 6920204"/>
              <a:gd name="connsiteY27" fmla="*/ 691936 h 1925651"/>
              <a:gd name="connsiteX28" fmla="*/ 4908938 w 6920204"/>
              <a:gd name="connsiteY28" fmla="*/ 878549 h 1925651"/>
              <a:gd name="connsiteX29" fmla="*/ 5028163 w 6920204"/>
              <a:gd name="connsiteY29" fmla="*/ 909651 h 1925651"/>
              <a:gd name="connsiteX30" fmla="*/ 5157755 w 6920204"/>
              <a:gd name="connsiteY30" fmla="*/ 899283 h 1925651"/>
              <a:gd name="connsiteX31" fmla="*/ 5282163 w 6920204"/>
              <a:gd name="connsiteY31" fmla="*/ 811161 h 1925651"/>
              <a:gd name="connsiteX32" fmla="*/ 5453224 w 6920204"/>
              <a:gd name="connsiteY32" fmla="*/ 821528 h 1925651"/>
              <a:gd name="connsiteX33" fmla="*/ 5551714 w 6920204"/>
              <a:gd name="connsiteY33" fmla="*/ 857814 h 1925651"/>
              <a:gd name="connsiteX34" fmla="*/ 5702040 w 6920204"/>
              <a:gd name="connsiteY34" fmla="*/ 666018 h 1925651"/>
              <a:gd name="connsiteX35" fmla="*/ 5950857 w 6920204"/>
              <a:gd name="connsiteY35" fmla="*/ 526059 h 1925651"/>
              <a:gd name="connsiteX36" fmla="*/ 6116734 w 6920204"/>
              <a:gd name="connsiteY36" fmla="*/ 520875 h 1925651"/>
              <a:gd name="connsiteX37" fmla="*/ 6395932 w 6920204"/>
              <a:gd name="connsiteY37" fmla="*/ 467544 h 1925651"/>
              <a:gd name="connsiteX38" fmla="*/ 6650653 w 6920204"/>
              <a:gd name="connsiteY38" fmla="*/ 375732 h 1925651"/>
              <a:gd name="connsiteX39" fmla="*/ 6795795 w 6920204"/>
              <a:gd name="connsiteY39" fmla="*/ 12875 h 1925651"/>
              <a:gd name="connsiteX40" fmla="*/ 6920204 w 6920204"/>
              <a:gd name="connsiteY40" fmla="*/ 75079 h 1925651"/>
              <a:gd name="connsiteX0" fmla="*/ 0 w 6920204"/>
              <a:gd name="connsiteY0" fmla="*/ 1925651 h 1925651"/>
              <a:gd name="connsiteX1" fmla="*/ 124408 w 6920204"/>
              <a:gd name="connsiteY1" fmla="*/ 1811610 h 1925651"/>
              <a:gd name="connsiteX2" fmla="*/ 316204 w 6920204"/>
              <a:gd name="connsiteY2" fmla="*/ 1821977 h 1925651"/>
              <a:gd name="connsiteX3" fmla="*/ 425061 w 6920204"/>
              <a:gd name="connsiteY3" fmla="*/ 1775324 h 1925651"/>
              <a:gd name="connsiteX4" fmla="*/ 653142 w 6920204"/>
              <a:gd name="connsiteY4" fmla="*/ 1764957 h 1925651"/>
              <a:gd name="connsiteX5" fmla="*/ 839755 w 6920204"/>
              <a:gd name="connsiteY5" fmla="*/ 1754589 h 1925651"/>
              <a:gd name="connsiteX6" fmla="*/ 1150775 w 6920204"/>
              <a:gd name="connsiteY6" fmla="*/ 1567977 h 1925651"/>
              <a:gd name="connsiteX7" fmla="*/ 1270000 w 6920204"/>
              <a:gd name="connsiteY7" fmla="*/ 1542059 h 1925651"/>
              <a:gd name="connsiteX8" fmla="*/ 1415142 w 6920204"/>
              <a:gd name="connsiteY8" fmla="*/ 1443569 h 1925651"/>
              <a:gd name="connsiteX9" fmla="*/ 1544734 w 6920204"/>
              <a:gd name="connsiteY9" fmla="*/ 1386549 h 1925651"/>
              <a:gd name="connsiteX10" fmla="*/ 1752081 w 6920204"/>
              <a:gd name="connsiteY10" fmla="*/ 1459120 h 1925651"/>
              <a:gd name="connsiteX11" fmla="*/ 1949061 w 6920204"/>
              <a:gd name="connsiteY11" fmla="*/ 1516140 h 1925651"/>
              <a:gd name="connsiteX12" fmla="*/ 2177142 w 6920204"/>
              <a:gd name="connsiteY12" fmla="*/ 1469487 h 1925651"/>
              <a:gd name="connsiteX13" fmla="*/ 2534816 w 6920204"/>
              <a:gd name="connsiteY13" fmla="*/ 1500589 h 1925651"/>
              <a:gd name="connsiteX14" fmla="*/ 2643673 w 6920204"/>
              <a:gd name="connsiteY14" fmla="*/ 1526508 h 1925651"/>
              <a:gd name="connsiteX15" fmla="*/ 2788816 w 6920204"/>
              <a:gd name="connsiteY15" fmla="*/ 1422834 h 1925651"/>
              <a:gd name="connsiteX16" fmla="*/ 2908040 w 6920204"/>
              <a:gd name="connsiteY16" fmla="*/ 1376181 h 1925651"/>
              <a:gd name="connsiteX17" fmla="*/ 3048000 w 6920204"/>
              <a:gd name="connsiteY17" fmla="*/ 1142916 h 1925651"/>
              <a:gd name="connsiteX18" fmla="*/ 3203510 w 6920204"/>
              <a:gd name="connsiteY18" fmla="*/ 1085896 h 1925651"/>
              <a:gd name="connsiteX19" fmla="*/ 3338285 w 6920204"/>
              <a:gd name="connsiteY19" fmla="*/ 1127365 h 1925651"/>
              <a:gd name="connsiteX20" fmla="*/ 3498979 w 6920204"/>
              <a:gd name="connsiteY20" fmla="*/ 1106630 h 1925651"/>
              <a:gd name="connsiteX21" fmla="*/ 3602653 w 6920204"/>
              <a:gd name="connsiteY21" fmla="*/ 1013324 h 1925651"/>
              <a:gd name="connsiteX22" fmla="*/ 3867020 w 6920204"/>
              <a:gd name="connsiteY22" fmla="*/ 1085896 h 1925651"/>
              <a:gd name="connsiteX23" fmla="*/ 4017346 w 6920204"/>
              <a:gd name="connsiteY23" fmla="*/ 1023691 h 1925651"/>
              <a:gd name="connsiteX24" fmla="*/ 4260979 w 6920204"/>
              <a:gd name="connsiteY24" fmla="*/ 738589 h 1925651"/>
              <a:gd name="connsiteX25" fmla="*/ 4297265 w 6920204"/>
              <a:gd name="connsiteY25" fmla="*/ 676385 h 1925651"/>
              <a:gd name="connsiteX26" fmla="*/ 4447591 w 6920204"/>
              <a:gd name="connsiteY26" fmla="*/ 593447 h 1925651"/>
              <a:gd name="connsiteX27" fmla="*/ 4644571 w 6920204"/>
              <a:gd name="connsiteY27" fmla="*/ 691936 h 1925651"/>
              <a:gd name="connsiteX28" fmla="*/ 4908938 w 6920204"/>
              <a:gd name="connsiteY28" fmla="*/ 878549 h 1925651"/>
              <a:gd name="connsiteX29" fmla="*/ 5028163 w 6920204"/>
              <a:gd name="connsiteY29" fmla="*/ 909651 h 1925651"/>
              <a:gd name="connsiteX30" fmla="*/ 5157755 w 6920204"/>
              <a:gd name="connsiteY30" fmla="*/ 899283 h 1925651"/>
              <a:gd name="connsiteX31" fmla="*/ 5282163 w 6920204"/>
              <a:gd name="connsiteY31" fmla="*/ 811161 h 1925651"/>
              <a:gd name="connsiteX32" fmla="*/ 5453224 w 6920204"/>
              <a:gd name="connsiteY32" fmla="*/ 821528 h 1925651"/>
              <a:gd name="connsiteX33" fmla="*/ 5551714 w 6920204"/>
              <a:gd name="connsiteY33" fmla="*/ 857814 h 1925651"/>
              <a:gd name="connsiteX34" fmla="*/ 5702040 w 6920204"/>
              <a:gd name="connsiteY34" fmla="*/ 666018 h 1925651"/>
              <a:gd name="connsiteX35" fmla="*/ 5950857 w 6920204"/>
              <a:gd name="connsiteY35" fmla="*/ 526059 h 1925651"/>
              <a:gd name="connsiteX36" fmla="*/ 6181673 w 6920204"/>
              <a:gd name="connsiteY36" fmla="*/ 533459 h 1925651"/>
              <a:gd name="connsiteX37" fmla="*/ 6395932 w 6920204"/>
              <a:gd name="connsiteY37" fmla="*/ 467544 h 1925651"/>
              <a:gd name="connsiteX38" fmla="*/ 6650653 w 6920204"/>
              <a:gd name="connsiteY38" fmla="*/ 375732 h 1925651"/>
              <a:gd name="connsiteX39" fmla="*/ 6795795 w 6920204"/>
              <a:gd name="connsiteY39" fmla="*/ 12875 h 1925651"/>
              <a:gd name="connsiteX40" fmla="*/ 6920204 w 6920204"/>
              <a:gd name="connsiteY40" fmla="*/ 75079 h 1925651"/>
              <a:gd name="connsiteX0" fmla="*/ 0 w 6920204"/>
              <a:gd name="connsiteY0" fmla="*/ 1925651 h 1925651"/>
              <a:gd name="connsiteX1" fmla="*/ 124408 w 6920204"/>
              <a:gd name="connsiteY1" fmla="*/ 1811610 h 1925651"/>
              <a:gd name="connsiteX2" fmla="*/ 316204 w 6920204"/>
              <a:gd name="connsiteY2" fmla="*/ 1821977 h 1925651"/>
              <a:gd name="connsiteX3" fmla="*/ 425061 w 6920204"/>
              <a:gd name="connsiteY3" fmla="*/ 1775324 h 1925651"/>
              <a:gd name="connsiteX4" fmla="*/ 653142 w 6920204"/>
              <a:gd name="connsiteY4" fmla="*/ 1764957 h 1925651"/>
              <a:gd name="connsiteX5" fmla="*/ 839755 w 6920204"/>
              <a:gd name="connsiteY5" fmla="*/ 1754589 h 1925651"/>
              <a:gd name="connsiteX6" fmla="*/ 1150775 w 6920204"/>
              <a:gd name="connsiteY6" fmla="*/ 1567977 h 1925651"/>
              <a:gd name="connsiteX7" fmla="*/ 1270000 w 6920204"/>
              <a:gd name="connsiteY7" fmla="*/ 1542059 h 1925651"/>
              <a:gd name="connsiteX8" fmla="*/ 1415142 w 6920204"/>
              <a:gd name="connsiteY8" fmla="*/ 1443569 h 1925651"/>
              <a:gd name="connsiteX9" fmla="*/ 1544734 w 6920204"/>
              <a:gd name="connsiteY9" fmla="*/ 1386549 h 1925651"/>
              <a:gd name="connsiteX10" fmla="*/ 1752081 w 6920204"/>
              <a:gd name="connsiteY10" fmla="*/ 1459120 h 1925651"/>
              <a:gd name="connsiteX11" fmla="*/ 1949061 w 6920204"/>
              <a:gd name="connsiteY11" fmla="*/ 1516140 h 1925651"/>
              <a:gd name="connsiteX12" fmla="*/ 2177142 w 6920204"/>
              <a:gd name="connsiteY12" fmla="*/ 1469487 h 1925651"/>
              <a:gd name="connsiteX13" fmla="*/ 2534816 w 6920204"/>
              <a:gd name="connsiteY13" fmla="*/ 1500589 h 1925651"/>
              <a:gd name="connsiteX14" fmla="*/ 2643673 w 6920204"/>
              <a:gd name="connsiteY14" fmla="*/ 1526508 h 1925651"/>
              <a:gd name="connsiteX15" fmla="*/ 2788816 w 6920204"/>
              <a:gd name="connsiteY15" fmla="*/ 1422834 h 1925651"/>
              <a:gd name="connsiteX16" fmla="*/ 2908040 w 6920204"/>
              <a:gd name="connsiteY16" fmla="*/ 1376181 h 1925651"/>
              <a:gd name="connsiteX17" fmla="*/ 3048000 w 6920204"/>
              <a:gd name="connsiteY17" fmla="*/ 1142916 h 1925651"/>
              <a:gd name="connsiteX18" fmla="*/ 3203510 w 6920204"/>
              <a:gd name="connsiteY18" fmla="*/ 1085896 h 1925651"/>
              <a:gd name="connsiteX19" fmla="*/ 3338285 w 6920204"/>
              <a:gd name="connsiteY19" fmla="*/ 1127365 h 1925651"/>
              <a:gd name="connsiteX20" fmla="*/ 3498979 w 6920204"/>
              <a:gd name="connsiteY20" fmla="*/ 1106630 h 1925651"/>
              <a:gd name="connsiteX21" fmla="*/ 3602653 w 6920204"/>
              <a:gd name="connsiteY21" fmla="*/ 1013324 h 1925651"/>
              <a:gd name="connsiteX22" fmla="*/ 3867020 w 6920204"/>
              <a:gd name="connsiteY22" fmla="*/ 1085896 h 1925651"/>
              <a:gd name="connsiteX23" fmla="*/ 4017346 w 6920204"/>
              <a:gd name="connsiteY23" fmla="*/ 1023691 h 1925651"/>
              <a:gd name="connsiteX24" fmla="*/ 4260979 w 6920204"/>
              <a:gd name="connsiteY24" fmla="*/ 738589 h 1925651"/>
              <a:gd name="connsiteX25" fmla="*/ 4297265 w 6920204"/>
              <a:gd name="connsiteY25" fmla="*/ 676385 h 1925651"/>
              <a:gd name="connsiteX26" fmla="*/ 4447591 w 6920204"/>
              <a:gd name="connsiteY26" fmla="*/ 593447 h 1925651"/>
              <a:gd name="connsiteX27" fmla="*/ 4644571 w 6920204"/>
              <a:gd name="connsiteY27" fmla="*/ 691936 h 1925651"/>
              <a:gd name="connsiteX28" fmla="*/ 4908938 w 6920204"/>
              <a:gd name="connsiteY28" fmla="*/ 878549 h 1925651"/>
              <a:gd name="connsiteX29" fmla="*/ 5028163 w 6920204"/>
              <a:gd name="connsiteY29" fmla="*/ 909651 h 1925651"/>
              <a:gd name="connsiteX30" fmla="*/ 5157755 w 6920204"/>
              <a:gd name="connsiteY30" fmla="*/ 899283 h 1925651"/>
              <a:gd name="connsiteX31" fmla="*/ 5282163 w 6920204"/>
              <a:gd name="connsiteY31" fmla="*/ 811161 h 1925651"/>
              <a:gd name="connsiteX32" fmla="*/ 5453224 w 6920204"/>
              <a:gd name="connsiteY32" fmla="*/ 821528 h 1925651"/>
              <a:gd name="connsiteX33" fmla="*/ 5551714 w 6920204"/>
              <a:gd name="connsiteY33" fmla="*/ 857814 h 1925651"/>
              <a:gd name="connsiteX34" fmla="*/ 5702040 w 6920204"/>
              <a:gd name="connsiteY34" fmla="*/ 666018 h 1925651"/>
              <a:gd name="connsiteX35" fmla="*/ 5950857 w 6920204"/>
              <a:gd name="connsiteY35" fmla="*/ 526059 h 1925651"/>
              <a:gd name="connsiteX36" fmla="*/ 6181673 w 6920204"/>
              <a:gd name="connsiteY36" fmla="*/ 533459 h 1925651"/>
              <a:gd name="connsiteX37" fmla="*/ 6395932 w 6920204"/>
              <a:gd name="connsiteY37" fmla="*/ 467544 h 1925651"/>
              <a:gd name="connsiteX38" fmla="*/ 6650654 w 6920204"/>
              <a:gd name="connsiteY38" fmla="*/ 426075 h 1925651"/>
              <a:gd name="connsiteX39" fmla="*/ 6795795 w 6920204"/>
              <a:gd name="connsiteY39" fmla="*/ 12875 h 1925651"/>
              <a:gd name="connsiteX40" fmla="*/ 6920204 w 6920204"/>
              <a:gd name="connsiteY40" fmla="*/ 75079 h 1925651"/>
              <a:gd name="connsiteX0" fmla="*/ 0 w 7345251"/>
              <a:gd name="connsiteY0" fmla="*/ 1918860 h 1918860"/>
              <a:gd name="connsiteX1" fmla="*/ 124408 w 7345251"/>
              <a:gd name="connsiteY1" fmla="*/ 1804819 h 1918860"/>
              <a:gd name="connsiteX2" fmla="*/ 316204 w 7345251"/>
              <a:gd name="connsiteY2" fmla="*/ 1815186 h 1918860"/>
              <a:gd name="connsiteX3" fmla="*/ 425061 w 7345251"/>
              <a:gd name="connsiteY3" fmla="*/ 1768533 h 1918860"/>
              <a:gd name="connsiteX4" fmla="*/ 653142 w 7345251"/>
              <a:gd name="connsiteY4" fmla="*/ 1758166 h 1918860"/>
              <a:gd name="connsiteX5" fmla="*/ 839755 w 7345251"/>
              <a:gd name="connsiteY5" fmla="*/ 1747798 h 1918860"/>
              <a:gd name="connsiteX6" fmla="*/ 1150775 w 7345251"/>
              <a:gd name="connsiteY6" fmla="*/ 1561186 h 1918860"/>
              <a:gd name="connsiteX7" fmla="*/ 1270000 w 7345251"/>
              <a:gd name="connsiteY7" fmla="*/ 1535268 h 1918860"/>
              <a:gd name="connsiteX8" fmla="*/ 1415142 w 7345251"/>
              <a:gd name="connsiteY8" fmla="*/ 1436778 h 1918860"/>
              <a:gd name="connsiteX9" fmla="*/ 1544734 w 7345251"/>
              <a:gd name="connsiteY9" fmla="*/ 1379758 h 1918860"/>
              <a:gd name="connsiteX10" fmla="*/ 1752081 w 7345251"/>
              <a:gd name="connsiteY10" fmla="*/ 1452329 h 1918860"/>
              <a:gd name="connsiteX11" fmla="*/ 1949061 w 7345251"/>
              <a:gd name="connsiteY11" fmla="*/ 1509349 h 1918860"/>
              <a:gd name="connsiteX12" fmla="*/ 2177142 w 7345251"/>
              <a:gd name="connsiteY12" fmla="*/ 1462696 h 1918860"/>
              <a:gd name="connsiteX13" fmla="*/ 2534816 w 7345251"/>
              <a:gd name="connsiteY13" fmla="*/ 1493798 h 1918860"/>
              <a:gd name="connsiteX14" fmla="*/ 2643673 w 7345251"/>
              <a:gd name="connsiteY14" fmla="*/ 1519717 h 1918860"/>
              <a:gd name="connsiteX15" fmla="*/ 2788816 w 7345251"/>
              <a:gd name="connsiteY15" fmla="*/ 1416043 h 1918860"/>
              <a:gd name="connsiteX16" fmla="*/ 2908040 w 7345251"/>
              <a:gd name="connsiteY16" fmla="*/ 1369390 h 1918860"/>
              <a:gd name="connsiteX17" fmla="*/ 3048000 w 7345251"/>
              <a:gd name="connsiteY17" fmla="*/ 1136125 h 1918860"/>
              <a:gd name="connsiteX18" fmla="*/ 3203510 w 7345251"/>
              <a:gd name="connsiteY18" fmla="*/ 1079105 h 1918860"/>
              <a:gd name="connsiteX19" fmla="*/ 3338285 w 7345251"/>
              <a:gd name="connsiteY19" fmla="*/ 1120574 h 1918860"/>
              <a:gd name="connsiteX20" fmla="*/ 3498979 w 7345251"/>
              <a:gd name="connsiteY20" fmla="*/ 1099839 h 1918860"/>
              <a:gd name="connsiteX21" fmla="*/ 3602653 w 7345251"/>
              <a:gd name="connsiteY21" fmla="*/ 1006533 h 1918860"/>
              <a:gd name="connsiteX22" fmla="*/ 3867020 w 7345251"/>
              <a:gd name="connsiteY22" fmla="*/ 1079105 h 1918860"/>
              <a:gd name="connsiteX23" fmla="*/ 4017346 w 7345251"/>
              <a:gd name="connsiteY23" fmla="*/ 1016900 h 1918860"/>
              <a:gd name="connsiteX24" fmla="*/ 4260979 w 7345251"/>
              <a:gd name="connsiteY24" fmla="*/ 731798 h 1918860"/>
              <a:gd name="connsiteX25" fmla="*/ 4297265 w 7345251"/>
              <a:gd name="connsiteY25" fmla="*/ 669594 h 1918860"/>
              <a:gd name="connsiteX26" fmla="*/ 4447591 w 7345251"/>
              <a:gd name="connsiteY26" fmla="*/ 586656 h 1918860"/>
              <a:gd name="connsiteX27" fmla="*/ 4644571 w 7345251"/>
              <a:gd name="connsiteY27" fmla="*/ 685145 h 1918860"/>
              <a:gd name="connsiteX28" fmla="*/ 4908938 w 7345251"/>
              <a:gd name="connsiteY28" fmla="*/ 871758 h 1918860"/>
              <a:gd name="connsiteX29" fmla="*/ 5028163 w 7345251"/>
              <a:gd name="connsiteY29" fmla="*/ 902860 h 1918860"/>
              <a:gd name="connsiteX30" fmla="*/ 5157755 w 7345251"/>
              <a:gd name="connsiteY30" fmla="*/ 892492 h 1918860"/>
              <a:gd name="connsiteX31" fmla="*/ 5282163 w 7345251"/>
              <a:gd name="connsiteY31" fmla="*/ 804370 h 1918860"/>
              <a:gd name="connsiteX32" fmla="*/ 5453224 w 7345251"/>
              <a:gd name="connsiteY32" fmla="*/ 814737 h 1918860"/>
              <a:gd name="connsiteX33" fmla="*/ 5551714 w 7345251"/>
              <a:gd name="connsiteY33" fmla="*/ 851023 h 1918860"/>
              <a:gd name="connsiteX34" fmla="*/ 5702040 w 7345251"/>
              <a:gd name="connsiteY34" fmla="*/ 659227 h 1918860"/>
              <a:gd name="connsiteX35" fmla="*/ 5950857 w 7345251"/>
              <a:gd name="connsiteY35" fmla="*/ 519268 h 1918860"/>
              <a:gd name="connsiteX36" fmla="*/ 6181673 w 7345251"/>
              <a:gd name="connsiteY36" fmla="*/ 526668 h 1918860"/>
              <a:gd name="connsiteX37" fmla="*/ 6395932 w 7345251"/>
              <a:gd name="connsiteY37" fmla="*/ 460753 h 1918860"/>
              <a:gd name="connsiteX38" fmla="*/ 6650654 w 7345251"/>
              <a:gd name="connsiteY38" fmla="*/ 419284 h 1918860"/>
              <a:gd name="connsiteX39" fmla="*/ 6795795 w 7345251"/>
              <a:gd name="connsiteY39" fmla="*/ 6084 h 1918860"/>
              <a:gd name="connsiteX40" fmla="*/ 7345251 w 7345251"/>
              <a:gd name="connsiteY40" fmla="*/ 231900 h 1918860"/>
              <a:gd name="connsiteX0" fmla="*/ 0 w 7345251"/>
              <a:gd name="connsiteY0" fmla="*/ 1809093 h 1809093"/>
              <a:gd name="connsiteX1" fmla="*/ 124408 w 7345251"/>
              <a:gd name="connsiteY1" fmla="*/ 1695052 h 1809093"/>
              <a:gd name="connsiteX2" fmla="*/ 316204 w 7345251"/>
              <a:gd name="connsiteY2" fmla="*/ 1705419 h 1809093"/>
              <a:gd name="connsiteX3" fmla="*/ 425061 w 7345251"/>
              <a:gd name="connsiteY3" fmla="*/ 1658766 h 1809093"/>
              <a:gd name="connsiteX4" fmla="*/ 653142 w 7345251"/>
              <a:gd name="connsiteY4" fmla="*/ 1648399 h 1809093"/>
              <a:gd name="connsiteX5" fmla="*/ 839755 w 7345251"/>
              <a:gd name="connsiteY5" fmla="*/ 1638031 h 1809093"/>
              <a:gd name="connsiteX6" fmla="*/ 1150775 w 7345251"/>
              <a:gd name="connsiteY6" fmla="*/ 1451419 h 1809093"/>
              <a:gd name="connsiteX7" fmla="*/ 1270000 w 7345251"/>
              <a:gd name="connsiteY7" fmla="*/ 1425501 h 1809093"/>
              <a:gd name="connsiteX8" fmla="*/ 1415142 w 7345251"/>
              <a:gd name="connsiteY8" fmla="*/ 1327011 h 1809093"/>
              <a:gd name="connsiteX9" fmla="*/ 1544734 w 7345251"/>
              <a:gd name="connsiteY9" fmla="*/ 1269991 h 1809093"/>
              <a:gd name="connsiteX10" fmla="*/ 1752081 w 7345251"/>
              <a:gd name="connsiteY10" fmla="*/ 1342562 h 1809093"/>
              <a:gd name="connsiteX11" fmla="*/ 1949061 w 7345251"/>
              <a:gd name="connsiteY11" fmla="*/ 1399582 h 1809093"/>
              <a:gd name="connsiteX12" fmla="*/ 2177142 w 7345251"/>
              <a:gd name="connsiteY12" fmla="*/ 1352929 h 1809093"/>
              <a:gd name="connsiteX13" fmla="*/ 2534816 w 7345251"/>
              <a:gd name="connsiteY13" fmla="*/ 1384031 h 1809093"/>
              <a:gd name="connsiteX14" fmla="*/ 2643673 w 7345251"/>
              <a:gd name="connsiteY14" fmla="*/ 1409950 h 1809093"/>
              <a:gd name="connsiteX15" fmla="*/ 2788816 w 7345251"/>
              <a:gd name="connsiteY15" fmla="*/ 1306276 h 1809093"/>
              <a:gd name="connsiteX16" fmla="*/ 2908040 w 7345251"/>
              <a:gd name="connsiteY16" fmla="*/ 1259623 h 1809093"/>
              <a:gd name="connsiteX17" fmla="*/ 3048000 w 7345251"/>
              <a:gd name="connsiteY17" fmla="*/ 1026358 h 1809093"/>
              <a:gd name="connsiteX18" fmla="*/ 3203510 w 7345251"/>
              <a:gd name="connsiteY18" fmla="*/ 969338 h 1809093"/>
              <a:gd name="connsiteX19" fmla="*/ 3338285 w 7345251"/>
              <a:gd name="connsiteY19" fmla="*/ 1010807 h 1809093"/>
              <a:gd name="connsiteX20" fmla="*/ 3498979 w 7345251"/>
              <a:gd name="connsiteY20" fmla="*/ 990072 h 1809093"/>
              <a:gd name="connsiteX21" fmla="*/ 3602653 w 7345251"/>
              <a:gd name="connsiteY21" fmla="*/ 896766 h 1809093"/>
              <a:gd name="connsiteX22" fmla="*/ 3867020 w 7345251"/>
              <a:gd name="connsiteY22" fmla="*/ 969338 h 1809093"/>
              <a:gd name="connsiteX23" fmla="*/ 4017346 w 7345251"/>
              <a:gd name="connsiteY23" fmla="*/ 907133 h 1809093"/>
              <a:gd name="connsiteX24" fmla="*/ 4260979 w 7345251"/>
              <a:gd name="connsiteY24" fmla="*/ 622031 h 1809093"/>
              <a:gd name="connsiteX25" fmla="*/ 4297265 w 7345251"/>
              <a:gd name="connsiteY25" fmla="*/ 559827 h 1809093"/>
              <a:gd name="connsiteX26" fmla="*/ 4447591 w 7345251"/>
              <a:gd name="connsiteY26" fmla="*/ 476889 h 1809093"/>
              <a:gd name="connsiteX27" fmla="*/ 4644571 w 7345251"/>
              <a:gd name="connsiteY27" fmla="*/ 575378 h 1809093"/>
              <a:gd name="connsiteX28" fmla="*/ 4908938 w 7345251"/>
              <a:gd name="connsiteY28" fmla="*/ 761991 h 1809093"/>
              <a:gd name="connsiteX29" fmla="*/ 5028163 w 7345251"/>
              <a:gd name="connsiteY29" fmla="*/ 793093 h 1809093"/>
              <a:gd name="connsiteX30" fmla="*/ 5157755 w 7345251"/>
              <a:gd name="connsiteY30" fmla="*/ 782725 h 1809093"/>
              <a:gd name="connsiteX31" fmla="*/ 5282163 w 7345251"/>
              <a:gd name="connsiteY31" fmla="*/ 694603 h 1809093"/>
              <a:gd name="connsiteX32" fmla="*/ 5453224 w 7345251"/>
              <a:gd name="connsiteY32" fmla="*/ 704970 h 1809093"/>
              <a:gd name="connsiteX33" fmla="*/ 5551714 w 7345251"/>
              <a:gd name="connsiteY33" fmla="*/ 741256 h 1809093"/>
              <a:gd name="connsiteX34" fmla="*/ 5702040 w 7345251"/>
              <a:gd name="connsiteY34" fmla="*/ 549460 h 1809093"/>
              <a:gd name="connsiteX35" fmla="*/ 5950857 w 7345251"/>
              <a:gd name="connsiteY35" fmla="*/ 409501 h 1809093"/>
              <a:gd name="connsiteX36" fmla="*/ 6181673 w 7345251"/>
              <a:gd name="connsiteY36" fmla="*/ 416901 h 1809093"/>
              <a:gd name="connsiteX37" fmla="*/ 6395932 w 7345251"/>
              <a:gd name="connsiteY37" fmla="*/ 350986 h 1809093"/>
              <a:gd name="connsiteX38" fmla="*/ 6650654 w 7345251"/>
              <a:gd name="connsiteY38" fmla="*/ 309517 h 1809093"/>
              <a:gd name="connsiteX39" fmla="*/ 6807603 w 7345251"/>
              <a:gd name="connsiteY39" fmla="*/ 9586 h 1809093"/>
              <a:gd name="connsiteX40" fmla="*/ 7345251 w 7345251"/>
              <a:gd name="connsiteY40" fmla="*/ 122133 h 1809093"/>
              <a:gd name="connsiteX0" fmla="*/ 0 w 7345251"/>
              <a:gd name="connsiteY0" fmla="*/ 1809093 h 1809093"/>
              <a:gd name="connsiteX1" fmla="*/ 124408 w 7345251"/>
              <a:gd name="connsiteY1" fmla="*/ 1695052 h 1809093"/>
              <a:gd name="connsiteX2" fmla="*/ 316204 w 7345251"/>
              <a:gd name="connsiteY2" fmla="*/ 1705419 h 1809093"/>
              <a:gd name="connsiteX3" fmla="*/ 425061 w 7345251"/>
              <a:gd name="connsiteY3" fmla="*/ 1658766 h 1809093"/>
              <a:gd name="connsiteX4" fmla="*/ 653142 w 7345251"/>
              <a:gd name="connsiteY4" fmla="*/ 1648399 h 1809093"/>
              <a:gd name="connsiteX5" fmla="*/ 839755 w 7345251"/>
              <a:gd name="connsiteY5" fmla="*/ 1638031 h 1809093"/>
              <a:gd name="connsiteX6" fmla="*/ 1150775 w 7345251"/>
              <a:gd name="connsiteY6" fmla="*/ 1451419 h 1809093"/>
              <a:gd name="connsiteX7" fmla="*/ 1270000 w 7345251"/>
              <a:gd name="connsiteY7" fmla="*/ 1425501 h 1809093"/>
              <a:gd name="connsiteX8" fmla="*/ 1415142 w 7345251"/>
              <a:gd name="connsiteY8" fmla="*/ 1327011 h 1809093"/>
              <a:gd name="connsiteX9" fmla="*/ 1544734 w 7345251"/>
              <a:gd name="connsiteY9" fmla="*/ 1269991 h 1809093"/>
              <a:gd name="connsiteX10" fmla="*/ 1752081 w 7345251"/>
              <a:gd name="connsiteY10" fmla="*/ 1342562 h 1809093"/>
              <a:gd name="connsiteX11" fmla="*/ 1949061 w 7345251"/>
              <a:gd name="connsiteY11" fmla="*/ 1399582 h 1809093"/>
              <a:gd name="connsiteX12" fmla="*/ 2177142 w 7345251"/>
              <a:gd name="connsiteY12" fmla="*/ 1352929 h 1809093"/>
              <a:gd name="connsiteX13" fmla="*/ 2534816 w 7345251"/>
              <a:gd name="connsiteY13" fmla="*/ 1384031 h 1809093"/>
              <a:gd name="connsiteX14" fmla="*/ 2643673 w 7345251"/>
              <a:gd name="connsiteY14" fmla="*/ 1409950 h 1809093"/>
              <a:gd name="connsiteX15" fmla="*/ 2788816 w 7345251"/>
              <a:gd name="connsiteY15" fmla="*/ 1306276 h 1809093"/>
              <a:gd name="connsiteX16" fmla="*/ 2908040 w 7345251"/>
              <a:gd name="connsiteY16" fmla="*/ 1259623 h 1809093"/>
              <a:gd name="connsiteX17" fmla="*/ 3048000 w 7345251"/>
              <a:gd name="connsiteY17" fmla="*/ 1026358 h 1809093"/>
              <a:gd name="connsiteX18" fmla="*/ 3203510 w 7345251"/>
              <a:gd name="connsiteY18" fmla="*/ 969338 h 1809093"/>
              <a:gd name="connsiteX19" fmla="*/ 3338285 w 7345251"/>
              <a:gd name="connsiteY19" fmla="*/ 1010807 h 1809093"/>
              <a:gd name="connsiteX20" fmla="*/ 3498979 w 7345251"/>
              <a:gd name="connsiteY20" fmla="*/ 990072 h 1809093"/>
              <a:gd name="connsiteX21" fmla="*/ 3602653 w 7345251"/>
              <a:gd name="connsiteY21" fmla="*/ 896766 h 1809093"/>
              <a:gd name="connsiteX22" fmla="*/ 3867020 w 7345251"/>
              <a:gd name="connsiteY22" fmla="*/ 969338 h 1809093"/>
              <a:gd name="connsiteX23" fmla="*/ 4017346 w 7345251"/>
              <a:gd name="connsiteY23" fmla="*/ 907133 h 1809093"/>
              <a:gd name="connsiteX24" fmla="*/ 4260979 w 7345251"/>
              <a:gd name="connsiteY24" fmla="*/ 622031 h 1809093"/>
              <a:gd name="connsiteX25" fmla="*/ 4297265 w 7345251"/>
              <a:gd name="connsiteY25" fmla="*/ 559827 h 1809093"/>
              <a:gd name="connsiteX26" fmla="*/ 4447591 w 7345251"/>
              <a:gd name="connsiteY26" fmla="*/ 476889 h 1809093"/>
              <a:gd name="connsiteX27" fmla="*/ 4644571 w 7345251"/>
              <a:gd name="connsiteY27" fmla="*/ 575378 h 1809093"/>
              <a:gd name="connsiteX28" fmla="*/ 4908938 w 7345251"/>
              <a:gd name="connsiteY28" fmla="*/ 761991 h 1809093"/>
              <a:gd name="connsiteX29" fmla="*/ 5028163 w 7345251"/>
              <a:gd name="connsiteY29" fmla="*/ 793093 h 1809093"/>
              <a:gd name="connsiteX30" fmla="*/ 5157755 w 7345251"/>
              <a:gd name="connsiteY30" fmla="*/ 782725 h 1809093"/>
              <a:gd name="connsiteX31" fmla="*/ 5282163 w 7345251"/>
              <a:gd name="connsiteY31" fmla="*/ 694603 h 1809093"/>
              <a:gd name="connsiteX32" fmla="*/ 5453224 w 7345251"/>
              <a:gd name="connsiteY32" fmla="*/ 704970 h 1809093"/>
              <a:gd name="connsiteX33" fmla="*/ 5551714 w 7345251"/>
              <a:gd name="connsiteY33" fmla="*/ 741256 h 1809093"/>
              <a:gd name="connsiteX34" fmla="*/ 5702040 w 7345251"/>
              <a:gd name="connsiteY34" fmla="*/ 549460 h 1809093"/>
              <a:gd name="connsiteX35" fmla="*/ 5950857 w 7345251"/>
              <a:gd name="connsiteY35" fmla="*/ 409501 h 1809093"/>
              <a:gd name="connsiteX36" fmla="*/ 6181673 w 7345251"/>
              <a:gd name="connsiteY36" fmla="*/ 416901 h 1809093"/>
              <a:gd name="connsiteX37" fmla="*/ 6395932 w 7345251"/>
              <a:gd name="connsiteY37" fmla="*/ 350986 h 1809093"/>
              <a:gd name="connsiteX38" fmla="*/ 6650654 w 7345251"/>
              <a:gd name="connsiteY38" fmla="*/ 309517 h 1809093"/>
              <a:gd name="connsiteX39" fmla="*/ 6807603 w 7345251"/>
              <a:gd name="connsiteY39" fmla="*/ 9586 h 1809093"/>
              <a:gd name="connsiteX40" fmla="*/ 7345251 w 7345251"/>
              <a:gd name="connsiteY40" fmla="*/ 122133 h 1809093"/>
              <a:gd name="connsiteX0" fmla="*/ 0 w 7345251"/>
              <a:gd name="connsiteY0" fmla="*/ 1799507 h 1799507"/>
              <a:gd name="connsiteX1" fmla="*/ 124408 w 7345251"/>
              <a:gd name="connsiteY1" fmla="*/ 1685466 h 1799507"/>
              <a:gd name="connsiteX2" fmla="*/ 316204 w 7345251"/>
              <a:gd name="connsiteY2" fmla="*/ 1695833 h 1799507"/>
              <a:gd name="connsiteX3" fmla="*/ 425061 w 7345251"/>
              <a:gd name="connsiteY3" fmla="*/ 1649180 h 1799507"/>
              <a:gd name="connsiteX4" fmla="*/ 653142 w 7345251"/>
              <a:gd name="connsiteY4" fmla="*/ 1638813 h 1799507"/>
              <a:gd name="connsiteX5" fmla="*/ 839755 w 7345251"/>
              <a:gd name="connsiteY5" fmla="*/ 1628445 h 1799507"/>
              <a:gd name="connsiteX6" fmla="*/ 1150775 w 7345251"/>
              <a:gd name="connsiteY6" fmla="*/ 1441833 h 1799507"/>
              <a:gd name="connsiteX7" fmla="*/ 1270000 w 7345251"/>
              <a:gd name="connsiteY7" fmla="*/ 1415915 h 1799507"/>
              <a:gd name="connsiteX8" fmla="*/ 1415142 w 7345251"/>
              <a:gd name="connsiteY8" fmla="*/ 1317425 h 1799507"/>
              <a:gd name="connsiteX9" fmla="*/ 1544734 w 7345251"/>
              <a:gd name="connsiteY9" fmla="*/ 1260405 h 1799507"/>
              <a:gd name="connsiteX10" fmla="*/ 1752081 w 7345251"/>
              <a:gd name="connsiteY10" fmla="*/ 1332976 h 1799507"/>
              <a:gd name="connsiteX11" fmla="*/ 1949061 w 7345251"/>
              <a:gd name="connsiteY11" fmla="*/ 1389996 h 1799507"/>
              <a:gd name="connsiteX12" fmla="*/ 2177142 w 7345251"/>
              <a:gd name="connsiteY12" fmla="*/ 1343343 h 1799507"/>
              <a:gd name="connsiteX13" fmla="*/ 2534816 w 7345251"/>
              <a:gd name="connsiteY13" fmla="*/ 1374445 h 1799507"/>
              <a:gd name="connsiteX14" fmla="*/ 2643673 w 7345251"/>
              <a:gd name="connsiteY14" fmla="*/ 1400364 h 1799507"/>
              <a:gd name="connsiteX15" fmla="*/ 2788816 w 7345251"/>
              <a:gd name="connsiteY15" fmla="*/ 1296690 h 1799507"/>
              <a:gd name="connsiteX16" fmla="*/ 2908040 w 7345251"/>
              <a:gd name="connsiteY16" fmla="*/ 1250037 h 1799507"/>
              <a:gd name="connsiteX17" fmla="*/ 3048000 w 7345251"/>
              <a:gd name="connsiteY17" fmla="*/ 1016772 h 1799507"/>
              <a:gd name="connsiteX18" fmla="*/ 3203510 w 7345251"/>
              <a:gd name="connsiteY18" fmla="*/ 959752 h 1799507"/>
              <a:gd name="connsiteX19" fmla="*/ 3338285 w 7345251"/>
              <a:gd name="connsiteY19" fmla="*/ 1001221 h 1799507"/>
              <a:gd name="connsiteX20" fmla="*/ 3498979 w 7345251"/>
              <a:gd name="connsiteY20" fmla="*/ 980486 h 1799507"/>
              <a:gd name="connsiteX21" fmla="*/ 3602653 w 7345251"/>
              <a:gd name="connsiteY21" fmla="*/ 887180 h 1799507"/>
              <a:gd name="connsiteX22" fmla="*/ 3867020 w 7345251"/>
              <a:gd name="connsiteY22" fmla="*/ 959752 h 1799507"/>
              <a:gd name="connsiteX23" fmla="*/ 4017346 w 7345251"/>
              <a:gd name="connsiteY23" fmla="*/ 897547 h 1799507"/>
              <a:gd name="connsiteX24" fmla="*/ 4260979 w 7345251"/>
              <a:gd name="connsiteY24" fmla="*/ 612445 h 1799507"/>
              <a:gd name="connsiteX25" fmla="*/ 4297265 w 7345251"/>
              <a:gd name="connsiteY25" fmla="*/ 550241 h 1799507"/>
              <a:gd name="connsiteX26" fmla="*/ 4447591 w 7345251"/>
              <a:gd name="connsiteY26" fmla="*/ 467303 h 1799507"/>
              <a:gd name="connsiteX27" fmla="*/ 4644571 w 7345251"/>
              <a:gd name="connsiteY27" fmla="*/ 565792 h 1799507"/>
              <a:gd name="connsiteX28" fmla="*/ 4908938 w 7345251"/>
              <a:gd name="connsiteY28" fmla="*/ 752405 h 1799507"/>
              <a:gd name="connsiteX29" fmla="*/ 5028163 w 7345251"/>
              <a:gd name="connsiteY29" fmla="*/ 783507 h 1799507"/>
              <a:gd name="connsiteX30" fmla="*/ 5157755 w 7345251"/>
              <a:gd name="connsiteY30" fmla="*/ 773139 h 1799507"/>
              <a:gd name="connsiteX31" fmla="*/ 5282163 w 7345251"/>
              <a:gd name="connsiteY31" fmla="*/ 685017 h 1799507"/>
              <a:gd name="connsiteX32" fmla="*/ 5453224 w 7345251"/>
              <a:gd name="connsiteY32" fmla="*/ 695384 h 1799507"/>
              <a:gd name="connsiteX33" fmla="*/ 5551714 w 7345251"/>
              <a:gd name="connsiteY33" fmla="*/ 731670 h 1799507"/>
              <a:gd name="connsiteX34" fmla="*/ 5702040 w 7345251"/>
              <a:gd name="connsiteY34" fmla="*/ 539874 h 1799507"/>
              <a:gd name="connsiteX35" fmla="*/ 5950857 w 7345251"/>
              <a:gd name="connsiteY35" fmla="*/ 399915 h 1799507"/>
              <a:gd name="connsiteX36" fmla="*/ 6181673 w 7345251"/>
              <a:gd name="connsiteY36" fmla="*/ 407315 h 1799507"/>
              <a:gd name="connsiteX37" fmla="*/ 6395932 w 7345251"/>
              <a:gd name="connsiteY37" fmla="*/ 341400 h 1799507"/>
              <a:gd name="connsiteX38" fmla="*/ 6650654 w 7345251"/>
              <a:gd name="connsiteY38" fmla="*/ 299931 h 1799507"/>
              <a:gd name="connsiteX39" fmla="*/ 6807603 w 7345251"/>
              <a:gd name="connsiteY39" fmla="*/ 0 h 1799507"/>
              <a:gd name="connsiteX40" fmla="*/ 7345251 w 7345251"/>
              <a:gd name="connsiteY40" fmla="*/ 112547 h 1799507"/>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27753 h 1837264"/>
              <a:gd name="connsiteX12" fmla="*/ 2177142 w 7345251"/>
              <a:gd name="connsiteY12" fmla="*/ 1381100 h 1837264"/>
              <a:gd name="connsiteX13" fmla="*/ 2534816 w 7345251"/>
              <a:gd name="connsiteY13" fmla="*/ 1412202 h 1837264"/>
              <a:gd name="connsiteX14" fmla="*/ 2643673 w 7345251"/>
              <a:gd name="connsiteY14" fmla="*/ 1438121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02653 w 7345251"/>
              <a:gd name="connsiteY21" fmla="*/ 924937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27753 h 1837264"/>
              <a:gd name="connsiteX12" fmla="*/ 2177142 w 7345251"/>
              <a:gd name="connsiteY12" fmla="*/ 1381100 h 1837264"/>
              <a:gd name="connsiteX13" fmla="*/ 2534816 w 7345251"/>
              <a:gd name="connsiteY13" fmla="*/ 1412202 h 1837264"/>
              <a:gd name="connsiteX14" fmla="*/ 2643673 w 7345251"/>
              <a:gd name="connsiteY14" fmla="*/ 1438121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02653 w 7345251"/>
              <a:gd name="connsiteY21" fmla="*/ 924937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27753 h 1837264"/>
              <a:gd name="connsiteX12" fmla="*/ 2177142 w 7345251"/>
              <a:gd name="connsiteY12" fmla="*/ 1381100 h 1837264"/>
              <a:gd name="connsiteX13" fmla="*/ 2534816 w 7345251"/>
              <a:gd name="connsiteY13" fmla="*/ 1412202 h 1837264"/>
              <a:gd name="connsiteX14" fmla="*/ 2643673 w 7345251"/>
              <a:gd name="connsiteY14" fmla="*/ 1438121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02653 w 7345251"/>
              <a:gd name="connsiteY21" fmla="*/ 924937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27753 h 1837264"/>
              <a:gd name="connsiteX12" fmla="*/ 2177142 w 7345251"/>
              <a:gd name="connsiteY12" fmla="*/ 1381100 h 1837264"/>
              <a:gd name="connsiteX13" fmla="*/ 2534816 w 7345251"/>
              <a:gd name="connsiteY13" fmla="*/ 1412202 h 1837264"/>
              <a:gd name="connsiteX14" fmla="*/ 2643673 w 7345251"/>
              <a:gd name="connsiteY14" fmla="*/ 1438121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02653 w 7345251"/>
              <a:gd name="connsiteY21" fmla="*/ 924937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27753 h 1837264"/>
              <a:gd name="connsiteX12" fmla="*/ 2177142 w 7345251"/>
              <a:gd name="connsiteY12" fmla="*/ 1381100 h 1837264"/>
              <a:gd name="connsiteX13" fmla="*/ 2534816 w 7345251"/>
              <a:gd name="connsiteY13" fmla="*/ 1412202 h 1837264"/>
              <a:gd name="connsiteX14" fmla="*/ 2643673 w 7345251"/>
              <a:gd name="connsiteY14" fmla="*/ 1438121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02653 w 7345251"/>
              <a:gd name="connsiteY21" fmla="*/ 924937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27753 h 1837264"/>
              <a:gd name="connsiteX12" fmla="*/ 2177142 w 7345251"/>
              <a:gd name="connsiteY12" fmla="*/ 1381100 h 1837264"/>
              <a:gd name="connsiteX13" fmla="*/ 2534816 w 7345251"/>
              <a:gd name="connsiteY13" fmla="*/ 1412202 h 1837264"/>
              <a:gd name="connsiteX14" fmla="*/ 2643673 w 7345251"/>
              <a:gd name="connsiteY14" fmla="*/ 1438121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49880 w 7345251"/>
              <a:gd name="connsiteY21" fmla="*/ 950109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59217 h 1837264"/>
              <a:gd name="connsiteX12" fmla="*/ 2177142 w 7345251"/>
              <a:gd name="connsiteY12" fmla="*/ 1381100 h 1837264"/>
              <a:gd name="connsiteX13" fmla="*/ 2534816 w 7345251"/>
              <a:gd name="connsiteY13" fmla="*/ 1412202 h 1837264"/>
              <a:gd name="connsiteX14" fmla="*/ 2643673 w 7345251"/>
              <a:gd name="connsiteY14" fmla="*/ 1438121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49880 w 7345251"/>
              <a:gd name="connsiteY21" fmla="*/ 950109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24408 w 7345251"/>
              <a:gd name="connsiteY1" fmla="*/ 172322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59217 h 1837264"/>
              <a:gd name="connsiteX12" fmla="*/ 2177142 w 7345251"/>
              <a:gd name="connsiteY12" fmla="*/ 1381100 h 1837264"/>
              <a:gd name="connsiteX13" fmla="*/ 2534816 w 7345251"/>
              <a:gd name="connsiteY13" fmla="*/ 1412202 h 1837264"/>
              <a:gd name="connsiteX14" fmla="*/ 2643673 w 7345251"/>
              <a:gd name="connsiteY14" fmla="*/ 1463292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49880 w 7345251"/>
              <a:gd name="connsiteY21" fmla="*/ 950109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45251"/>
              <a:gd name="connsiteY0" fmla="*/ 1837264 h 1837264"/>
              <a:gd name="connsiteX1" fmla="*/ 148022 w 7345251"/>
              <a:gd name="connsiteY1" fmla="*/ 1748393 h 1837264"/>
              <a:gd name="connsiteX2" fmla="*/ 316204 w 7345251"/>
              <a:gd name="connsiteY2" fmla="*/ 1733590 h 1837264"/>
              <a:gd name="connsiteX3" fmla="*/ 425061 w 7345251"/>
              <a:gd name="connsiteY3" fmla="*/ 1686937 h 1837264"/>
              <a:gd name="connsiteX4" fmla="*/ 653142 w 7345251"/>
              <a:gd name="connsiteY4" fmla="*/ 1676570 h 1837264"/>
              <a:gd name="connsiteX5" fmla="*/ 839755 w 7345251"/>
              <a:gd name="connsiteY5" fmla="*/ 1666202 h 1837264"/>
              <a:gd name="connsiteX6" fmla="*/ 1150775 w 7345251"/>
              <a:gd name="connsiteY6" fmla="*/ 1479590 h 1837264"/>
              <a:gd name="connsiteX7" fmla="*/ 1270000 w 7345251"/>
              <a:gd name="connsiteY7" fmla="*/ 1453672 h 1837264"/>
              <a:gd name="connsiteX8" fmla="*/ 1415142 w 7345251"/>
              <a:gd name="connsiteY8" fmla="*/ 1355182 h 1837264"/>
              <a:gd name="connsiteX9" fmla="*/ 1544734 w 7345251"/>
              <a:gd name="connsiteY9" fmla="*/ 1298162 h 1837264"/>
              <a:gd name="connsiteX10" fmla="*/ 1752081 w 7345251"/>
              <a:gd name="connsiteY10" fmla="*/ 1370733 h 1837264"/>
              <a:gd name="connsiteX11" fmla="*/ 1949061 w 7345251"/>
              <a:gd name="connsiteY11" fmla="*/ 1459217 h 1837264"/>
              <a:gd name="connsiteX12" fmla="*/ 2177142 w 7345251"/>
              <a:gd name="connsiteY12" fmla="*/ 1381100 h 1837264"/>
              <a:gd name="connsiteX13" fmla="*/ 2534816 w 7345251"/>
              <a:gd name="connsiteY13" fmla="*/ 1412202 h 1837264"/>
              <a:gd name="connsiteX14" fmla="*/ 2643673 w 7345251"/>
              <a:gd name="connsiteY14" fmla="*/ 1463292 h 1837264"/>
              <a:gd name="connsiteX15" fmla="*/ 2788816 w 7345251"/>
              <a:gd name="connsiteY15" fmla="*/ 1334447 h 1837264"/>
              <a:gd name="connsiteX16" fmla="*/ 2908040 w 7345251"/>
              <a:gd name="connsiteY16" fmla="*/ 1287794 h 1837264"/>
              <a:gd name="connsiteX17" fmla="*/ 3048000 w 7345251"/>
              <a:gd name="connsiteY17" fmla="*/ 1054529 h 1837264"/>
              <a:gd name="connsiteX18" fmla="*/ 3203510 w 7345251"/>
              <a:gd name="connsiteY18" fmla="*/ 997509 h 1837264"/>
              <a:gd name="connsiteX19" fmla="*/ 3338285 w 7345251"/>
              <a:gd name="connsiteY19" fmla="*/ 1038978 h 1837264"/>
              <a:gd name="connsiteX20" fmla="*/ 3498979 w 7345251"/>
              <a:gd name="connsiteY20" fmla="*/ 1018243 h 1837264"/>
              <a:gd name="connsiteX21" fmla="*/ 3649880 w 7345251"/>
              <a:gd name="connsiteY21" fmla="*/ 950109 h 1837264"/>
              <a:gd name="connsiteX22" fmla="*/ 3867020 w 7345251"/>
              <a:gd name="connsiteY22" fmla="*/ 997509 h 1837264"/>
              <a:gd name="connsiteX23" fmla="*/ 4017346 w 7345251"/>
              <a:gd name="connsiteY23" fmla="*/ 935304 h 1837264"/>
              <a:gd name="connsiteX24" fmla="*/ 4260979 w 7345251"/>
              <a:gd name="connsiteY24" fmla="*/ 650202 h 1837264"/>
              <a:gd name="connsiteX25" fmla="*/ 4297265 w 7345251"/>
              <a:gd name="connsiteY25" fmla="*/ 587998 h 1837264"/>
              <a:gd name="connsiteX26" fmla="*/ 4447591 w 7345251"/>
              <a:gd name="connsiteY26" fmla="*/ 505060 h 1837264"/>
              <a:gd name="connsiteX27" fmla="*/ 4644571 w 7345251"/>
              <a:gd name="connsiteY27" fmla="*/ 603549 h 1837264"/>
              <a:gd name="connsiteX28" fmla="*/ 4908938 w 7345251"/>
              <a:gd name="connsiteY28" fmla="*/ 790162 h 1837264"/>
              <a:gd name="connsiteX29" fmla="*/ 5028163 w 7345251"/>
              <a:gd name="connsiteY29" fmla="*/ 821264 h 1837264"/>
              <a:gd name="connsiteX30" fmla="*/ 5157755 w 7345251"/>
              <a:gd name="connsiteY30" fmla="*/ 810896 h 1837264"/>
              <a:gd name="connsiteX31" fmla="*/ 5282163 w 7345251"/>
              <a:gd name="connsiteY31" fmla="*/ 722774 h 1837264"/>
              <a:gd name="connsiteX32" fmla="*/ 5453224 w 7345251"/>
              <a:gd name="connsiteY32" fmla="*/ 733141 h 1837264"/>
              <a:gd name="connsiteX33" fmla="*/ 5551714 w 7345251"/>
              <a:gd name="connsiteY33" fmla="*/ 769427 h 1837264"/>
              <a:gd name="connsiteX34" fmla="*/ 5702040 w 7345251"/>
              <a:gd name="connsiteY34" fmla="*/ 577631 h 1837264"/>
              <a:gd name="connsiteX35" fmla="*/ 5950857 w 7345251"/>
              <a:gd name="connsiteY35" fmla="*/ 437672 h 1837264"/>
              <a:gd name="connsiteX36" fmla="*/ 6181673 w 7345251"/>
              <a:gd name="connsiteY36" fmla="*/ 445072 h 1837264"/>
              <a:gd name="connsiteX37" fmla="*/ 6395932 w 7345251"/>
              <a:gd name="connsiteY37" fmla="*/ 379157 h 1837264"/>
              <a:gd name="connsiteX38" fmla="*/ 6650654 w 7345251"/>
              <a:gd name="connsiteY38" fmla="*/ 337688 h 1837264"/>
              <a:gd name="connsiteX39" fmla="*/ 6837121 w 7345251"/>
              <a:gd name="connsiteY39" fmla="*/ 0 h 1837264"/>
              <a:gd name="connsiteX40" fmla="*/ 7345251 w 7345251"/>
              <a:gd name="connsiteY40" fmla="*/ 150304 h 1837264"/>
              <a:gd name="connsiteX0" fmla="*/ 0 w 7327540"/>
              <a:gd name="connsiteY0" fmla="*/ 1849850 h 1849850"/>
              <a:gd name="connsiteX1" fmla="*/ 130311 w 7327540"/>
              <a:gd name="connsiteY1" fmla="*/ 1748393 h 1849850"/>
              <a:gd name="connsiteX2" fmla="*/ 298493 w 7327540"/>
              <a:gd name="connsiteY2" fmla="*/ 1733590 h 1849850"/>
              <a:gd name="connsiteX3" fmla="*/ 407350 w 7327540"/>
              <a:gd name="connsiteY3" fmla="*/ 1686937 h 1849850"/>
              <a:gd name="connsiteX4" fmla="*/ 635431 w 7327540"/>
              <a:gd name="connsiteY4" fmla="*/ 1676570 h 1849850"/>
              <a:gd name="connsiteX5" fmla="*/ 822044 w 7327540"/>
              <a:gd name="connsiteY5" fmla="*/ 1666202 h 1849850"/>
              <a:gd name="connsiteX6" fmla="*/ 1133064 w 7327540"/>
              <a:gd name="connsiteY6" fmla="*/ 1479590 h 1849850"/>
              <a:gd name="connsiteX7" fmla="*/ 1252289 w 7327540"/>
              <a:gd name="connsiteY7" fmla="*/ 1453672 h 1849850"/>
              <a:gd name="connsiteX8" fmla="*/ 1397431 w 7327540"/>
              <a:gd name="connsiteY8" fmla="*/ 1355182 h 1849850"/>
              <a:gd name="connsiteX9" fmla="*/ 1527023 w 7327540"/>
              <a:gd name="connsiteY9" fmla="*/ 1298162 h 1849850"/>
              <a:gd name="connsiteX10" fmla="*/ 1734370 w 7327540"/>
              <a:gd name="connsiteY10" fmla="*/ 1370733 h 1849850"/>
              <a:gd name="connsiteX11" fmla="*/ 1931350 w 7327540"/>
              <a:gd name="connsiteY11" fmla="*/ 1459217 h 1849850"/>
              <a:gd name="connsiteX12" fmla="*/ 2159431 w 7327540"/>
              <a:gd name="connsiteY12" fmla="*/ 1381100 h 1849850"/>
              <a:gd name="connsiteX13" fmla="*/ 2517105 w 7327540"/>
              <a:gd name="connsiteY13" fmla="*/ 1412202 h 1849850"/>
              <a:gd name="connsiteX14" fmla="*/ 2625962 w 7327540"/>
              <a:gd name="connsiteY14" fmla="*/ 1463292 h 1849850"/>
              <a:gd name="connsiteX15" fmla="*/ 2771105 w 7327540"/>
              <a:gd name="connsiteY15" fmla="*/ 1334447 h 1849850"/>
              <a:gd name="connsiteX16" fmla="*/ 2890329 w 7327540"/>
              <a:gd name="connsiteY16" fmla="*/ 1287794 h 1849850"/>
              <a:gd name="connsiteX17" fmla="*/ 3030289 w 7327540"/>
              <a:gd name="connsiteY17" fmla="*/ 1054529 h 1849850"/>
              <a:gd name="connsiteX18" fmla="*/ 3185799 w 7327540"/>
              <a:gd name="connsiteY18" fmla="*/ 997509 h 1849850"/>
              <a:gd name="connsiteX19" fmla="*/ 3320574 w 7327540"/>
              <a:gd name="connsiteY19" fmla="*/ 1038978 h 1849850"/>
              <a:gd name="connsiteX20" fmla="*/ 3481268 w 7327540"/>
              <a:gd name="connsiteY20" fmla="*/ 1018243 h 1849850"/>
              <a:gd name="connsiteX21" fmla="*/ 3632169 w 7327540"/>
              <a:gd name="connsiteY21" fmla="*/ 950109 h 1849850"/>
              <a:gd name="connsiteX22" fmla="*/ 3849309 w 7327540"/>
              <a:gd name="connsiteY22" fmla="*/ 997509 h 1849850"/>
              <a:gd name="connsiteX23" fmla="*/ 3999635 w 7327540"/>
              <a:gd name="connsiteY23" fmla="*/ 935304 h 1849850"/>
              <a:gd name="connsiteX24" fmla="*/ 4243268 w 7327540"/>
              <a:gd name="connsiteY24" fmla="*/ 650202 h 1849850"/>
              <a:gd name="connsiteX25" fmla="*/ 4279554 w 7327540"/>
              <a:gd name="connsiteY25" fmla="*/ 587998 h 1849850"/>
              <a:gd name="connsiteX26" fmla="*/ 4429880 w 7327540"/>
              <a:gd name="connsiteY26" fmla="*/ 505060 h 1849850"/>
              <a:gd name="connsiteX27" fmla="*/ 4626860 w 7327540"/>
              <a:gd name="connsiteY27" fmla="*/ 603549 h 1849850"/>
              <a:gd name="connsiteX28" fmla="*/ 4891227 w 7327540"/>
              <a:gd name="connsiteY28" fmla="*/ 790162 h 1849850"/>
              <a:gd name="connsiteX29" fmla="*/ 5010452 w 7327540"/>
              <a:gd name="connsiteY29" fmla="*/ 821264 h 1849850"/>
              <a:gd name="connsiteX30" fmla="*/ 5140044 w 7327540"/>
              <a:gd name="connsiteY30" fmla="*/ 810896 h 1849850"/>
              <a:gd name="connsiteX31" fmla="*/ 5264452 w 7327540"/>
              <a:gd name="connsiteY31" fmla="*/ 722774 h 1849850"/>
              <a:gd name="connsiteX32" fmla="*/ 5435513 w 7327540"/>
              <a:gd name="connsiteY32" fmla="*/ 733141 h 1849850"/>
              <a:gd name="connsiteX33" fmla="*/ 5534003 w 7327540"/>
              <a:gd name="connsiteY33" fmla="*/ 769427 h 1849850"/>
              <a:gd name="connsiteX34" fmla="*/ 5684329 w 7327540"/>
              <a:gd name="connsiteY34" fmla="*/ 577631 h 1849850"/>
              <a:gd name="connsiteX35" fmla="*/ 5933146 w 7327540"/>
              <a:gd name="connsiteY35" fmla="*/ 437672 h 1849850"/>
              <a:gd name="connsiteX36" fmla="*/ 6163962 w 7327540"/>
              <a:gd name="connsiteY36" fmla="*/ 445072 h 1849850"/>
              <a:gd name="connsiteX37" fmla="*/ 6378221 w 7327540"/>
              <a:gd name="connsiteY37" fmla="*/ 379157 h 1849850"/>
              <a:gd name="connsiteX38" fmla="*/ 6632943 w 7327540"/>
              <a:gd name="connsiteY38" fmla="*/ 337688 h 1849850"/>
              <a:gd name="connsiteX39" fmla="*/ 6819410 w 7327540"/>
              <a:gd name="connsiteY39" fmla="*/ 0 h 1849850"/>
              <a:gd name="connsiteX40" fmla="*/ 7327540 w 7327540"/>
              <a:gd name="connsiteY40" fmla="*/ 150304 h 1849850"/>
              <a:gd name="connsiteX0" fmla="*/ 0 w 7426832"/>
              <a:gd name="connsiteY0" fmla="*/ 1849850 h 1849850"/>
              <a:gd name="connsiteX1" fmla="*/ 130311 w 7426832"/>
              <a:gd name="connsiteY1" fmla="*/ 1748393 h 1849850"/>
              <a:gd name="connsiteX2" fmla="*/ 298493 w 7426832"/>
              <a:gd name="connsiteY2" fmla="*/ 1733590 h 1849850"/>
              <a:gd name="connsiteX3" fmla="*/ 407350 w 7426832"/>
              <a:gd name="connsiteY3" fmla="*/ 1686937 h 1849850"/>
              <a:gd name="connsiteX4" fmla="*/ 635431 w 7426832"/>
              <a:gd name="connsiteY4" fmla="*/ 1676570 h 1849850"/>
              <a:gd name="connsiteX5" fmla="*/ 822044 w 7426832"/>
              <a:gd name="connsiteY5" fmla="*/ 1666202 h 1849850"/>
              <a:gd name="connsiteX6" fmla="*/ 1133064 w 7426832"/>
              <a:gd name="connsiteY6" fmla="*/ 1479590 h 1849850"/>
              <a:gd name="connsiteX7" fmla="*/ 1252289 w 7426832"/>
              <a:gd name="connsiteY7" fmla="*/ 1453672 h 1849850"/>
              <a:gd name="connsiteX8" fmla="*/ 1397431 w 7426832"/>
              <a:gd name="connsiteY8" fmla="*/ 1355182 h 1849850"/>
              <a:gd name="connsiteX9" fmla="*/ 1527023 w 7426832"/>
              <a:gd name="connsiteY9" fmla="*/ 1298162 h 1849850"/>
              <a:gd name="connsiteX10" fmla="*/ 1734370 w 7426832"/>
              <a:gd name="connsiteY10" fmla="*/ 1370733 h 1849850"/>
              <a:gd name="connsiteX11" fmla="*/ 1931350 w 7426832"/>
              <a:gd name="connsiteY11" fmla="*/ 1459217 h 1849850"/>
              <a:gd name="connsiteX12" fmla="*/ 2159431 w 7426832"/>
              <a:gd name="connsiteY12" fmla="*/ 1381100 h 1849850"/>
              <a:gd name="connsiteX13" fmla="*/ 2517105 w 7426832"/>
              <a:gd name="connsiteY13" fmla="*/ 1412202 h 1849850"/>
              <a:gd name="connsiteX14" fmla="*/ 2625962 w 7426832"/>
              <a:gd name="connsiteY14" fmla="*/ 1463292 h 1849850"/>
              <a:gd name="connsiteX15" fmla="*/ 2771105 w 7426832"/>
              <a:gd name="connsiteY15" fmla="*/ 1334447 h 1849850"/>
              <a:gd name="connsiteX16" fmla="*/ 2890329 w 7426832"/>
              <a:gd name="connsiteY16" fmla="*/ 1287794 h 1849850"/>
              <a:gd name="connsiteX17" fmla="*/ 3030289 w 7426832"/>
              <a:gd name="connsiteY17" fmla="*/ 1054529 h 1849850"/>
              <a:gd name="connsiteX18" fmla="*/ 3185799 w 7426832"/>
              <a:gd name="connsiteY18" fmla="*/ 997509 h 1849850"/>
              <a:gd name="connsiteX19" fmla="*/ 3320574 w 7426832"/>
              <a:gd name="connsiteY19" fmla="*/ 1038978 h 1849850"/>
              <a:gd name="connsiteX20" fmla="*/ 3481268 w 7426832"/>
              <a:gd name="connsiteY20" fmla="*/ 1018243 h 1849850"/>
              <a:gd name="connsiteX21" fmla="*/ 3632169 w 7426832"/>
              <a:gd name="connsiteY21" fmla="*/ 950109 h 1849850"/>
              <a:gd name="connsiteX22" fmla="*/ 3849309 w 7426832"/>
              <a:gd name="connsiteY22" fmla="*/ 997509 h 1849850"/>
              <a:gd name="connsiteX23" fmla="*/ 3999635 w 7426832"/>
              <a:gd name="connsiteY23" fmla="*/ 935304 h 1849850"/>
              <a:gd name="connsiteX24" fmla="*/ 4243268 w 7426832"/>
              <a:gd name="connsiteY24" fmla="*/ 650202 h 1849850"/>
              <a:gd name="connsiteX25" fmla="*/ 4279554 w 7426832"/>
              <a:gd name="connsiteY25" fmla="*/ 587998 h 1849850"/>
              <a:gd name="connsiteX26" fmla="*/ 4429880 w 7426832"/>
              <a:gd name="connsiteY26" fmla="*/ 505060 h 1849850"/>
              <a:gd name="connsiteX27" fmla="*/ 4626860 w 7426832"/>
              <a:gd name="connsiteY27" fmla="*/ 603549 h 1849850"/>
              <a:gd name="connsiteX28" fmla="*/ 4891227 w 7426832"/>
              <a:gd name="connsiteY28" fmla="*/ 790162 h 1849850"/>
              <a:gd name="connsiteX29" fmla="*/ 5010452 w 7426832"/>
              <a:gd name="connsiteY29" fmla="*/ 821264 h 1849850"/>
              <a:gd name="connsiteX30" fmla="*/ 5140044 w 7426832"/>
              <a:gd name="connsiteY30" fmla="*/ 810896 h 1849850"/>
              <a:gd name="connsiteX31" fmla="*/ 5264452 w 7426832"/>
              <a:gd name="connsiteY31" fmla="*/ 722774 h 1849850"/>
              <a:gd name="connsiteX32" fmla="*/ 5435513 w 7426832"/>
              <a:gd name="connsiteY32" fmla="*/ 733141 h 1849850"/>
              <a:gd name="connsiteX33" fmla="*/ 5534003 w 7426832"/>
              <a:gd name="connsiteY33" fmla="*/ 769427 h 1849850"/>
              <a:gd name="connsiteX34" fmla="*/ 5684329 w 7426832"/>
              <a:gd name="connsiteY34" fmla="*/ 577631 h 1849850"/>
              <a:gd name="connsiteX35" fmla="*/ 5933146 w 7426832"/>
              <a:gd name="connsiteY35" fmla="*/ 437672 h 1849850"/>
              <a:gd name="connsiteX36" fmla="*/ 6163962 w 7426832"/>
              <a:gd name="connsiteY36" fmla="*/ 445072 h 1849850"/>
              <a:gd name="connsiteX37" fmla="*/ 6378221 w 7426832"/>
              <a:gd name="connsiteY37" fmla="*/ 379157 h 1849850"/>
              <a:gd name="connsiteX38" fmla="*/ 6632943 w 7426832"/>
              <a:gd name="connsiteY38" fmla="*/ 337688 h 1849850"/>
              <a:gd name="connsiteX39" fmla="*/ 6819410 w 7426832"/>
              <a:gd name="connsiteY39" fmla="*/ 0 h 1849850"/>
              <a:gd name="connsiteX40" fmla="*/ 7426832 w 7426832"/>
              <a:gd name="connsiteY40" fmla="*/ 135529 h 1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426832" h="1849850">
                <a:moveTo>
                  <a:pt x="0" y="1849850"/>
                </a:moveTo>
                <a:cubicBezTo>
                  <a:pt x="35853" y="1801469"/>
                  <a:pt x="80562" y="1767770"/>
                  <a:pt x="130311" y="1748393"/>
                </a:cubicBezTo>
                <a:cubicBezTo>
                  <a:pt x="180060" y="1729016"/>
                  <a:pt x="252320" y="1743833"/>
                  <a:pt x="298493" y="1733590"/>
                </a:cubicBezTo>
                <a:cubicBezTo>
                  <a:pt x="344666" y="1723347"/>
                  <a:pt x="351194" y="1696440"/>
                  <a:pt x="407350" y="1686937"/>
                </a:cubicBezTo>
                <a:cubicBezTo>
                  <a:pt x="463506" y="1677434"/>
                  <a:pt x="635431" y="1676570"/>
                  <a:pt x="635431" y="1676570"/>
                </a:cubicBezTo>
                <a:cubicBezTo>
                  <a:pt x="704547" y="1673114"/>
                  <a:pt x="739105" y="1699032"/>
                  <a:pt x="822044" y="1666202"/>
                </a:cubicBezTo>
                <a:cubicBezTo>
                  <a:pt x="904983" y="1633372"/>
                  <a:pt x="1061357" y="1515012"/>
                  <a:pt x="1133064" y="1479590"/>
                </a:cubicBezTo>
                <a:cubicBezTo>
                  <a:pt x="1204772" y="1444168"/>
                  <a:pt x="1208228" y="1474407"/>
                  <a:pt x="1252289" y="1453672"/>
                </a:cubicBezTo>
                <a:cubicBezTo>
                  <a:pt x="1296350" y="1432937"/>
                  <a:pt x="1351642" y="1381100"/>
                  <a:pt x="1397431" y="1355182"/>
                </a:cubicBezTo>
                <a:cubicBezTo>
                  <a:pt x="1443220" y="1329264"/>
                  <a:pt x="1470867" y="1295570"/>
                  <a:pt x="1527023" y="1298162"/>
                </a:cubicBezTo>
                <a:cubicBezTo>
                  <a:pt x="1583179" y="1300754"/>
                  <a:pt x="1666982" y="1343891"/>
                  <a:pt x="1734370" y="1370733"/>
                </a:cubicBezTo>
                <a:cubicBezTo>
                  <a:pt x="1801758" y="1397576"/>
                  <a:pt x="1860507" y="1457489"/>
                  <a:pt x="1931350" y="1459217"/>
                </a:cubicBezTo>
                <a:cubicBezTo>
                  <a:pt x="2002193" y="1460945"/>
                  <a:pt x="2061805" y="1388936"/>
                  <a:pt x="2159431" y="1381100"/>
                </a:cubicBezTo>
                <a:cubicBezTo>
                  <a:pt x="2278656" y="1391467"/>
                  <a:pt x="2439350" y="1398503"/>
                  <a:pt x="2517105" y="1412202"/>
                </a:cubicBezTo>
                <a:cubicBezTo>
                  <a:pt x="2594860" y="1425901"/>
                  <a:pt x="2583629" y="1476251"/>
                  <a:pt x="2625962" y="1463292"/>
                </a:cubicBezTo>
                <a:cubicBezTo>
                  <a:pt x="2668295" y="1450333"/>
                  <a:pt x="2727044" y="1363697"/>
                  <a:pt x="2771105" y="1334447"/>
                </a:cubicBezTo>
                <a:cubicBezTo>
                  <a:pt x="2815166" y="1305197"/>
                  <a:pt x="2847132" y="1334447"/>
                  <a:pt x="2890329" y="1287794"/>
                </a:cubicBezTo>
                <a:cubicBezTo>
                  <a:pt x="2933526" y="1241141"/>
                  <a:pt x="2981044" y="1102910"/>
                  <a:pt x="3030289" y="1054529"/>
                </a:cubicBezTo>
                <a:cubicBezTo>
                  <a:pt x="3079534" y="1006148"/>
                  <a:pt x="3137418" y="1000101"/>
                  <a:pt x="3185799" y="997509"/>
                </a:cubicBezTo>
                <a:cubicBezTo>
                  <a:pt x="3234180" y="994917"/>
                  <a:pt x="3271329" y="1035522"/>
                  <a:pt x="3320574" y="1038978"/>
                </a:cubicBezTo>
                <a:cubicBezTo>
                  <a:pt x="3369819" y="1042434"/>
                  <a:pt x="3429336" y="1033055"/>
                  <a:pt x="3481268" y="1018243"/>
                </a:cubicBezTo>
                <a:cubicBezTo>
                  <a:pt x="3533201" y="1003432"/>
                  <a:pt x="3570829" y="953565"/>
                  <a:pt x="3632169" y="950109"/>
                </a:cubicBezTo>
                <a:cubicBezTo>
                  <a:pt x="3693509" y="946653"/>
                  <a:pt x="3788065" y="999977"/>
                  <a:pt x="3849309" y="997509"/>
                </a:cubicBezTo>
                <a:cubicBezTo>
                  <a:pt x="3910553" y="995042"/>
                  <a:pt x="3933975" y="993188"/>
                  <a:pt x="3999635" y="935304"/>
                </a:cubicBezTo>
                <a:cubicBezTo>
                  <a:pt x="4065295" y="877420"/>
                  <a:pt x="4196615" y="708086"/>
                  <a:pt x="4243268" y="650202"/>
                </a:cubicBezTo>
                <a:cubicBezTo>
                  <a:pt x="4289921" y="592318"/>
                  <a:pt x="4248452" y="612188"/>
                  <a:pt x="4279554" y="587998"/>
                </a:cubicBezTo>
                <a:cubicBezTo>
                  <a:pt x="4310656" y="563808"/>
                  <a:pt x="4371996" y="502468"/>
                  <a:pt x="4429880" y="505060"/>
                </a:cubicBezTo>
                <a:cubicBezTo>
                  <a:pt x="4487764" y="507652"/>
                  <a:pt x="4549969" y="556032"/>
                  <a:pt x="4626860" y="603549"/>
                </a:cubicBezTo>
                <a:cubicBezTo>
                  <a:pt x="4703751" y="651066"/>
                  <a:pt x="4756453" y="722412"/>
                  <a:pt x="4891227" y="790162"/>
                </a:cubicBezTo>
                <a:cubicBezTo>
                  <a:pt x="5026001" y="857912"/>
                  <a:pt x="4968983" y="817808"/>
                  <a:pt x="5010452" y="821264"/>
                </a:cubicBezTo>
                <a:cubicBezTo>
                  <a:pt x="5051921" y="824720"/>
                  <a:pt x="5097711" y="827311"/>
                  <a:pt x="5140044" y="810896"/>
                </a:cubicBezTo>
                <a:cubicBezTo>
                  <a:pt x="5182377" y="794481"/>
                  <a:pt x="5215207" y="735733"/>
                  <a:pt x="5264452" y="722774"/>
                </a:cubicBezTo>
                <a:cubicBezTo>
                  <a:pt x="5313697" y="709815"/>
                  <a:pt x="5390588" y="725366"/>
                  <a:pt x="5435513" y="733141"/>
                </a:cubicBezTo>
                <a:cubicBezTo>
                  <a:pt x="5480438" y="740916"/>
                  <a:pt x="5492534" y="795345"/>
                  <a:pt x="5534003" y="769427"/>
                </a:cubicBezTo>
                <a:cubicBezTo>
                  <a:pt x="5575472" y="743509"/>
                  <a:pt x="5617805" y="632923"/>
                  <a:pt x="5684329" y="577631"/>
                </a:cubicBezTo>
                <a:cubicBezTo>
                  <a:pt x="5750853" y="522339"/>
                  <a:pt x="5853207" y="459765"/>
                  <a:pt x="5933146" y="437672"/>
                </a:cubicBezTo>
                <a:cubicBezTo>
                  <a:pt x="6013085" y="415579"/>
                  <a:pt x="6089783" y="454824"/>
                  <a:pt x="6163962" y="445072"/>
                </a:cubicBezTo>
                <a:cubicBezTo>
                  <a:pt x="6238141" y="435320"/>
                  <a:pt x="6300058" y="397054"/>
                  <a:pt x="6378221" y="379157"/>
                </a:cubicBezTo>
                <a:cubicBezTo>
                  <a:pt x="6456385" y="361260"/>
                  <a:pt x="6559412" y="400881"/>
                  <a:pt x="6632943" y="337688"/>
                </a:cubicBezTo>
                <a:cubicBezTo>
                  <a:pt x="6706474" y="274495"/>
                  <a:pt x="6685935" y="125623"/>
                  <a:pt x="6819410" y="0"/>
                </a:cubicBezTo>
                <a:cubicBezTo>
                  <a:pt x="7124086" y="144967"/>
                  <a:pt x="7426832" y="135529"/>
                  <a:pt x="7426832" y="135529"/>
                </a:cubicBezTo>
              </a:path>
            </a:pathLst>
          </a:custGeom>
          <a:ln w="76200" cap="rnd" cmpd="sng">
            <a:solidFill>
              <a:schemeClr val="accent1">
                <a:lumMod val="5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a:solidFill>
                <a:srgbClr val="003300"/>
              </a:solidFill>
              <a:latin typeface="Calibri"/>
            </a:endParaRPr>
          </a:p>
        </p:txBody>
      </p:sp>
      <p:sp>
        <p:nvSpPr>
          <p:cNvPr id="24" name="Rectangle 23"/>
          <p:cNvSpPr/>
          <p:nvPr/>
        </p:nvSpPr>
        <p:spPr>
          <a:xfrm>
            <a:off x="7686670" y="3854269"/>
            <a:ext cx="1117573" cy="445211"/>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000" dirty="0">
                <a:solidFill>
                  <a:srgbClr val="EBF1DD"/>
                </a:solidFill>
                <a:latin typeface="Franklin Gothic Book"/>
                <a:cs typeface="Franklin Gothic Book"/>
              </a:rPr>
              <a:t>Canada</a:t>
            </a:r>
          </a:p>
        </p:txBody>
      </p:sp>
      <p:sp>
        <p:nvSpPr>
          <p:cNvPr id="25" name="Rectangle 24"/>
          <p:cNvSpPr/>
          <p:nvPr/>
        </p:nvSpPr>
        <p:spPr>
          <a:xfrm>
            <a:off x="6569097" y="1812710"/>
            <a:ext cx="1117573" cy="445211"/>
          </a:xfrm>
          <a:prstGeom prst="rect">
            <a:avLst/>
          </a:prstGeom>
          <a:solidFill>
            <a:srgbClr val="8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000" dirty="0">
                <a:solidFill>
                  <a:srgbClr val="EBF1DD"/>
                </a:solidFill>
                <a:latin typeface="Franklin Gothic Book"/>
                <a:cs typeface="Franklin Gothic Book"/>
              </a:rPr>
              <a:t>USA</a:t>
            </a:r>
          </a:p>
        </p:txBody>
      </p:sp>
      <p:sp>
        <p:nvSpPr>
          <p:cNvPr id="8" name="TextBox 7"/>
          <p:cNvSpPr txBox="1"/>
          <p:nvPr/>
        </p:nvSpPr>
        <p:spPr>
          <a:xfrm>
            <a:off x="8367683" y="5319102"/>
            <a:ext cx="768259" cy="400110"/>
          </a:xfrm>
          <a:prstGeom prst="rect">
            <a:avLst/>
          </a:prstGeom>
          <a:noFill/>
        </p:spPr>
        <p:txBody>
          <a:bodyPr wrap="none" rtlCol="0" anchor="ctr">
            <a:spAutoFit/>
          </a:bodyPr>
          <a:lstStyle/>
          <a:p>
            <a:pPr algn="ctr" defTabSz="914400"/>
            <a:r>
              <a:rPr lang="en-US" sz="2000" dirty="0">
                <a:solidFill>
                  <a:srgbClr val="003300"/>
                </a:solidFill>
                <a:latin typeface="Franklin Gothic Book"/>
                <a:cs typeface="Franklin Gothic Book"/>
              </a:rPr>
              <a:t>2014</a:t>
            </a:r>
          </a:p>
        </p:txBody>
      </p:sp>
      <p:sp>
        <p:nvSpPr>
          <p:cNvPr id="18" name="Rectangle 17"/>
          <p:cNvSpPr/>
          <p:nvPr/>
        </p:nvSpPr>
        <p:spPr>
          <a:xfrm>
            <a:off x="2288608" y="1295450"/>
            <a:ext cx="1996521" cy="981040"/>
          </a:xfrm>
          <a:prstGeom prst="rect">
            <a:avLst/>
          </a:prstGeom>
          <a:solidFill>
            <a:srgbClr val="800000"/>
          </a:solidFill>
          <a:ln>
            <a:solidFill>
              <a:srgbClr val="00514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000" dirty="0">
                <a:solidFill>
                  <a:srgbClr val="EBF1DD"/>
                </a:solidFill>
                <a:latin typeface="Franklin Gothic Book"/>
                <a:cs typeface="Franklin Gothic Book"/>
              </a:rPr>
              <a:t>USA 1971: </a:t>
            </a:r>
          </a:p>
          <a:p>
            <a:pPr algn="ctr" defTabSz="914400"/>
            <a:r>
              <a:rPr lang="en-US" sz="2000" dirty="0">
                <a:solidFill>
                  <a:srgbClr val="EBF1DD"/>
                </a:solidFill>
                <a:latin typeface="Franklin Gothic Book"/>
                <a:cs typeface="Franklin Gothic Book"/>
              </a:rPr>
              <a:t>HMO Act</a:t>
            </a:r>
          </a:p>
        </p:txBody>
      </p:sp>
      <p:cxnSp>
        <p:nvCxnSpPr>
          <p:cNvPr id="19" name="Straight Arrow Connector 18"/>
          <p:cNvCxnSpPr/>
          <p:nvPr/>
        </p:nvCxnSpPr>
        <p:spPr>
          <a:xfrm>
            <a:off x="3265953" y="2226231"/>
            <a:ext cx="2234" cy="2201330"/>
          </a:xfrm>
          <a:prstGeom prst="straightConnector1">
            <a:avLst/>
          </a:prstGeom>
          <a:ln w="762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267069" y="3472462"/>
            <a:ext cx="0" cy="968121"/>
          </a:xfrm>
          <a:prstGeom prst="straightConnector1">
            <a:avLst/>
          </a:prstGeom>
          <a:ln w="76200" cmpd="sng">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288608" y="2419715"/>
            <a:ext cx="1996521" cy="1027847"/>
          </a:xfrm>
          <a:prstGeom prst="rect">
            <a:avLst/>
          </a:prstGeom>
          <a:solidFill>
            <a:schemeClr val="accent1">
              <a:lumMod val="50000"/>
            </a:schemeClr>
          </a:solidFill>
          <a:ln>
            <a:solidFill>
              <a:srgbClr val="00514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000" dirty="0">
                <a:solidFill>
                  <a:srgbClr val="EBF1DD"/>
                </a:solidFill>
                <a:latin typeface="Franklin Gothic Book"/>
                <a:cs typeface="Franklin Gothic Book"/>
              </a:rPr>
              <a:t>Canadian Single Payer Fully Implemented</a:t>
            </a:r>
          </a:p>
        </p:txBody>
      </p:sp>
    </p:spTree>
    <p:extLst>
      <p:ext uri="{BB962C8B-B14F-4D97-AF65-F5344CB8AC3E}">
        <p14:creationId xmlns:p14="http://schemas.microsoft.com/office/powerpoint/2010/main" val="152448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20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18"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Medicare for All Going to Work?</a:t>
            </a:r>
            <a:endParaRPr lang="en-US" dirty="0"/>
          </a:p>
        </p:txBody>
      </p:sp>
      <p:sp>
        <p:nvSpPr>
          <p:cNvPr id="6" name="Content Placeholder 5"/>
          <p:cNvSpPr>
            <a:spLocks noGrp="1"/>
          </p:cNvSpPr>
          <p:nvPr>
            <p:ph idx="1"/>
          </p:nvPr>
        </p:nvSpPr>
        <p:spPr/>
        <p:txBody>
          <a:bodyPr/>
          <a:lstStyle/>
          <a:p>
            <a:r>
              <a:rPr lang="en-US" dirty="0" smtClean="0">
                <a:solidFill>
                  <a:schemeClr val="tx1">
                    <a:alpha val="49000"/>
                  </a:schemeClr>
                </a:solidFill>
              </a:rPr>
              <a:t>Cost</a:t>
            </a:r>
          </a:p>
          <a:p>
            <a:pPr lvl="1"/>
            <a:r>
              <a:rPr lang="en-US" dirty="0" smtClean="0">
                <a:solidFill>
                  <a:schemeClr val="tx1">
                    <a:alpha val="49000"/>
                  </a:schemeClr>
                </a:solidFill>
              </a:rPr>
              <a:t>Reduce administrative overhead</a:t>
            </a:r>
          </a:p>
          <a:p>
            <a:pPr lvl="1"/>
            <a:r>
              <a:rPr lang="en-US" dirty="0" smtClean="0">
                <a:solidFill>
                  <a:schemeClr val="tx1">
                    <a:alpha val="49000"/>
                  </a:schemeClr>
                </a:solidFill>
              </a:rPr>
              <a:t>Negotiate better prices </a:t>
            </a:r>
          </a:p>
          <a:p>
            <a:r>
              <a:rPr lang="en-US" dirty="0" smtClean="0"/>
              <a:t>Quality </a:t>
            </a:r>
          </a:p>
          <a:p>
            <a:pPr lvl="1"/>
            <a:r>
              <a:rPr lang="en-US" dirty="0" smtClean="0"/>
              <a:t>Get rid of junk plans</a:t>
            </a:r>
          </a:p>
          <a:p>
            <a:pPr lvl="1"/>
            <a:r>
              <a:rPr lang="en-US" dirty="0" smtClean="0"/>
              <a:t>End class based rationing</a:t>
            </a:r>
          </a:p>
          <a:p>
            <a:r>
              <a:rPr lang="en-US" dirty="0" smtClean="0">
                <a:solidFill>
                  <a:schemeClr val="tx1">
                    <a:alpha val="50000"/>
                  </a:schemeClr>
                </a:solidFill>
              </a:rPr>
              <a:t>Access</a:t>
            </a:r>
          </a:p>
          <a:p>
            <a:pPr lvl="1"/>
            <a:r>
              <a:rPr lang="en-US" dirty="0" smtClean="0">
                <a:solidFill>
                  <a:schemeClr val="tx1">
                    <a:alpha val="50000"/>
                  </a:schemeClr>
                </a:solidFill>
              </a:rPr>
              <a:t>Everyone In, Nobody Out </a:t>
            </a:r>
          </a:p>
        </p:txBody>
      </p:sp>
    </p:spTree>
    <p:extLst>
      <p:ext uri="{BB962C8B-B14F-4D97-AF65-F5344CB8AC3E}">
        <p14:creationId xmlns:p14="http://schemas.microsoft.com/office/powerpoint/2010/main" val="27512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smtClean="0"/>
              <a:t>Quality: Most </a:t>
            </a:r>
            <a:r>
              <a:rPr lang="en-US" sz="4000" dirty="0"/>
              <a:t>of the Medically Bankrupt Had </a:t>
            </a:r>
            <a:r>
              <a:rPr lang="en-US" sz="4000" dirty="0" smtClean="0"/>
              <a:t>Insurance at the Onset of Their Illness</a:t>
            </a:r>
            <a:endParaRPr lang="en-US" sz="2000" dirty="0"/>
          </a:p>
        </p:txBody>
      </p:sp>
      <p:sp>
        <p:nvSpPr>
          <p:cNvPr id="2" name="Text Placeholder 1"/>
          <p:cNvSpPr>
            <a:spLocks noGrp="1"/>
          </p:cNvSpPr>
          <p:nvPr>
            <p:ph type="body" sz="quarter" idx="10"/>
          </p:nvPr>
        </p:nvSpPr>
        <p:spPr>
          <a:xfrm>
            <a:off x="2383491" y="6011059"/>
            <a:ext cx="6131859" cy="846943"/>
          </a:xfrm>
        </p:spPr>
        <p:txBody>
          <a:bodyPr/>
          <a:lstStyle/>
          <a:p>
            <a:r>
              <a:rPr lang="en-US" dirty="0"/>
              <a:t>Source: </a:t>
            </a:r>
            <a:r>
              <a:rPr lang="en-US" dirty="0" err="1"/>
              <a:t>Himmelstein</a:t>
            </a:r>
            <a:r>
              <a:rPr lang="en-US" dirty="0"/>
              <a:t> et al. Am J Med: August, </a:t>
            </a:r>
            <a:r>
              <a:rPr lang="en-US" dirty="0" smtClean="0"/>
              <a:t>2009</a:t>
            </a:r>
            <a:endParaRPr lang="en-US" dirty="0"/>
          </a:p>
        </p:txBody>
      </p:sp>
      <p:graphicFrame>
        <p:nvGraphicFramePr>
          <p:cNvPr id="4" name="Chart 3"/>
          <p:cNvGraphicFramePr/>
          <p:nvPr>
            <p:extLst>
              <p:ext uri="{D42A27DB-BD31-4B8C-83A1-F6EECF244321}">
                <p14:modId xmlns:p14="http://schemas.microsoft.com/office/powerpoint/2010/main" val="3514748187"/>
              </p:ext>
            </p:extLst>
          </p:nvPr>
        </p:nvGraphicFramePr>
        <p:xfrm>
          <a:off x="917267" y="1690691"/>
          <a:ext cx="7598083" cy="4894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4393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Quality: Deductibles Are Increasing Rapidly</a:t>
            </a:r>
            <a:endParaRPr lang="en-US" dirty="0"/>
          </a:p>
        </p:txBody>
      </p:sp>
      <p:sp>
        <p:nvSpPr>
          <p:cNvPr id="7" name="Text Placeholder 6"/>
          <p:cNvSpPr>
            <a:spLocks noGrp="1"/>
          </p:cNvSpPr>
          <p:nvPr>
            <p:ph type="body" sz="quarter" idx="10"/>
          </p:nvPr>
        </p:nvSpPr>
        <p:spPr>
          <a:xfrm>
            <a:off x="2903093" y="6011059"/>
            <a:ext cx="6131859" cy="846943"/>
          </a:xfrm>
        </p:spPr>
        <p:txBody>
          <a:bodyPr/>
          <a:lstStyle/>
          <a:p>
            <a:r>
              <a:rPr lang="en-US" dirty="0"/>
              <a:t>Source: Kaiser/HRET Survey of Employer-Sponsored Benefits, </a:t>
            </a:r>
            <a:r>
              <a:rPr lang="en-US" dirty="0" smtClean="0"/>
              <a:t>2015</a:t>
            </a:r>
            <a:endParaRPr lang="en-US" dirty="0"/>
          </a:p>
        </p:txBody>
      </p:sp>
      <p:sp>
        <p:nvSpPr>
          <p:cNvPr id="2" name="TextBox 1"/>
          <p:cNvSpPr txBox="1"/>
          <p:nvPr/>
        </p:nvSpPr>
        <p:spPr>
          <a:xfrm>
            <a:off x="43682" y="2044797"/>
            <a:ext cx="1888149" cy="2308324"/>
          </a:xfrm>
          <a:prstGeom prst="rect">
            <a:avLst/>
          </a:prstGeom>
          <a:noFill/>
        </p:spPr>
        <p:txBody>
          <a:bodyPr wrap="square" rtlCol="0" anchor="ctr">
            <a:spAutoFit/>
          </a:bodyPr>
          <a:lstStyle/>
          <a:p>
            <a:pPr defTabSz="914400"/>
            <a:r>
              <a:rPr lang="en-US" sz="2400" dirty="0">
                <a:solidFill>
                  <a:srgbClr val="003300">
                    <a:lumMod val="75000"/>
                    <a:lumOff val="25000"/>
                  </a:srgbClr>
                </a:solidFill>
                <a:latin typeface="Calibri"/>
              </a:rPr>
              <a:t>Percent of Workers </a:t>
            </a:r>
          </a:p>
          <a:p>
            <a:pPr defTabSz="914400"/>
            <a:r>
              <a:rPr lang="en-US" sz="2400" dirty="0">
                <a:solidFill>
                  <a:srgbClr val="003300">
                    <a:lumMod val="75000"/>
                    <a:lumOff val="25000"/>
                  </a:srgbClr>
                </a:solidFill>
                <a:latin typeface="Calibri"/>
              </a:rPr>
              <a:t>With Deductibles &gt;$999 (Single Coverage)</a:t>
            </a:r>
          </a:p>
        </p:txBody>
      </p:sp>
      <p:graphicFrame>
        <p:nvGraphicFramePr>
          <p:cNvPr id="3" name="Chart 2"/>
          <p:cNvGraphicFramePr/>
          <p:nvPr>
            <p:extLst>
              <p:ext uri="{D42A27DB-BD31-4B8C-83A1-F6EECF244321}">
                <p14:modId xmlns:p14="http://schemas.microsoft.com/office/powerpoint/2010/main" val="3821924660"/>
              </p:ext>
            </p:extLst>
          </p:nvPr>
        </p:nvGraphicFramePr>
        <p:xfrm>
          <a:off x="1931832" y="1376612"/>
          <a:ext cx="6941393" cy="46279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166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285" y="365128"/>
            <a:ext cx="8781143" cy="1325563"/>
          </a:xfrm>
        </p:spPr>
        <p:txBody>
          <a:bodyPr>
            <a:noAutofit/>
          </a:bodyPr>
          <a:lstStyle/>
          <a:p>
            <a:r>
              <a:rPr lang="en-US" sz="4000" dirty="0" smtClean="0"/>
              <a:t>Uninsured and Under-Insured</a:t>
            </a:r>
            <a:br>
              <a:rPr lang="en-US" sz="4000" dirty="0" smtClean="0"/>
            </a:br>
            <a:r>
              <a:rPr lang="en-US" sz="4000" dirty="0" smtClean="0"/>
              <a:t>Delay Seeking Care for Heart Attacks</a:t>
            </a:r>
            <a:endParaRPr lang="en-US" sz="4000" dirty="0"/>
          </a:p>
        </p:txBody>
      </p:sp>
      <p:sp>
        <p:nvSpPr>
          <p:cNvPr id="2" name="Text Placeholder 1"/>
          <p:cNvSpPr>
            <a:spLocks noGrp="1"/>
          </p:cNvSpPr>
          <p:nvPr>
            <p:ph type="body" sz="quarter" idx="10"/>
          </p:nvPr>
        </p:nvSpPr>
        <p:spPr>
          <a:xfrm>
            <a:off x="3012142" y="6011059"/>
            <a:ext cx="6131859" cy="846943"/>
          </a:xfrm>
        </p:spPr>
        <p:txBody>
          <a:bodyPr>
            <a:normAutofit fontScale="92500" lnSpcReduction="20000"/>
          </a:bodyPr>
          <a:lstStyle/>
          <a:p>
            <a:pPr>
              <a:lnSpc>
                <a:spcPct val="120000"/>
              </a:lnSpc>
              <a:spcBef>
                <a:spcPts val="0"/>
              </a:spcBef>
            </a:pPr>
            <a:r>
              <a:rPr lang="en-US" dirty="0"/>
              <a:t>Source: JAMA April 15, 2010. 303:1392</a:t>
            </a:r>
          </a:p>
          <a:p>
            <a:pPr>
              <a:lnSpc>
                <a:spcPct val="120000"/>
              </a:lnSpc>
              <a:spcBef>
                <a:spcPts val="0"/>
              </a:spcBef>
            </a:pPr>
            <a:r>
              <a:rPr lang="en-US" dirty="0"/>
              <a:t>*Adjusted for age, sex, race, </a:t>
            </a:r>
            <a:r>
              <a:rPr lang="en-US" dirty="0" err="1"/>
              <a:t>clin</a:t>
            </a:r>
            <a:r>
              <a:rPr lang="en-US" dirty="0"/>
              <a:t>. </a:t>
            </a:r>
            <a:r>
              <a:rPr lang="en-US" dirty="0" err="1"/>
              <a:t>charact</a:t>
            </a:r>
            <a:r>
              <a:rPr lang="en-US" dirty="0"/>
              <a:t>., </a:t>
            </a:r>
            <a:r>
              <a:rPr lang="en-US" dirty="0" err="1"/>
              <a:t>hlth</a:t>
            </a:r>
            <a:r>
              <a:rPr lang="en-US" dirty="0"/>
              <a:t> status, </a:t>
            </a:r>
            <a:r>
              <a:rPr lang="en-US" dirty="0" smtClean="0"/>
              <a:t>social/psych </a:t>
            </a:r>
            <a:r>
              <a:rPr lang="en-US" dirty="0" err="1"/>
              <a:t>fx</a:t>
            </a:r>
            <a:r>
              <a:rPr lang="en-US" dirty="0"/>
              <a:t>, urban/rural. </a:t>
            </a:r>
            <a:endParaRPr lang="en-US" dirty="0" smtClean="0"/>
          </a:p>
          <a:p>
            <a:pPr>
              <a:lnSpc>
                <a:spcPct val="120000"/>
              </a:lnSpc>
              <a:spcBef>
                <a:spcPts val="0"/>
              </a:spcBef>
            </a:pPr>
            <a:r>
              <a:rPr lang="en-US" dirty="0" smtClean="0"/>
              <a:t>Under-insured=had </a:t>
            </a:r>
            <a:r>
              <a:rPr lang="en-US" dirty="0"/>
              <a:t>coverage </a:t>
            </a:r>
            <a:r>
              <a:rPr lang="en-US" dirty="0" smtClean="0"/>
              <a:t>but </a:t>
            </a:r>
            <a:r>
              <a:rPr lang="en-US" dirty="0"/>
              <a:t>patient concerned about </a:t>
            </a:r>
            <a:r>
              <a:rPr lang="en-US" dirty="0" smtClean="0"/>
              <a:t>cost</a:t>
            </a:r>
            <a:endParaRPr lang="en-US" dirty="0"/>
          </a:p>
        </p:txBody>
      </p:sp>
      <p:graphicFrame>
        <p:nvGraphicFramePr>
          <p:cNvPr id="6" name="Chart 5"/>
          <p:cNvGraphicFramePr/>
          <p:nvPr>
            <p:extLst>
              <p:ext uri="{D42A27DB-BD31-4B8C-83A1-F6EECF244321}">
                <p14:modId xmlns:p14="http://schemas.microsoft.com/office/powerpoint/2010/main" val="2913364416"/>
              </p:ext>
            </p:extLst>
          </p:nvPr>
        </p:nvGraphicFramePr>
        <p:xfrm>
          <a:off x="1757967" y="1690688"/>
          <a:ext cx="6757384" cy="428583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 y="2419714"/>
            <a:ext cx="1853135" cy="1384995"/>
          </a:xfrm>
          <a:prstGeom prst="rect">
            <a:avLst/>
          </a:prstGeom>
          <a:noFill/>
        </p:spPr>
        <p:txBody>
          <a:bodyPr wrap="square" rtlCol="0">
            <a:spAutoFit/>
          </a:bodyPr>
          <a:lstStyle/>
          <a:p>
            <a:pPr defTabSz="914400"/>
            <a:r>
              <a:rPr lang="en-US" sz="2800" dirty="0">
                <a:solidFill>
                  <a:srgbClr val="00A600"/>
                </a:solidFill>
                <a:latin typeface="Calibri"/>
                <a:cs typeface="Franklin Gothic Book"/>
              </a:rPr>
              <a:t>Odds ratio for delayed care*</a:t>
            </a:r>
          </a:p>
        </p:txBody>
      </p:sp>
    </p:spTree>
    <p:extLst>
      <p:ext uri="{BB962C8B-B14F-4D97-AF65-F5344CB8AC3E}">
        <p14:creationId xmlns:p14="http://schemas.microsoft.com/office/powerpoint/2010/main" val="389506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Specialists Won’t See </a:t>
            </a:r>
            <a:br>
              <a:rPr lang="en-US" dirty="0" smtClean="0"/>
            </a:br>
            <a:r>
              <a:rPr lang="en-US" dirty="0" smtClean="0"/>
              <a:t>Kids With Medicaid</a:t>
            </a:r>
            <a:endParaRPr lang="en-US" dirty="0"/>
          </a:p>
        </p:txBody>
      </p:sp>
      <p:sp>
        <p:nvSpPr>
          <p:cNvPr id="6" name="Text Placeholder 5"/>
          <p:cNvSpPr>
            <a:spLocks noGrp="1"/>
          </p:cNvSpPr>
          <p:nvPr>
            <p:ph type="body" sz="quarter" idx="10"/>
          </p:nvPr>
        </p:nvSpPr>
        <p:spPr>
          <a:xfrm>
            <a:off x="2457450" y="6016752"/>
            <a:ext cx="6172200" cy="841248"/>
          </a:xfrm>
        </p:spPr>
        <p:txBody>
          <a:bodyPr/>
          <a:lstStyle/>
          <a:p>
            <a:r>
              <a:rPr lang="en-US" dirty="0" err="1"/>
              <a:t>Bisgaier</a:t>
            </a:r>
            <a:r>
              <a:rPr lang="en-US" dirty="0"/>
              <a:t> J, Rhodes KV. </a:t>
            </a:r>
          </a:p>
          <a:p>
            <a:r>
              <a:rPr lang="en-US" dirty="0"/>
              <a:t>N </a:t>
            </a:r>
            <a:r>
              <a:rPr lang="en-US" dirty="0" err="1"/>
              <a:t>Engl</a:t>
            </a:r>
            <a:r>
              <a:rPr lang="en-US" dirty="0"/>
              <a:t> J Med </a:t>
            </a:r>
            <a:r>
              <a:rPr lang="en-US" dirty="0" smtClean="0"/>
              <a:t>2011;364:2324-2333</a:t>
            </a:r>
            <a:endParaRPr lang="en-US" dirty="0"/>
          </a:p>
        </p:txBody>
      </p:sp>
      <p:sp>
        <p:nvSpPr>
          <p:cNvPr id="3" name="TextBox 2"/>
          <p:cNvSpPr txBox="1"/>
          <p:nvPr/>
        </p:nvSpPr>
        <p:spPr>
          <a:xfrm>
            <a:off x="0" y="2201036"/>
            <a:ext cx="1981200" cy="2246769"/>
          </a:xfrm>
          <a:prstGeom prst="rect">
            <a:avLst/>
          </a:prstGeom>
          <a:noFill/>
        </p:spPr>
        <p:txBody>
          <a:bodyPr vert="horz" wrap="square" rtlCol="0">
            <a:spAutoFit/>
          </a:bodyPr>
          <a:lstStyle/>
          <a:p>
            <a:r>
              <a:rPr lang="en-US" sz="2800" dirty="0">
                <a:solidFill>
                  <a:srgbClr val="003300"/>
                </a:solidFill>
                <a:cs typeface="Franklin Gothic Book"/>
              </a:rPr>
              <a:t>% of Clinics Scheduling</a:t>
            </a:r>
          </a:p>
          <a:p>
            <a:r>
              <a:rPr lang="en-US" sz="2800" dirty="0" smtClean="0">
                <a:solidFill>
                  <a:srgbClr val="003300"/>
                </a:solidFill>
                <a:cs typeface="Franklin Gothic Book"/>
              </a:rPr>
              <a:t>Appointments </a:t>
            </a:r>
            <a:r>
              <a:rPr lang="en-US" sz="2800" dirty="0">
                <a:solidFill>
                  <a:srgbClr val="003300"/>
                </a:solidFill>
                <a:cs typeface="Franklin Gothic Book"/>
              </a:rPr>
              <a:t>for Children</a:t>
            </a:r>
          </a:p>
        </p:txBody>
      </p:sp>
      <p:graphicFrame>
        <p:nvGraphicFramePr>
          <p:cNvPr id="4" name="Chart 3"/>
          <p:cNvGraphicFramePr/>
          <p:nvPr>
            <p:extLst>
              <p:ext uri="{D42A27DB-BD31-4B8C-83A1-F6EECF244321}">
                <p14:modId xmlns:p14="http://schemas.microsoft.com/office/powerpoint/2010/main" val="3259305369"/>
              </p:ext>
            </p:extLst>
          </p:nvPr>
        </p:nvGraphicFramePr>
        <p:xfrm>
          <a:off x="1742662" y="1752423"/>
          <a:ext cx="6886988" cy="4314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775983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Socioeconomic Disparity In</a:t>
            </a:r>
            <a:br>
              <a:rPr lang="en-US" dirty="0" smtClean="0"/>
            </a:br>
            <a:r>
              <a:rPr lang="en-US" dirty="0" smtClean="0"/>
              <a:t>Surgical Waits in Ontario</a:t>
            </a:r>
            <a:endParaRPr lang="en-US" dirty="0"/>
          </a:p>
        </p:txBody>
      </p:sp>
      <p:sp>
        <p:nvSpPr>
          <p:cNvPr id="3" name="TextBox 2"/>
          <p:cNvSpPr txBox="1"/>
          <p:nvPr/>
        </p:nvSpPr>
        <p:spPr>
          <a:xfrm>
            <a:off x="6100604" y="6246375"/>
            <a:ext cx="3043396" cy="400110"/>
          </a:xfrm>
          <a:prstGeom prst="rect">
            <a:avLst/>
          </a:prstGeom>
          <a:noFill/>
        </p:spPr>
        <p:txBody>
          <a:bodyPr wrap="none" rtlCol="0" anchor="ctr">
            <a:spAutoFit/>
          </a:bodyPr>
          <a:lstStyle/>
          <a:p>
            <a:pPr algn="r"/>
            <a:r>
              <a:rPr lang="en-US" sz="2000" dirty="0" smtClean="0">
                <a:solidFill>
                  <a:srgbClr val="EBF1DD"/>
                </a:solidFill>
                <a:latin typeface="Franklin Gothic Book"/>
                <a:cs typeface="Franklin Gothic Book"/>
              </a:rPr>
              <a:t>Pediatrics 2014;e504-511</a:t>
            </a:r>
          </a:p>
        </p:txBody>
      </p:sp>
      <p:sp>
        <p:nvSpPr>
          <p:cNvPr id="4" name="TextBox 3"/>
          <p:cNvSpPr txBox="1"/>
          <p:nvPr/>
        </p:nvSpPr>
        <p:spPr>
          <a:xfrm>
            <a:off x="1" y="2565574"/>
            <a:ext cx="1696851" cy="1323439"/>
          </a:xfrm>
          <a:prstGeom prst="rect">
            <a:avLst/>
          </a:prstGeom>
          <a:noFill/>
        </p:spPr>
        <p:txBody>
          <a:bodyPr wrap="square" rtlCol="0" anchor="ctr">
            <a:spAutoFit/>
          </a:bodyPr>
          <a:lstStyle/>
          <a:p>
            <a:r>
              <a:rPr lang="en-US" sz="2000" dirty="0" smtClean="0">
                <a:latin typeface="Franklin Gothic Book"/>
                <a:cs typeface="Franklin Gothic Book"/>
              </a:rPr>
              <a:t>Percent With Longer Than Ideal Wait Time</a:t>
            </a:r>
          </a:p>
        </p:txBody>
      </p:sp>
      <p:sp>
        <p:nvSpPr>
          <p:cNvPr id="5" name="TextBox 4"/>
          <p:cNvSpPr txBox="1"/>
          <p:nvPr/>
        </p:nvSpPr>
        <p:spPr>
          <a:xfrm>
            <a:off x="2144487" y="5059564"/>
            <a:ext cx="6547974" cy="400110"/>
          </a:xfrm>
          <a:prstGeom prst="rect">
            <a:avLst/>
          </a:prstGeom>
          <a:noFill/>
        </p:spPr>
        <p:txBody>
          <a:bodyPr wrap="square" rtlCol="0" anchor="ctr">
            <a:spAutoFit/>
          </a:bodyPr>
          <a:lstStyle/>
          <a:p>
            <a:pPr algn="ctr"/>
            <a:r>
              <a:rPr lang="en-US" sz="2000" dirty="0" smtClean="0">
                <a:latin typeface="Franklin Gothic Medium"/>
                <a:cs typeface="Franklin Gothic Medium"/>
              </a:rPr>
              <a:t>Type of Surgery</a:t>
            </a:r>
          </a:p>
        </p:txBody>
      </p:sp>
      <p:graphicFrame>
        <p:nvGraphicFramePr>
          <p:cNvPr id="6" name="Table 5"/>
          <p:cNvGraphicFramePr>
            <a:graphicFrameLocks noGrp="1"/>
          </p:cNvGraphicFramePr>
          <p:nvPr>
            <p:extLst/>
          </p:nvPr>
        </p:nvGraphicFramePr>
        <p:xfrm>
          <a:off x="2154900" y="4707579"/>
          <a:ext cx="6537560" cy="396240"/>
        </p:xfrm>
        <a:graphic>
          <a:graphicData uri="http://schemas.openxmlformats.org/drawingml/2006/table">
            <a:tbl>
              <a:tblPr>
                <a:tableStyleId>{5C22544A-7EE6-4342-B048-85BDC9FD1C3A}</a:tableStyleId>
              </a:tblPr>
              <a:tblGrid>
                <a:gridCol w="1307512"/>
                <a:gridCol w="1307512"/>
                <a:gridCol w="1307512"/>
                <a:gridCol w="1307512"/>
                <a:gridCol w="1307512"/>
              </a:tblGrid>
              <a:tr h="370840">
                <a:tc>
                  <a:txBody>
                    <a:bodyPr/>
                    <a:lstStyle/>
                    <a:p>
                      <a:pPr algn="ctr"/>
                      <a:r>
                        <a:rPr lang="en-US" sz="2000" dirty="0" smtClean="0">
                          <a:latin typeface="Franklin Gothic Book"/>
                          <a:cs typeface="Franklin Gothic Book"/>
                        </a:rPr>
                        <a:t>CV</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General</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Ortho</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ENT</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Plastic</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nvPr>
        </p:nvGraphicFramePr>
        <p:xfrm>
          <a:off x="1242929" y="1397002"/>
          <a:ext cx="891149" cy="3839545"/>
        </p:xfrm>
        <a:graphic>
          <a:graphicData uri="http://schemas.openxmlformats.org/drawingml/2006/table">
            <a:tbl>
              <a:tblPr>
                <a:tableStyleId>{5C22544A-7EE6-4342-B048-85BDC9FD1C3A}</a:tableStyleId>
              </a:tblPr>
              <a:tblGrid>
                <a:gridCol w="891149"/>
              </a:tblGrid>
              <a:tr h="767909">
                <a:tc>
                  <a:txBody>
                    <a:bodyPr/>
                    <a:lstStyle/>
                    <a:p>
                      <a:pPr algn="r"/>
                      <a:r>
                        <a:rPr lang="en-US" sz="2000" dirty="0" smtClean="0">
                          <a:latin typeface="Franklin Gothic Book"/>
                          <a:cs typeface="Franklin Gothic Book"/>
                        </a:rPr>
                        <a:t>100%</a:t>
                      </a:r>
                      <a:endParaRPr lang="en-US" sz="2000" dirty="0">
                        <a:latin typeface="Franklin Gothic Book"/>
                        <a:cs typeface="Franklin Gothic Book"/>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767909">
                <a:tc>
                  <a:txBody>
                    <a:bodyPr/>
                    <a:lstStyle/>
                    <a:p>
                      <a:pPr algn="r"/>
                      <a:r>
                        <a:rPr lang="en-US" sz="2000" dirty="0" smtClean="0">
                          <a:latin typeface="Franklin Gothic Book"/>
                          <a:cs typeface="Franklin Gothic Book"/>
                        </a:rPr>
                        <a:t>75%</a:t>
                      </a:r>
                      <a:endParaRPr lang="en-US" sz="2000" dirty="0">
                        <a:latin typeface="Franklin Gothic Book"/>
                        <a:cs typeface="Franklin Gothic Book"/>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767909">
                <a:tc>
                  <a:txBody>
                    <a:bodyPr/>
                    <a:lstStyle/>
                    <a:p>
                      <a:pPr algn="r"/>
                      <a:r>
                        <a:rPr lang="en-US" sz="2000" dirty="0" smtClean="0">
                          <a:latin typeface="Franklin Gothic Book"/>
                          <a:cs typeface="Franklin Gothic Book"/>
                        </a:rPr>
                        <a:t>50%</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67909">
                <a:tc>
                  <a:txBody>
                    <a:bodyPr/>
                    <a:lstStyle/>
                    <a:p>
                      <a:pPr algn="r"/>
                      <a:r>
                        <a:rPr lang="en-US" sz="2000" dirty="0" smtClean="0">
                          <a:latin typeface="Franklin Gothic Book"/>
                          <a:cs typeface="Franklin Gothic Book"/>
                        </a:rPr>
                        <a:t>25%</a:t>
                      </a: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67909">
                <a:tc>
                  <a:txBody>
                    <a:bodyPr/>
                    <a:lstStyle/>
                    <a:p>
                      <a:pPr algn="r"/>
                      <a:endParaRPr lang="en-US" sz="2000" dirty="0">
                        <a:latin typeface="Franklin Gothic Book"/>
                        <a:cs typeface="Franklin Gothic Book"/>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nvPr>
        </p:nvGraphicFramePr>
        <p:xfrm>
          <a:off x="2154897" y="1553157"/>
          <a:ext cx="6537564" cy="3142036"/>
        </p:xfrm>
        <a:graphic>
          <a:graphicData uri="http://schemas.openxmlformats.org/drawingml/2006/table">
            <a:tbl>
              <a:tblPr>
                <a:tableStyleId>{5C22544A-7EE6-4342-B048-85BDC9FD1C3A}</a:tableStyleId>
              </a:tblPr>
              <a:tblGrid>
                <a:gridCol w="6537564"/>
              </a:tblGrid>
              <a:tr h="785509">
                <a:tc>
                  <a:txBody>
                    <a:bodyPr/>
                    <a:lstStyle/>
                    <a:p>
                      <a:endParaRPr lang="en-US" dirty="0"/>
                    </a:p>
                  </a:txBody>
                  <a:tcP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19050" cap="flat" cmpd="sng" algn="ctr">
                      <a:solidFill>
                        <a:srgbClr val="003300"/>
                      </a:solidFill>
                      <a:prstDash val="solid"/>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785509">
                <a:tc>
                  <a:txBody>
                    <a:bodyPr/>
                    <a:lstStyle/>
                    <a:p>
                      <a:endParaRPr lang="en-US" dirty="0"/>
                    </a:p>
                  </a:txBody>
                  <a:tcP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785509">
                <a:tc>
                  <a:txBody>
                    <a:bodyPr/>
                    <a:lstStyle/>
                    <a:p>
                      <a:endParaRPr lang="en-US" dirty="0"/>
                    </a:p>
                  </a:txBody>
                  <a:tcP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785509">
                <a:tc>
                  <a:txBody>
                    <a:bodyPr/>
                    <a:lstStyle/>
                    <a:p>
                      <a:endParaRPr lang="en-US" dirty="0"/>
                    </a:p>
                  </a:txBody>
                  <a:tcPr>
                    <a:lnL w="19050" cap="flat" cmpd="sng" algn="ctr">
                      <a:solidFill>
                        <a:srgbClr val="003300"/>
                      </a:solidFill>
                      <a:prstDash val="solid"/>
                      <a:round/>
                      <a:headEnd type="none" w="med" len="med"/>
                      <a:tailEnd type="none" w="med" len="med"/>
                    </a:lnL>
                    <a:lnR w="19050" cap="flat" cmpd="sng" algn="ctr">
                      <a:solidFill>
                        <a:srgbClr val="003300"/>
                      </a:solidFill>
                      <a:prstDash val="solid"/>
                      <a:round/>
                      <a:headEnd type="none" w="med" len="med"/>
                      <a:tailEnd type="none" w="med" len="med"/>
                    </a:lnR>
                    <a:lnT w="9525" cap="flat" cmpd="sng" algn="ctr">
                      <a:solidFill>
                        <a:srgbClr val="003300"/>
                      </a:solidFill>
                      <a:prstDash val="sysDot"/>
                      <a:round/>
                      <a:headEnd type="none" w="med" len="med"/>
                      <a:tailEnd type="none" w="med" len="med"/>
                    </a:lnT>
                    <a:lnB w="19050" cap="flat" cmpd="sng" algn="ctr">
                      <a:solidFill>
                        <a:srgbClr val="0033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15" name="Group 14"/>
          <p:cNvGrpSpPr/>
          <p:nvPr/>
        </p:nvGrpSpPr>
        <p:grpSpPr>
          <a:xfrm>
            <a:off x="3220025" y="5505343"/>
            <a:ext cx="4396898" cy="400110"/>
            <a:chOff x="3885572" y="5505343"/>
            <a:chExt cx="4396898" cy="400110"/>
          </a:xfrm>
        </p:grpSpPr>
        <p:grpSp>
          <p:nvGrpSpPr>
            <p:cNvPr id="14" name="Group 13"/>
            <p:cNvGrpSpPr/>
            <p:nvPr/>
          </p:nvGrpSpPr>
          <p:grpSpPr>
            <a:xfrm>
              <a:off x="3885572" y="5505343"/>
              <a:ext cx="1741626" cy="400110"/>
              <a:chOff x="3302605" y="5505343"/>
              <a:chExt cx="1741626" cy="400110"/>
            </a:xfrm>
          </p:grpSpPr>
          <p:sp>
            <p:nvSpPr>
              <p:cNvPr id="11" name="Rectangle 10"/>
              <p:cNvSpPr/>
              <p:nvPr/>
            </p:nvSpPr>
            <p:spPr>
              <a:xfrm>
                <a:off x="3302605" y="5592012"/>
                <a:ext cx="226772" cy="226772"/>
              </a:xfrm>
              <a:prstGeom prst="rect">
                <a:avLst/>
              </a:prstGeom>
              <a:solidFill>
                <a:srgbClr val="800000"/>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487395" y="5505343"/>
                <a:ext cx="1556836" cy="400110"/>
              </a:xfrm>
              <a:prstGeom prst="rect">
                <a:avLst/>
              </a:prstGeom>
              <a:noFill/>
            </p:spPr>
            <p:txBody>
              <a:bodyPr wrap="none" rtlCol="0" anchor="ctr">
                <a:spAutoFit/>
              </a:bodyPr>
              <a:lstStyle/>
              <a:p>
                <a:r>
                  <a:rPr lang="en-US" sz="2000" dirty="0" smtClean="0">
                    <a:latin typeface="Franklin Gothic Book"/>
                    <a:cs typeface="Franklin Gothic Book"/>
                  </a:rPr>
                  <a:t>Poorest 20%</a:t>
                </a:r>
              </a:p>
            </p:txBody>
          </p:sp>
        </p:grpSp>
        <p:grpSp>
          <p:nvGrpSpPr>
            <p:cNvPr id="12" name="Group 11"/>
            <p:cNvGrpSpPr/>
            <p:nvPr/>
          </p:nvGrpSpPr>
          <p:grpSpPr>
            <a:xfrm>
              <a:off x="6214822" y="5505343"/>
              <a:ext cx="2067648" cy="400110"/>
              <a:chOff x="6214822" y="5505343"/>
              <a:chExt cx="2067648" cy="400110"/>
            </a:xfrm>
          </p:grpSpPr>
          <p:sp>
            <p:nvSpPr>
              <p:cNvPr id="10" name="Rectangle 9"/>
              <p:cNvSpPr/>
              <p:nvPr/>
            </p:nvSpPr>
            <p:spPr>
              <a:xfrm>
                <a:off x="6214822" y="5592012"/>
                <a:ext cx="226772" cy="226772"/>
              </a:xfrm>
              <a:prstGeom prst="rect">
                <a:avLst/>
              </a:prstGeom>
              <a:solidFill>
                <a:srgbClr val="005148"/>
              </a:solidFill>
              <a:ln w="9525" cmpd="sng">
                <a:solidFill>
                  <a:srgbClr val="003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08890" y="5505343"/>
                <a:ext cx="1873580" cy="400110"/>
              </a:xfrm>
              <a:prstGeom prst="rect">
                <a:avLst/>
              </a:prstGeom>
              <a:noFill/>
            </p:spPr>
            <p:txBody>
              <a:bodyPr wrap="none" rtlCol="0" anchor="ctr">
                <a:spAutoFit/>
              </a:bodyPr>
              <a:lstStyle/>
              <a:p>
                <a:r>
                  <a:rPr lang="en-US" sz="2000" dirty="0" smtClean="0">
                    <a:latin typeface="Franklin Gothic Book"/>
                    <a:cs typeface="Franklin Gothic Book"/>
                  </a:rPr>
                  <a:t>Wealthiest 20%</a:t>
                </a:r>
              </a:p>
            </p:txBody>
          </p:sp>
        </p:grpSp>
      </p:grpSp>
      <p:sp>
        <p:nvSpPr>
          <p:cNvPr id="16" name="Rectangle 15"/>
          <p:cNvSpPr/>
          <p:nvPr/>
        </p:nvSpPr>
        <p:spPr>
          <a:xfrm>
            <a:off x="2316426" y="4196646"/>
            <a:ext cx="466195" cy="498545"/>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87518" y="4196646"/>
            <a:ext cx="466195" cy="498545"/>
          </a:xfrm>
          <a:prstGeom prst="rect">
            <a:avLst/>
          </a:prstGeom>
          <a:solidFill>
            <a:schemeClr val="accent1">
              <a:lumMod val="50000"/>
            </a:schemeClr>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626953" y="3642952"/>
            <a:ext cx="466195" cy="1052239"/>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098045" y="3700079"/>
            <a:ext cx="466195" cy="995112"/>
          </a:xfrm>
          <a:prstGeom prst="rect">
            <a:avLst/>
          </a:prstGeom>
          <a:solidFill>
            <a:schemeClr val="accent1">
              <a:lumMod val="50000"/>
            </a:schemeClr>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37480" y="3730840"/>
            <a:ext cx="466195" cy="964351"/>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408572" y="3735234"/>
            <a:ext cx="466195" cy="959957"/>
          </a:xfrm>
          <a:prstGeom prst="rect">
            <a:avLst/>
          </a:prstGeom>
          <a:solidFill>
            <a:schemeClr val="accent1">
              <a:lumMod val="50000"/>
            </a:schemeClr>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48007" y="3990109"/>
            <a:ext cx="466195" cy="705082"/>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719099" y="4016475"/>
            <a:ext cx="466195" cy="678716"/>
          </a:xfrm>
          <a:prstGeom prst="rect">
            <a:avLst/>
          </a:prstGeom>
          <a:solidFill>
            <a:schemeClr val="accent1">
              <a:lumMod val="50000"/>
            </a:schemeClr>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58535" y="3827517"/>
            <a:ext cx="466195" cy="867674"/>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029627" y="3761601"/>
            <a:ext cx="466195" cy="933590"/>
          </a:xfrm>
          <a:prstGeom prst="rect">
            <a:avLst/>
          </a:prstGeom>
          <a:solidFill>
            <a:schemeClr val="accent1">
              <a:lumMod val="50000"/>
            </a:schemeClr>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53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Even Americans with Above-Average Incomes Have Worst Access to Care</a:t>
            </a:r>
          </a:p>
        </p:txBody>
      </p:sp>
      <p:sp>
        <p:nvSpPr>
          <p:cNvPr id="6" name="Text Placeholder 5"/>
          <p:cNvSpPr>
            <a:spLocks noGrp="1"/>
          </p:cNvSpPr>
          <p:nvPr>
            <p:ph type="body" sz="quarter" idx="10"/>
          </p:nvPr>
        </p:nvSpPr>
        <p:spPr>
          <a:xfrm>
            <a:off x="2343150" y="6016752"/>
            <a:ext cx="6172200" cy="841248"/>
          </a:xfrm>
        </p:spPr>
        <p:txBody>
          <a:bodyPr/>
          <a:lstStyle/>
          <a:p>
            <a:r>
              <a:rPr lang="en-US" dirty="0" smtClean="0"/>
              <a:t>Source: </a:t>
            </a:r>
            <a:r>
              <a:rPr lang="mr-IN" dirty="0" smtClean="0"/>
              <a:t>NEJM 10/23/2014</a:t>
            </a:r>
            <a:endParaRPr lang="mr-IN" dirty="0"/>
          </a:p>
        </p:txBody>
      </p:sp>
      <p:sp>
        <p:nvSpPr>
          <p:cNvPr id="4" name="TextBox 3"/>
          <p:cNvSpPr txBox="1"/>
          <p:nvPr/>
        </p:nvSpPr>
        <p:spPr>
          <a:xfrm>
            <a:off x="0" y="2258329"/>
            <a:ext cx="1729465" cy="1569660"/>
          </a:xfrm>
          <a:prstGeom prst="rect">
            <a:avLst/>
          </a:prstGeom>
          <a:noFill/>
        </p:spPr>
        <p:txBody>
          <a:bodyPr wrap="square" rtlCol="0" anchor="ctr">
            <a:spAutoFit/>
          </a:bodyPr>
          <a:lstStyle/>
          <a:p>
            <a:r>
              <a:rPr lang="en-US" sz="2400" dirty="0">
                <a:cs typeface="Franklin Gothic Book"/>
              </a:rPr>
              <a:t>Percent Reporting Access Problem</a:t>
            </a:r>
          </a:p>
        </p:txBody>
      </p:sp>
      <p:graphicFrame>
        <p:nvGraphicFramePr>
          <p:cNvPr id="5" name="Chart 4"/>
          <p:cNvGraphicFramePr/>
          <p:nvPr>
            <p:extLst>
              <p:ext uri="{D42A27DB-BD31-4B8C-83A1-F6EECF244321}">
                <p14:modId xmlns:p14="http://schemas.microsoft.com/office/powerpoint/2010/main" val="885542071"/>
              </p:ext>
            </p:extLst>
          </p:nvPr>
        </p:nvGraphicFramePr>
        <p:xfrm>
          <a:off x="1295401" y="1493520"/>
          <a:ext cx="7482839" cy="467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20621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Medicare for All Going to Work?</a:t>
            </a:r>
            <a:endParaRPr lang="en-US" dirty="0"/>
          </a:p>
        </p:txBody>
      </p:sp>
      <p:sp>
        <p:nvSpPr>
          <p:cNvPr id="6" name="Content Placeholder 5"/>
          <p:cNvSpPr>
            <a:spLocks noGrp="1"/>
          </p:cNvSpPr>
          <p:nvPr>
            <p:ph idx="1"/>
          </p:nvPr>
        </p:nvSpPr>
        <p:spPr/>
        <p:txBody>
          <a:bodyPr/>
          <a:lstStyle/>
          <a:p>
            <a:r>
              <a:rPr lang="en-US" dirty="0" smtClean="0">
                <a:solidFill>
                  <a:schemeClr val="tx1">
                    <a:alpha val="50000"/>
                  </a:schemeClr>
                </a:solidFill>
              </a:rPr>
              <a:t>Cost</a:t>
            </a:r>
          </a:p>
          <a:p>
            <a:pPr lvl="1"/>
            <a:r>
              <a:rPr lang="en-US" dirty="0" smtClean="0">
                <a:solidFill>
                  <a:schemeClr val="tx1">
                    <a:alpha val="50000"/>
                  </a:schemeClr>
                </a:solidFill>
              </a:rPr>
              <a:t>Reduce administrative overhead</a:t>
            </a:r>
          </a:p>
          <a:p>
            <a:pPr lvl="1"/>
            <a:r>
              <a:rPr lang="en-US" dirty="0" smtClean="0">
                <a:solidFill>
                  <a:schemeClr val="tx1">
                    <a:alpha val="50000"/>
                  </a:schemeClr>
                </a:solidFill>
              </a:rPr>
              <a:t>Negotiate better prices </a:t>
            </a:r>
          </a:p>
          <a:p>
            <a:r>
              <a:rPr lang="en-US" dirty="0" smtClean="0">
                <a:solidFill>
                  <a:schemeClr val="tx1">
                    <a:alpha val="50000"/>
                  </a:schemeClr>
                </a:solidFill>
              </a:rPr>
              <a:t>Quality </a:t>
            </a:r>
          </a:p>
          <a:p>
            <a:pPr lvl="1"/>
            <a:r>
              <a:rPr lang="en-US" dirty="0" smtClean="0">
                <a:solidFill>
                  <a:schemeClr val="tx1">
                    <a:alpha val="50000"/>
                  </a:schemeClr>
                </a:solidFill>
              </a:rPr>
              <a:t>Get rid of junk plans</a:t>
            </a:r>
          </a:p>
          <a:p>
            <a:pPr lvl="1"/>
            <a:r>
              <a:rPr lang="en-US" dirty="0" smtClean="0">
                <a:solidFill>
                  <a:schemeClr val="tx1">
                    <a:alpha val="50000"/>
                  </a:schemeClr>
                </a:solidFill>
              </a:rPr>
              <a:t>End class based rationing</a:t>
            </a:r>
          </a:p>
          <a:p>
            <a:r>
              <a:rPr lang="en-US" dirty="0" smtClean="0"/>
              <a:t>Access</a:t>
            </a:r>
          </a:p>
          <a:p>
            <a:pPr lvl="1"/>
            <a:r>
              <a:rPr lang="en-US" dirty="0" smtClean="0"/>
              <a:t>Everyone In, Nobody Out </a:t>
            </a:r>
          </a:p>
        </p:txBody>
      </p:sp>
    </p:spTree>
    <p:extLst>
      <p:ext uri="{BB962C8B-B14F-4D97-AF65-F5344CB8AC3E}">
        <p14:creationId xmlns:p14="http://schemas.microsoft.com/office/powerpoint/2010/main" val="192646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173066_10155969013284228_3759853705610746031_o.jpg"/>
          <p:cNvPicPr>
            <a:picLocks noChangeAspect="1"/>
          </p:cNvPicPr>
          <p:nvPr/>
        </p:nvPicPr>
        <p:blipFill rotWithShape="1">
          <a:blip r:embed="rId2">
            <a:extLst>
              <a:ext uri="{28A0092B-C50C-407E-A947-70E740481C1C}">
                <a14:useLocalDpi xmlns:a14="http://schemas.microsoft.com/office/drawing/2010/main" val="0"/>
              </a:ext>
            </a:extLst>
          </a:blip>
          <a:srcRect t="11078"/>
          <a:stretch/>
        </p:blipFill>
        <p:spPr>
          <a:xfrm>
            <a:off x="1498523" y="859903"/>
            <a:ext cx="6386258" cy="5843737"/>
          </a:xfrm>
          <a:prstGeom prst="rect">
            <a:avLst/>
          </a:prstGeom>
        </p:spPr>
      </p:pic>
      <p:sp>
        <p:nvSpPr>
          <p:cNvPr id="4" name="Title 3"/>
          <p:cNvSpPr>
            <a:spLocks noGrp="1"/>
          </p:cNvSpPr>
          <p:nvPr>
            <p:ph type="title"/>
          </p:nvPr>
        </p:nvSpPr>
        <p:spPr>
          <a:xfrm>
            <a:off x="359597" y="-39796"/>
            <a:ext cx="8424809" cy="1143000"/>
          </a:xfrm>
        </p:spPr>
        <p:txBody>
          <a:bodyPr/>
          <a:lstStyle/>
          <a:p>
            <a:r>
              <a:rPr lang="en-US" dirty="0" smtClean="0"/>
              <a:t>28 million Remain </a:t>
            </a:r>
            <a:r>
              <a:rPr lang="en-US" dirty="0"/>
              <a:t>U</a:t>
            </a:r>
            <a:r>
              <a:rPr lang="en-US" dirty="0" smtClean="0"/>
              <a:t>ninsured</a:t>
            </a:r>
            <a:endParaRPr lang="en-US" dirty="0"/>
          </a:p>
        </p:txBody>
      </p:sp>
    </p:spTree>
    <p:extLst>
      <p:ext uri="{BB962C8B-B14F-4D97-AF65-F5344CB8AC3E}">
        <p14:creationId xmlns:p14="http://schemas.microsoft.com/office/powerpoint/2010/main" val="3938224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2450" y="2057400"/>
            <a:ext cx="2959100" cy="2743200"/>
          </a:xfrm>
          <a:prstGeom prst="rect">
            <a:avLst/>
          </a:prstGeom>
        </p:spPr>
      </p:pic>
      <p:sp>
        <p:nvSpPr>
          <p:cNvPr id="3" name="Right Arrow 2"/>
          <p:cNvSpPr/>
          <p:nvPr/>
        </p:nvSpPr>
        <p:spPr>
          <a:xfrm>
            <a:off x="358588" y="2635624"/>
            <a:ext cx="2330824" cy="1613647"/>
          </a:xfrm>
          <a:prstGeom prst="rightArrow">
            <a:avLst/>
          </a:prstGeom>
          <a:solidFill>
            <a:schemeClr val="tx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6454588" y="2469776"/>
            <a:ext cx="2635623" cy="1918447"/>
          </a:xfrm>
          <a:prstGeom prst="rightArrow">
            <a:avLst/>
          </a:prstGeom>
          <a:solidFill>
            <a:schemeClr val="tx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normAutofit fontScale="90000"/>
          </a:bodyPr>
          <a:lstStyle/>
          <a:p>
            <a:r>
              <a:rPr lang="en-US" dirty="0" smtClean="0"/>
              <a:t>Premiums, deductibles, copays</a:t>
            </a:r>
            <a:r>
              <a:rPr lang="en-US" smtClean="0"/>
              <a:t>, reimbursement,</a:t>
            </a:r>
            <a:endParaRPr lang="en-US" dirty="0"/>
          </a:p>
        </p:txBody>
      </p:sp>
      <p:sp>
        <p:nvSpPr>
          <p:cNvPr id="6" name="TextBox 5"/>
          <p:cNvSpPr txBox="1"/>
          <p:nvPr/>
        </p:nvSpPr>
        <p:spPr>
          <a:xfrm>
            <a:off x="537882" y="2281681"/>
            <a:ext cx="1362635" cy="707886"/>
          </a:xfrm>
          <a:prstGeom prst="rect">
            <a:avLst/>
          </a:prstGeom>
          <a:noFill/>
        </p:spPr>
        <p:txBody>
          <a:bodyPr wrap="square" rtlCol="0">
            <a:spAutoFit/>
          </a:bodyPr>
          <a:lstStyle/>
          <a:p>
            <a:r>
              <a:rPr lang="en-US" sz="2000" smtClean="0">
                <a:latin typeface="Franklin Gothic Medium" pitchFamily="34" charset="0"/>
              </a:rPr>
              <a:t>Premiums and taxes</a:t>
            </a:r>
            <a:endParaRPr lang="en-US" sz="2000" dirty="0">
              <a:latin typeface="Franklin Gothic Medium" pitchFamily="34" charset="0"/>
            </a:endParaRPr>
          </a:p>
        </p:txBody>
      </p:sp>
      <p:sp>
        <p:nvSpPr>
          <p:cNvPr id="7" name="TextBox 6"/>
          <p:cNvSpPr txBox="1"/>
          <p:nvPr/>
        </p:nvSpPr>
        <p:spPr>
          <a:xfrm>
            <a:off x="6230471" y="2469776"/>
            <a:ext cx="2026023" cy="400110"/>
          </a:xfrm>
          <a:prstGeom prst="rect">
            <a:avLst/>
          </a:prstGeom>
          <a:noFill/>
        </p:spPr>
        <p:txBody>
          <a:bodyPr wrap="square" rtlCol="0">
            <a:spAutoFit/>
          </a:bodyPr>
          <a:lstStyle/>
          <a:p>
            <a:r>
              <a:rPr lang="en-US" sz="2000" smtClean="0">
                <a:latin typeface="Franklin Gothic Medium" pitchFamily="34" charset="0"/>
              </a:rPr>
              <a:t>Reimbursement</a:t>
            </a:r>
            <a:endParaRPr lang="en-US" sz="2000" dirty="0">
              <a:latin typeface="Franklin Gothic Medium" pitchFamily="34" charset="0"/>
            </a:endParaRPr>
          </a:p>
        </p:txBody>
      </p:sp>
      <p:sp>
        <p:nvSpPr>
          <p:cNvPr id="9" name="&quot;No&quot; Symbol 8"/>
          <p:cNvSpPr/>
          <p:nvPr/>
        </p:nvSpPr>
        <p:spPr>
          <a:xfrm>
            <a:off x="6230471" y="2281681"/>
            <a:ext cx="2553935" cy="1967590"/>
          </a:xfrm>
          <a:prstGeom prst="noSmoking">
            <a:avLst/>
          </a:prstGeom>
          <a:solidFill>
            <a:srgbClr val="FF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687671" y="1613647"/>
            <a:ext cx="2096735" cy="707886"/>
          </a:xfrm>
          <a:prstGeom prst="rect">
            <a:avLst/>
          </a:prstGeom>
          <a:noFill/>
        </p:spPr>
        <p:txBody>
          <a:bodyPr wrap="square" rtlCol="0">
            <a:spAutoFit/>
          </a:bodyPr>
          <a:lstStyle/>
          <a:p>
            <a:r>
              <a:rPr lang="en-US" sz="2000" dirty="0" smtClean="0">
                <a:latin typeface="Franklin Gothic Medium" pitchFamily="34" charset="0"/>
              </a:rPr>
              <a:t>Copays and deductibles</a:t>
            </a:r>
            <a:endParaRPr lang="en-US" sz="2000" dirty="0">
              <a:latin typeface="Franklin Gothic Medium" pitchFamily="34" charset="0"/>
            </a:endParaRPr>
          </a:p>
        </p:txBody>
      </p:sp>
      <p:sp>
        <p:nvSpPr>
          <p:cNvPr id="13" name="Down Arrow 12"/>
          <p:cNvSpPr/>
          <p:nvPr/>
        </p:nvSpPr>
        <p:spPr>
          <a:xfrm>
            <a:off x="3877422" y="4949190"/>
            <a:ext cx="1389156" cy="757518"/>
          </a:xfrm>
          <a:prstGeom prst="downArrow">
            <a:avLst/>
          </a:prstGeom>
          <a:solidFill>
            <a:schemeClr val="tx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59624" y="5655243"/>
            <a:ext cx="1721223" cy="400110"/>
          </a:xfrm>
          <a:prstGeom prst="rect">
            <a:avLst/>
          </a:prstGeom>
          <a:noFill/>
        </p:spPr>
        <p:txBody>
          <a:bodyPr wrap="square" rtlCol="0">
            <a:spAutoFit/>
          </a:bodyPr>
          <a:lstStyle/>
          <a:p>
            <a:r>
              <a:rPr lang="en-US" sz="2000" smtClean="0">
                <a:latin typeface="Franklin Gothic Medium" pitchFamily="34" charset="0"/>
              </a:rPr>
              <a:t>Profit</a:t>
            </a:r>
            <a:endParaRPr lang="en-US" sz="2000" dirty="0">
              <a:latin typeface="Franklin Gothic Medium" pitchFamily="34" charset="0"/>
            </a:endParaRPr>
          </a:p>
        </p:txBody>
      </p:sp>
    </p:spTree>
    <p:extLst>
      <p:ext uri="{BB962C8B-B14F-4D97-AF65-F5344CB8AC3E}">
        <p14:creationId xmlns:p14="http://schemas.microsoft.com/office/powerpoint/2010/main" val="1735118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The Ultimate Cost</a:t>
            </a:r>
            <a:br>
              <a:rPr lang="en-US" dirty="0" smtClean="0"/>
            </a:br>
            <a:r>
              <a:rPr lang="en-US" dirty="0" smtClean="0"/>
              <a:t>29,000 Annual </a:t>
            </a:r>
            <a:r>
              <a:rPr lang="en-US" dirty="0"/>
              <a:t>D</a:t>
            </a:r>
            <a:r>
              <a:rPr lang="en-US" dirty="0" smtClean="0"/>
              <a:t>eaths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48706323"/>
              </p:ext>
            </p:extLst>
          </p:nvPr>
        </p:nvGraphicFramePr>
        <p:xfrm>
          <a:off x="603504" y="1474980"/>
          <a:ext cx="7936992" cy="4395895"/>
        </p:xfrm>
        <a:graphic>
          <a:graphicData uri="http://schemas.openxmlformats.org/drawingml/2006/table">
            <a:tbl>
              <a:tblPr firstRow="1" lastRow="1" bandRow="1">
                <a:tableStyleId>{5C22544A-7EE6-4342-B048-85BDC9FD1C3A}</a:tableStyleId>
              </a:tblPr>
              <a:tblGrid>
                <a:gridCol w="2645664"/>
                <a:gridCol w="2645664"/>
                <a:gridCol w="2645664"/>
              </a:tblGrid>
              <a:tr h="627985">
                <a:tc>
                  <a:txBody>
                    <a:bodyPr/>
                    <a:lstStyle/>
                    <a:p>
                      <a:pPr algn="ctr"/>
                      <a:r>
                        <a:rPr lang="en-US" sz="2400" dirty="0" smtClean="0">
                          <a:latin typeface="Franklin Gothic Medium" charset="0"/>
                          <a:ea typeface="Franklin Gothic Medium" charset="0"/>
                          <a:cs typeface="Franklin Gothic Medium" charset="0"/>
                        </a:rPr>
                        <a:t>State</a:t>
                      </a:r>
                      <a:endParaRPr lang="en-US" sz="2400" dirty="0">
                        <a:latin typeface="Franklin Gothic Medium" charset="0"/>
                        <a:ea typeface="Franklin Gothic Medium" charset="0"/>
                        <a:cs typeface="Franklin Gothic Medium"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sz="2400" dirty="0" smtClean="0">
                          <a:latin typeface="Franklin Gothic Medium" charset="0"/>
                          <a:ea typeface="Franklin Gothic Medium" charset="0"/>
                          <a:cs typeface="Franklin Gothic Medium" charset="0"/>
                        </a:rPr>
                        <a:t>Percent Uninsured</a:t>
                      </a:r>
                      <a:endParaRPr lang="en-US" sz="2400" dirty="0">
                        <a:latin typeface="Franklin Gothic Medium" charset="0"/>
                        <a:ea typeface="Franklin Gothic Medium" charset="0"/>
                        <a:cs typeface="Franklin Gothic Medium"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algn="ctr"/>
                      <a:r>
                        <a:rPr lang="en-US" sz="2400" dirty="0" smtClean="0">
                          <a:latin typeface="Franklin Gothic Medium" charset="0"/>
                          <a:ea typeface="Franklin Gothic Medium" charset="0"/>
                          <a:cs typeface="Franklin Gothic Medium" charset="0"/>
                        </a:rPr>
                        <a:t>Excess Deaths</a:t>
                      </a:r>
                      <a:endParaRPr lang="en-US" sz="2400" dirty="0">
                        <a:latin typeface="Franklin Gothic Medium" charset="0"/>
                        <a:ea typeface="Franklin Gothic Medium" charset="0"/>
                        <a:cs typeface="Franklin Gothic Medium"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50000"/>
                      </a:schemeClr>
                    </a:solidFill>
                  </a:tcPr>
                </a:tc>
              </a:tr>
              <a:tr h="627985">
                <a:tc>
                  <a:txBody>
                    <a:bodyPr/>
                    <a:lstStyle/>
                    <a:p>
                      <a:pPr algn="ctr"/>
                      <a:r>
                        <a:rPr lang="en-US" sz="2400" dirty="0" smtClean="0">
                          <a:latin typeface="Franklin Gothic Book" charset="0"/>
                          <a:ea typeface="Franklin Gothic Book" charset="0"/>
                          <a:cs typeface="Franklin Gothic Book" charset="0"/>
                        </a:rPr>
                        <a:t>California</a:t>
                      </a:r>
                      <a:endParaRPr lang="en-US" sz="2400" dirty="0">
                        <a:latin typeface="Franklin Gothic Book" charset="0"/>
                        <a:ea typeface="Franklin Gothic Book" charset="0"/>
                        <a:cs typeface="Franklin Gothic Book" charset="0"/>
                      </a:endParaRPr>
                    </a:p>
                  </a:txBody>
                  <a:tcPr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8.6%</a:t>
                      </a:r>
                      <a:endParaRPr lang="en-US" sz="2400" dirty="0">
                        <a:latin typeface="Franklin Gothic Book" charset="0"/>
                        <a:ea typeface="Franklin Gothic Book" charset="0"/>
                        <a:cs typeface="Franklin Gothic Book"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3,315</a:t>
                      </a:r>
                      <a:endParaRPr lang="en-US" sz="2400" dirty="0">
                        <a:latin typeface="Franklin Gothic Book" charset="0"/>
                        <a:ea typeface="Franklin Gothic Book" charset="0"/>
                        <a:cs typeface="Franklin Gothic Book" charset="0"/>
                      </a:endParaRP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charset="0"/>
                          <a:ea typeface="Franklin Gothic Book" charset="0"/>
                          <a:cs typeface="Franklin Gothic Book" charset="0"/>
                        </a:rPr>
                        <a:t>Texas</a:t>
                      </a:r>
                      <a:endParaRPr lang="en-US" sz="2400" dirty="0">
                        <a:latin typeface="Franklin Gothic Book" charset="0"/>
                        <a:ea typeface="Franklin Gothic Book" charset="0"/>
                        <a:cs typeface="Franklin Gothic Book"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17.1%</a:t>
                      </a:r>
                      <a:endParaRPr lang="en-US" sz="2400" dirty="0">
                        <a:latin typeface="Franklin Gothic Book" charset="0"/>
                        <a:ea typeface="Franklin Gothic Book" charset="0"/>
                        <a:cs typeface="Franklin Gothic Book"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4,612</a:t>
                      </a:r>
                      <a:endParaRPr lang="en-US" sz="2400" dirty="0">
                        <a:latin typeface="Franklin Gothic Book" charset="0"/>
                        <a:ea typeface="Franklin Gothic Book" charset="0"/>
                        <a:cs typeface="Franklin Gothic Book"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charset="0"/>
                          <a:ea typeface="Franklin Gothic Book" charset="0"/>
                          <a:cs typeface="Franklin Gothic Book" charset="0"/>
                        </a:rPr>
                        <a:t>Florida</a:t>
                      </a:r>
                      <a:endParaRPr lang="en-US" sz="2400" dirty="0">
                        <a:latin typeface="Franklin Gothic Book" charset="0"/>
                        <a:ea typeface="Franklin Gothic Book" charset="0"/>
                        <a:cs typeface="Franklin Gothic Book"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13.4%</a:t>
                      </a:r>
                      <a:endParaRPr lang="en-US" sz="2400" dirty="0">
                        <a:latin typeface="Franklin Gothic Book" charset="0"/>
                        <a:ea typeface="Franklin Gothic Book" charset="0"/>
                        <a:cs typeface="Franklin Gothic Book"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2,660</a:t>
                      </a:r>
                      <a:endParaRPr lang="en-US" sz="2400" dirty="0">
                        <a:latin typeface="Franklin Gothic Book" charset="0"/>
                        <a:ea typeface="Franklin Gothic Book" charset="0"/>
                        <a:cs typeface="Franklin Gothic Book"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charset="0"/>
                          <a:ea typeface="Franklin Gothic Book" charset="0"/>
                          <a:cs typeface="Franklin Gothic Book" charset="0"/>
                        </a:rPr>
                        <a:t>New York</a:t>
                      </a:r>
                      <a:endParaRPr lang="en-US" sz="2400" dirty="0">
                        <a:latin typeface="Franklin Gothic Book" charset="0"/>
                        <a:ea typeface="Franklin Gothic Book" charset="0"/>
                        <a:cs typeface="Franklin Gothic Book"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7.1%</a:t>
                      </a:r>
                      <a:endParaRPr lang="en-US" sz="2400" dirty="0">
                        <a:latin typeface="Franklin Gothic Book" charset="0"/>
                        <a:ea typeface="Franklin Gothic Book" charset="0"/>
                        <a:cs typeface="Franklin Gothic Book"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1,380</a:t>
                      </a:r>
                      <a:endParaRPr lang="en-US" sz="2400" dirty="0">
                        <a:latin typeface="Franklin Gothic Book" charset="0"/>
                        <a:ea typeface="Franklin Gothic Book" charset="0"/>
                        <a:cs typeface="Franklin Gothic Book"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627985">
                <a:tc>
                  <a:txBody>
                    <a:bodyPr/>
                    <a:lstStyle/>
                    <a:p>
                      <a:pPr algn="ctr"/>
                      <a:r>
                        <a:rPr lang="en-US" sz="2400" dirty="0" smtClean="0">
                          <a:latin typeface="Franklin Gothic Book" charset="0"/>
                          <a:ea typeface="Franklin Gothic Book" charset="0"/>
                          <a:cs typeface="Franklin Gothic Book" charset="0"/>
                        </a:rPr>
                        <a:t>Georgia</a:t>
                      </a:r>
                      <a:endParaRPr lang="en-US" sz="2400" dirty="0">
                        <a:latin typeface="Franklin Gothic Book" charset="0"/>
                        <a:ea typeface="Franklin Gothic Book" charset="0"/>
                        <a:cs typeface="Franklin Gothic Book"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13.9%</a:t>
                      </a:r>
                      <a:endParaRPr lang="en-US" sz="2400" dirty="0">
                        <a:latin typeface="Franklin Gothic Book" charset="0"/>
                        <a:ea typeface="Franklin Gothic Book" charset="0"/>
                        <a:cs typeface="Franklin Gothic Book"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smtClean="0">
                          <a:latin typeface="Franklin Gothic Book" charset="0"/>
                          <a:ea typeface="Franklin Gothic Book" charset="0"/>
                          <a:cs typeface="Franklin Gothic Book" charset="0"/>
                        </a:rPr>
                        <a:t>1,387</a:t>
                      </a:r>
                      <a:endParaRPr lang="en-US" sz="2400" dirty="0">
                        <a:latin typeface="Franklin Gothic Book" charset="0"/>
                        <a:ea typeface="Franklin Gothic Book" charset="0"/>
                        <a:cs typeface="Franklin Gothic Book"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r>
              <a:tr h="627985">
                <a:tc>
                  <a:txBody>
                    <a:bodyPr/>
                    <a:lstStyle/>
                    <a:p>
                      <a:pPr algn="ctr"/>
                      <a:r>
                        <a:rPr lang="en-US" sz="2400" b="0" dirty="0" smtClean="0">
                          <a:latin typeface="Franklin Gothic Medium" charset="0"/>
                          <a:ea typeface="Franklin Gothic Medium" charset="0"/>
                          <a:cs typeface="Franklin Gothic Medium" charset="0"/>
                        </a:rPr>
                        <a:t>USA</a:t>
                      </a:r>
                      <a:endParaRPr lang="en-US" sz="2400" b="0" dirty="0">
                        <a:latin typeface="Franklin Gothic Medium" charset="0"/>
                        <a:ea typeface="Franklin Gothic Medium" charset="0"/>
                        <a:cs typeface="Franklin Gothic Medium" charset="0"/>
                      </a:endParaRPr>
                    </a:p>
                  </a:txBody>
                  <a:tcPr anchor="ct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2400" b="0" dirty="0" smtClean="0">
                          <a:latin typeface="Franklin Gothic Medium" charset="0"/>
                          <a:ea typeface="Franklin Gothic Medium" charset="0"/>
                          <a:cs typeface="Franklin Gothic Medium" charset="0"/>
                        </a:rPr>
                        <a:t>9.4%</a:t>
                      </a:r>
                      <a:endParaRPr lang="en-US" sz="2400" b="0" dirty="0">
                        <a:latin typeface="Franklin Gothic Medium" charset="0"/>
                        <a:ea typeface="Franklin Gothic Medium" charset="0"/>
                        <a:cs typeface="Franklin Gothic Medium" charset="0"/>
                      </a:endParaRPr>
                    </a:p>
                  </a:txBody>
                  <a:tcPr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2400" b="0" dirty="0" smtClean="0">
                          <a:latin typeface="Franklin Gothic Medium" charset="0"/>
                          <a:ea typeface="Franklin Gothic Medium" charset="0"/>
                          <a:cs typeface="Franklin Gothic Medium" charset="0"/>
                        </a:rPr>
                        <a:t>28,949</a:t>
                      </a:r>
                      <a:endParaRPr lang="en-US" sz="2400" b="0" dirty="0">
                        <a:solidFill>
                          <a:srgbClr val="FFFF00"/>
                        </a:solidFill>
                        <a:latin typeface="Franklin Gothic Medium" charset="0"/>
                        <a:ea typeface="Franklin Gothic Medium" charset="0"/>
                        <a:cs typeface="Franklin Gothic Medium" charset="0"/>
                      </a:endParaRPr>
                    </a:p>
                  </a:txBody>
                  <a:tcPr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sp>
        <p:nvSpPr>
          <p:cNvPr id="5" name="TextBox 4"/>
          <p:cNvSpPr txBox="1"/>
          <p:nvPr/>
        </p:nvSpPr>
        <p:spPr>
          <a:xfrm>
            <a:off x="3423516" y="6130140"/>
            <a:ext cx="5720486" cy="584775"/>
          </a:xfrm>
          <a:prstGeom prst="rect">
            <a:avLst/>
          </a:prstGeom>
          <a:noFill/>
        </p:spPr>
        <p:txBody>
          <a:bodyPr wrap="square" rtlCol="0" anchor="ctr">
            <a:spAutoFit/>
          </a:bodyPr>
          <a:lstStyle/>
          <a:p>
            <a:pPr algn="r" defTabSz="914400"/>
            <a:r>
              <a:rPr lang="en-US" sz="1600" dirty="0">
                <a:solidFill>
                  <a:srgbClr val="EBF1DD"/>
                </a:solidFill>
                <a:latin typeface="Franklin Gothic Book" pitchFamily="34" charset="0"/>
              </a:rPr>
              <a:t>Source: </a:t>
            </a:r>
            <a:r>
              <a:rPr lang="en-US" sz="1600" dirty="0" err="1">
                <a:solidFill>
                  <a:srgbClr val="EBF1DD"/>
                </a:solidFill>
                <a:latin typeface="Franklin Gothic Book" pitchFamily="34" charset="0"/>
              </a:rPr>
              <a:t>Wilper</a:t>
            </a:r>
            <a:r>
              <a:rPr lang="en-US" sz="1600" dirty="0">
                <a:solidFill>
                  <a:srgbClr val="EBF1DD"/>
                </a:solidFill>
                <a:latin typeface="Franklin Gothic Book" pitchFamily="34" charset="0"/>
              </a:rPr>
              <a:t> et al. Am J Public Health </a:t>
            </a:r>
            <a:r>
              <a:rPr lang="en-US" sz="1600" dirty="0" smtClean="0">
                <a:solidFill>
                  <a:srgbClr val="EBF1DD"/>
                </a:solidFill>
                <a:latin typeface="Franklin Gothic Book" pitchFamily="34" charset="0"/>
              </a:rPr>
              <a:t>2009, update 2015 </a:t>
            </a:r>
            <a:endParaRPr lang="en-US" sz="1600" dirty="0">
              <a:solidFill>
                <a:srgbClr val="EBF1DD"/>
              </a:solidFill>
              <a:latin typeface="Franklin Gothic Book" pitchFamily="34" charset="0"/>
            </a:endParaRPr>
          </a:p>
          <a:p>
            <a:pPr algn="r" defTabSz="914400"/>
            <a:r>
              <a:rPr lang="en-US" sz="1600" dirty="0">
                <a:solidFill>
                  <a:srgbClr val="EBF1DD"/>
                </a:solidFill>
                <a:latin typeface="Franklin Gothic Book" pitchFamily="34" charset="0"/>
              </a:rPr>
              <a:t>State tabulations by author</a:t>
            </a:r>
          </a:p>
        </p:txBody>
      </p:sp>
      <p:sp>
        <p:nvSpPr>
          <p:cNvPr id="7" name="Oval 6"/>
          <p:cNvSpPr/>
          <p:nvPr/>
        </p:nvSpPr>
        <p:spPr>
          <a:xfrm rot="21035899">
            <a:off x="6244986" y="5186960"/>
            <a:ext cx="1947334" cy="852583"/>
          </a:xfrm>
          <a:prstGeom prst="ellipse">
            <a:avLst/>
          </a:prstGeom>
          <a:noFill/>
          <a:ln w="76200" cmpd="sng">
            <a:solidFill>
              <a:srgbClr val="C00000"/>
            </a:solidFill>
          </a:ln>
          <a:effectLst>
            <a:glow rad="50800">
              <a:schemeClr val="bg1"/>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EBF1DD"/>
              </a:solidFill>
              <a:latin typeface="Calibri"/>
            </a:endParaRPr>
          </a:p>
        </p:txBody>
      </p:sp>
    </p:spTree>
    <p:extLst>
      <p:ext uri="{BB962C8B-B14F-4D97-AF65-F5344CB8AC3E}">
        <p14:creationId xmlns:p14="http://schemas.microsoft.com/office/powerpoint/2010/main" val="1702953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 Health Insurance Is </a:t>
            </a:r>
            <a:br>
              <a:rPr lang="en-US" dirty="0" smtClean="0"/>
            </a:br>
            <a:r>
              <a:rPr lang="en-US" dirty="0" smtClean="0"/>
              <a:t>Increasingly Unaffordable</a:t>
            </a:r>
            <a:endParaRPr lang="en-US" dirty="0"/>
          </a:p>
        </p:txBody>
      </p:sp>
      <p:sp>
        <p:nvSpPr>
          <p:cNvPr id="4" name="Rectangle 3"/>
          <p:cNvSpPr/>
          <p:nvPr/>
        </p:nvSpPr>
        <p:spPr>
          <a:xfrm>
            <a:off x="3402420" y="6193480"/>
            <a:ext cx="5741581" cy="553998"/>
          </a:xfrm>
          <a:prstGeom prst="rect">
            <a:avLst/>
          </a:prstGeom>
        </p:spPr>
        <p:txBody>
          <a:bodyPr wrap="square">
            <a:spAutoFit/>
          </a:bodyPr>
          <a:lstStyle/>
          <a:p>
            <a:pPr algn="r" defTabSz="914400"/>
            <a:r>
              <a:rPr lang="en-US" sz="1000" dirty="0">
                <a:solidFill>
                  <a:srgbClr val="EBF1DD"/>
                </a:solidFill>
                <a:latin typeface="Franklin Gothic Book" charset="0"/>
                <a:ea typeface="Franklin Gothic Book" charset="0"/>
                <a:cs typeface="Franklin Gothic Book" charset="0"/>
              </a:rPr>
              <a:t>http://www.commonwealthfund.org/interactives-and-data/chart-cart/presidents-column/costs-of-failure/average-family-premium-as-a-percentage-of-median-family-income</a:t>
            </a:r>
          </a:p>
          <a:p>
            <a:pPr algn="r" defTabSz="914400"/>
            <a:r>
              <a:rPr lang="en-US" sz="1000" dirty="0">
                <a:solidFill>
                  <a:srgbClr val="EBF1DD"/>
                </a:solidFill>
                <a:latin typeface="Franklin Gothic Book" charset="0"/>
                <a:ea typeface="Franklin Gothic Book" charset="0"/>
                <a:cs typeface="Franklin Gothic Book" charset="0"/>
              </a:rPr>
              <a:t>Accessed Feb. 25, 2016</a:t>
            </a:r>
          </a:p>
        </p:txBody>
      </p:sp>
      <p:graphicFrame>
        <p:nvGraphicFramePr>
          <p:cNvPr id="3" name="Chart 2"/>
          <p:cNvGraphicFramePr/>
          <p:nvPr>
            <p:extLst>
              <p:ext uri="{D42A27DB-BD31-4B8C-83A1-F6EECF244321}">
                <p14:modId xmlns:p14="http://schemas.microsoft.com/office/powerpoint/2010/main" val="2028997688"/>
              </p:ext>
            </p:extLst>
          </p:nvPr>
        </p:nvGraphicFramePr>
        <p:xfrm>
          <a:off x="2024062" y="1479886"/>
          <a:ext cx="7119938" cy="44998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 y="2292048"/>
            <a:ext cx="2357438" cy="1631216"/>
          </a:xfrm>
          <a:prstGeom prst="rect">
            <a:avLst/>
          </a:prstGeom>
          <a:noFill/>
        </p:spPr>
        <p:txBody>
          <a:bodyPr wrap="square" rtlCol="0">
            <a:spAutoFit/>
          </a:bodyPr>
          <a:lstStyle/>
          <a:p>
            <a:pPr defTabSz="914400"/>
            <a:r>
              <a:rPr lang="en-US" sz="2000" dirty="0">
                <a:solidFill>
                  <a:srgbClr val="003300"/>
                </a:solidFill>
                <a:latin typeface="Franklin Gothic Book" charset="0"/>
                <a:ea typeface="Franklin Gothic Book" charset="0"/>
                <a:cs typeface="Franklin Gothic Book" charset="0"/>
              </a:rPr>
              <a:t>Average Family Premium as </a:t>
            </a:r>
            <a:r>
              <a:rPr lang="en-US" sz="2000">
                <a:solidFill>
                  <a:srgbClr val="003300"/>
                </a:solidFill>
                <a:latin typeface="Franklin Gothic Book" charset="0"/>
                <a:ea typeface="Franklin Gothic Book" charset="0"/>
                <a:cs typeface="Franklin Gothic Book" charset="0"/>
              </a:rPr>
              <a:t>a Percentage of Median Family Income</a:t>
            </a:r>
          </a:p>
        </p:txBody>
      </p:sp>
      <p:pic>
        <p:nvPicPr>
          <p:cNvPr id="7" name="Picture 6"/>
          <p:cNvPicPr>
            <a:picLocks noChangeAspect="1"/>
          </p:cNvPicPr>
          <p:nvPr/>
        </p:nvPicPr>
        <p:blipFill rotWithShape="1">
          <a:blip r:embed="rId4"/>
          <a:srcRect t="22255" b="12782"/>
          <a:stretch/>
        </p:blipFill>
        <p:spPr>
          <a:xfrm>
            <a:off x="36178" y="5396494"/>
            <a:ext cx="1987884" cy="58320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046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768"/>
            <a:ext cx="7886700" cy="1325563"/>
          </a:xfrm>
        </p:spPr>
        <p:txBody>
          <a:bodyPr>
            <a:noAutofit/>
          </a:bodyPr>
          <a:lstStyle/>
          <a:p>
            <a:r>
              <a:rPr lang="en-US" sz="3600" dirty="0" smtClean="0"/>
              <a:t>Access: Insurance Companies Use Formulary Design to exclude those with Pre-Existing Conditions</a:t>
            </a:r>
            <a:endParaRPr lang="en-US" sz="3600" dirty="0"/>
          </a:p>
        </p:txBody>
      </p:sp>
      <p:sp>
        <p:nvSpPr>
          <p:cNvPr id="5" name="Text Placeholder 4"/>
          <p:cNvSpPr>
            <a:spLocks noGrp="1"/>
          </p:cNvSpPr>
          <p:nvPr>
            <p:ph type="body" sz="quarter" idx="10"/>
          </p:nvPr>
        </p:nvSpPr>
        <p:spPr>
          <a:xfrm>
            <a:off x="2767015" y="6011059"/>
            <a:ext cx="6131859" cy="846943"/>
          </a:xfrm>
        </p:spPr>
        <p:txBody>
          <a:bodyPr>
            <a:normAutofit lnSpcReduction="10000"/>
          </a:bodyPr>
          <a:lstStyle/>
          <a:p>
            <a:r>
              <a:rPr lang="en-US" dirty="0"/>
              <a:t>Oster &amp; </a:t>
            </a:r>
            <a:r>
              <a:rPr lang="en-US" dirty="0" err="1"/>
              <a:t>Fendrick</a:t>
            </a:r>
            <a:r>
              <a:rPr lang="en-US" dirty="0"/>
              <a:t>, Am J Managed Care 2014;9:693-4</a:t>
            </a:r>
          </a:p>
          <a:p>
            <a:r>
              <a:rPr lang="en-US" dirty="0"/>
              <a:t>Plan 3 = Harvard Pilgrim</a:t>
            </a:r>
          </a:p>
          <a:p>
            <a:r>
              <a:rPr lang="en-US" dirty="0"/>
              <a:t>“No” = No drug of choice available on Tier 1 (lowest co-pay) </a:t>
            </a:r>
          </a:p>
        </p:txBody>
      </p:sp>
      <p:graphicFrame>
        <p:nvGraphicFramePr>
          <p:cNvPr id="4" name="Table 3"/>
          <p:cNvGraphicFramePr>
            <a:graphicFrameLocks noGrp="1"/>
          </p:cNvGraphicFramePr>
          <p:nvPr>
            <p:extLst>
              <p:ext uri="{D42A27DB-BD31-4B8C-83A1-F6EECF244321}">
                <p14:modId xmlns:p14="http://schemas.microsoft.com/office/powerpoint/2010/main" val="3246290224"/>
              </p:ext>
            </p:extLst>
          </p:nvPr>
        </p:nvGraphicFramePr>
        <p:xfrm>
          <a:off x="891542" y="1592831"/>
          <a:ext cx="7360919" cy="4114800"/>
        </p:xfrm>
        <a:graphic>
          <a:graphicData uri="http://schemas.openxmlformats.org/drawingml/2006/table">
            <a:tbl>
              <a:tblPr firstRow="1" bandRow="1">
                <a:tableStyleId>{5C22544A-7EE6-4342-B048-85BDC9FD1C3A}</a:tableStyleId>
              </a:tblPr>
              <a:tblGrid>
                <a:gridCol w="2378505"/>
                <a:gridCol w="2127528"/>
                <a:gridCol w="927383"/>
                <a:gridCol w="936476"/>
                <a:gridCol w="991027"/>
              </a:tblGrid>
              <a:tr h="454688">
                <a:tc>
                  <a:txBody>
                    <a:bodyPr/>
                    <a:lstStyle/>
                    <a:p>
                      <a:r>
                        <a:rPr lang="en-US" sz="2400" b="1" dirty="0" smtClean="0">
                          <a:latin typeface="+mn-lt"/>
                          <a:cs typeface="Franklin Gothic Medium"/>
                        </a:rPr>
                        <a:t>Drugs of Choice</a:t>
                      </a:r>
                      <a:endParaRPr lang="en-US" sz="2400" b="1" dirty="0">
                        <a:latin typeface="+mn-lt"/>
                        <a:cs typeface="Franklin Gothic Medium"/>
                      </a:endParaRPr>
                    </a:p>
                  </a:txBody>
                  <a:tcPr marL="68580" marR="6858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9525" cap="flat" cmpd="sng" algn="ctr">
                      <a:solidFill>
                        <a:srgbClr val="EBF1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2400" b="1" dirty="0" smtClean="0">
                          <a:latin typeface="+mn-lt"/>
                          <a:cs typeface="Franklin Gothic Medium"/>
                        </a:rPr>
                        <a:t>Illness</a:t>
                      </a:r>
                      <a:endParaRPr lang="en-US" sz="2400" b="1" dirty="0">
                        <a:latin typeface="+mn-lt"/>
                        <a:cs typeface="Franklin Gothic Medium"/>
                      </a:endParaRPr>
                    </a:p>
                  </a:txBody>
                  <a:tcPr marL="68580" marR="68580" anchor="ctr">
                    <a:lnL w="12700" cmpd="sng">
                      <a:noFill/>
                    </a:lnL>
                    <a:lnR w="12700" cmpd="sng">
                      <a:noFill/>
                    </a:lnR>
                    <a:lnT w="12700" cap="flat" cmpd="sng" algn="ctr">
                      <a:solidFill>
                        <a:schemeClr val="bg1"/>
                      </a:solidFill>
                      <a:prstDash val="solid"/>
                      <a:round/>
                      <a:headEnd type="none" w="med" len="med"/>
                      <a:tailEnd type="none" w="med" len="med"/>
                    </a:lnT>
                    <a:lnB w="9525" cap="flat" cmpd="sng" algn="ctr">
                      <a:solidFill>
                        <a:srgbClr val="EBF1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b="1" dirty="0" smtClean="0">
                          <a:latin typeface="+mn-lt"/>
                          <a:cs typeface="Franklin Gothic Medium"/>
                        </a:rPr>
                        <a:t>Plan 1</a:t>
                      </a:r>
                      <a:endParaRPr lang="en-US" sz="2400" b="1" dirty="0">
                        <a:latin typeface="+mn-lt"/>
                        <a:cs typeface="Franklin Gothic Medium"/>
                      </a:endParaRPr>
                    </a:p>
                  </a:txBody>
                  <a:tcPr marL="68580" marR="68580" anchor="ctr">
                    <a:lnL w="12700" cmpd="sng">
                      <a:noFill/>
                    </a:lnL>
                    <a:lnR w="12700" cmpd="sng">
                      <a:noFill/>
                    </a:lnR>
                    <a:lnT w="12700" cap="flat" cmpd="sng" algn="ctr">
                      <a:solidFill>
                        <a:schemeClr val="bg1"/>
                      </a:solidFill>
                      <a:prstDash val="solid"/>
                      <a:round/>
                      <a:headEnd type="none" w="med" len="med"/>
                      <a:tailEnd type="none" w="med" len="med"/>
                    </a:lnT>
                    <a:lnB w="9525" cap="flat" cmpd="sng" algn="ctr">
                      <a:solidFill>
                        <a:srgbClr val="EBF1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b="1" dirty="0" smtClean="0">
                          <a:latin typeface="+mn-lt"/>
                          <a:cs typeface="Franklin Gothic Medium"/>
                        </a:rPr>
                        <a:t>Plan 2</a:t>
                      </a:r>
                      <a:endParaRPr lang="en-US" sz="2400" b="1" dirty="0">
                        <a:latin typeface="+mn-lt"/>
                        <a:cs typeface="Franklin Gothic Medium"/>
                      </a:endParaRPr>
                    </a:p>
                  </a:txBody>
                  <a:tcPr marL="68580" marR="68580" anchor="ctr">
                    <a:lnL w="12700" cmpd="sng">
                      <a:noFill/>
                    </a:lnL>
                    <a:lnR w="12700" cmpd="sng">
                      <a:noFill/>
                    </a:lnR>
                    <a:lnT w="12700" cap="flat" cmpd="sng" algn="ctr">
                      <a:solidFill>
                        <a:schemeClr val="bg1"/>
                      </a:solidFill>
                      <a:prstDash val="solid"/>
                      <a:round/>
                      <a:headEnd type="none" w="med" len="med"/>
                      <a:tailEnd type="none" w="med" len="med"/>
                    </a:lnT>
                    <a:lnB w="9525" cap="flat" cmpd="sng" algn="ctr">
                      <a:solidFill>
                        <a:srgbClr val="EBF1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b="1" dirty="0" smtClean="0">
                          <a:latin typeface="+mn-lt"/>
                          <a:cs typeface="Franklin Gothic Medium"/>
                        </a:rPr>
                        <a:t>Plan 3</a:t>
                      </a:r>
                      <a:endParaRPr lang="en-US" sz="2400" b="1" dirty="0">
                        <a:latin typeface="+mn-lt"/>
                        <a:cs typeface="Franklin Gothic Medium"/>
                      </a:endParaRPr>
                    </a:p>
                  </a:txBody>
                  <a:tcPr marL="68580" marR="6858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EBF1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454688">
                <a:tc>
                  <a:txBody>
                    <a:bodyPr/>
                    <a:lstStyle/>
                    <a:p>
                      <a:r>
                        <a:rPr lang="en-US" sz="2400" dirty="0" smtClean="0">
                          <a:latin typeface="+mn-lt"/>
                          <a:cs typeface="Franklin Gothic Book"/>
                        </a:rPr>
                        <a:t>Anti-</a:t>
                      </a:r>
                      <a:r>
                        <a:rPr lang="en-US" sz="2400" dirty="0" err="1" smtClean="0">
                          <a:latin typeface="+mn-lt"/>
                          <a:cs typeface="Franklin Gothic Book"/>
                        </a:rPr>
                        <a:t>Retrovirals</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EBF1DD"/>
                      </a:solidFill>
                      <a:prstDash val="solid"/>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HIV</a:t>
                      </a:r>
                      <a:endParaRPr lang="en-US" sz="2400" dirty="0">
                        <a:latin typeface="+mn-lt"/>
                        <a:cs typeface="Franklin Gothic Book"/>
                      </a:endParaRPr>
                    </a:p>
                  </a:txBody>
                  <a:tcPr marL="68580" marR="68580" anchor="ctr">
                    <a:lnL w="12700" cmpd="sng">
                      <a:noFill/>
                    </a:lnL>
                    <a:lnR w="12700" cmpd="sng">
                      <a:noFill/>
                    </a:lnR>
                    <a:lnT w="9525" cap="flat" cmpd="sng" algn="ctr">
                      <a:solidFill>
                        <a:srgbClr val="EBF1DD"/>
                      </a:solidFill>
                      <a:prstDash val="solid"/>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olid"/>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olid"/>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olid"/>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r>
              <a:tr h="454688">
                <a:tc>
                  <a:txBody>
                    <a:bodyPr/>
                    <a:lstStyle/>
                    <a:p>
                      <a:r>
                        <a:rPr lang="en-US" sz="2400" dirty="0" err="1" smtClean="0">
                          <a:latin typeface="+mn-lt"/>
                          <a:cs typeface="Franklin Gothic Book"/>
                        </a:rPr>
                        <a:t>Triptans</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Migraines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r>
              <a:tr h="454688">
                <a:tc>
                  <a:txBody>
                    <a:bodyPr/>
                    <a:lstStyle/>
                    <a:p>
                      <a:r>
                        <a:rPr lang="en-US" sz="2400" dirty="0" smtClean="0">
                          <a:latin typeface="+mn-lt"/>
                          <a:cs typeface="Franklin Gothic Book"/>
                        </a:rPr>
                        <a:t>Anti-Psychotics</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Schizophrenia</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r>
              <a:tr h="454688">
                <a:tc>
                  <a:txBody>
                    <a:bodyPr/>
                    <a:lstStyle/>
                    <a:p>
                      <a:r>
                        <a:rPr lang="en-US" sz="2400" dirty="0" smtClean="0">
                          <a:latin typeface="+mn-lt"/>
                          <a:cs typeface="Franklin Gothic Book"/>
                        </a:rPr>
                        <a:t>Macrolides</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Pneumonia</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mn-lt"/>
                          <a:cs typeface="Franklin Gothic Book"/>
                        </a:rPr>
                        <a:t>Yes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r>
              <a:tr h="454688">
                <a:tc>
                  <a:txBody>
                    <a:bodyPr/>
                    <a:lstStyle/>
                    <a:p>
                      <a:r>
                        <a:rPr lang="en-US" sz="2400" dirty="0" smtClean="0">
                          <a:latin typeface="+mn-lt"/>
                          <a:cs typeface="Franklin Gothic Book"/>
                        </a:rPr>
                        <a:t>L-Dopa</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Parkinson’s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mn-lt"/>
                          <a:cs typeface="Franklin Gothic Book"/>
                        </a:rPr>
                        <a:t>Yes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r>
              <a:tr h="454688">
                <a:tc>
                  <a:txBody>
                    <a:bodyPr/>
                    <a:lstStyle/>
                    <a:p>
                      <a:r>
                        <a:rPr lang="en-US" sz="2400" dirty="0" smtClean="0">
                          <a:latin typeface="+mn-lt"/>
                          <a:cs typeface="Franklin Gothic Book"/>
                        </a:rPr>
                        <a:t>Anti-</a:t>
                      </a:r>
                      <a:r>
                        <a:rPr lang="en-US" sz="2400" dirty="0" err="1" smtClean="0">
                          <a:latin typeface="+mn-lt"/>
                          <a:cs typeface="Franklin Gothic Book"/>
                        </a:rPr>
                        <a:t>Convulsants</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Seizures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mn-lt"/>
                          <a:cs typeface="Franklin Gothic Book"/>
                        </a:rPr>
                        <a:t>Yes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mpd="sng">
                      <a:noFill/>
                    </a:lnR>
                    <a:lnT w="9525" cap="flat" cmpd="sng" algn="ctr">
                      <a:solidFill>
                        <a:srgbClr val="EBF1DD"/>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r>
              <a:tr h="454688">
                <a:tc>
                  <a:txBody>
                    <a:bodyPr/>
                    <a:lstStyle/>
                    <a:p>
                      <a:r>
                        <a:rPr lang="en-US" sz="2400" dirty="0" smtClean="0">
                          <a:latin typeface="+mn-lt"/>
                          <a:cs typeface="Franklin Gothic Book"/>
                        </a:rPr>
                        <a:t>ACE Inhibitors</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Hypertension</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mn-lt"/>
                          <a:cs typeface="Franklin Gothic Book"/>
                        </a:rPr>
                        <a:t>Yes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mn-lt"/>
                          <a:cs typeface="Franklin Gothic Book"/>
                        </a:rPr>
                        <a:t>Yes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9525" cap="flat" cmpd="sng" algn="ctr">
                      <a:solidFill>
                        <a:srgbClr val="00330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ysDot"/>
                      <a:round/>
                      <a:headEnd type="none" w="med" len="med"/>
                      <a:tailEnd type="none" w="med" len="med"/>
                    </a:lnT>
                    <a:lnB w="9525" cap="flat" cmpd="sng" algn="ctr">
                      <a:solidFill>
                        <a:srgbClr val="EBF1DD"/>
                      </a:solidFill>
                      <a:prstDash val="sysDot"/>
                      <a:round/>
                      <a:headEnd type="none" w="med" len="med"/>
                      <a:tailEnd type="none" w="med" len="med"/>
                    </a:lnB>
                    <a:lnTlToBr w="12700" cmpd="sng">
                      <a:noFill/>
                      <a:prstDash val="solid"/>
                    </a:lnTlToBr>
                    <a:lnBlToTr w="12700" cmpd="sng">
                      <a:noFill/>
                      <a:prstDash val="solid"/>
                    </a:lnBlToTr>
                    <a:solidFill>
                      <a:schemeClr val="accent2"/>
                    </a:solidFill>
                  </a:tcPr>
                </a:tc>
              </a:tr>
              <a:tr h="454688">
                <a:tc>
                  <a:txBody>
                    <a:bodyPr/>
                    <a:lstStyle/>
                    <a:p>
                      <a:r>
                        <a:rPr lang="en-US" sz="2400" dirty="0" smtClean="0">
                          <a:latin typeface="+mn-lt"/>
                          <a:cs typeface="Franklin Gothic Book"/>
                        </a:rPr>
                        <a:t>Metformin</a:t>
                      </a:r>
                      <a:endParaRPr lang="en-US" sz="2400" dirty="0">
                        <a:latin typeface="+mn-lt"/>
                        <a:cs typeface="Franklin Gothic Book"/>
                      </a:endParaRPr>
                    </a:p>
                  </a:txBody>
                  <a:tcPr marL="68580" marR="68580" anchor="ctr">
                    <a:lnL w="12700" cap="flat" cmpd="sng" algn="ctr">
                      <a:solidFill>
                        <a:schemeClr val="bg1"/>
                      </a:solidFill>
                      <a:prstDash val="solid"/>
                      <a:round/>
                      <a:headEnd type="none" w="med" len="med"/>
                      <a:tailEnd type="none" w="med" len="med"/>
                    </a:lnL>
                    <a:lnR w="12700" cmpd="sng">
                      <a:noFill/>
                    </a:lnR>
                    <a:lnT w="9525" cap="flat" cmpd="sng" algn="ctr">
                      <a:solidFill>
                        <a:srgbClr val="003300"/>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latin typeface="+mn-lt"/>
                          <a:cs typeface="Franklin Gothic Book"/>
                        </a:rPr>
                        <a:t>Diabetes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mn-lt"/>
                          <a:cs typeface="Franklin Gothic Book"/>
                        </a:rPr>
                        <a:t>Yes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mn-lt"/>
                          <a:cs typeface="Franklin Gothic Book"/>
                        </a:rPr>
                        <a:t>Yes</a:t>
                      </a:r>
                      <a:endParaRPr lang="en-US" sz="2400" dirty="0">
                        <a:latin typeface="+mn-lt"/>
                        <a:cs typeface="Franklin Gothic Book"/>
                      </a:endParaRPr>
                    </a:p>
                  </a:txBody>
                  <a:tcPr marL="68580" marR="68580" anchor="ctr">
                    <a:lnL w="12700" cmpd="sng">
                      <a:noFill/>
                    </a:lnL>
                    <a:lnR w="12700" cmpd="sng">
                      <a:noFill/>
                    </a:lnR>
                    <a:lnT w="9525" cap="flat" cmpd="sng" algn="ctr">
                      <a:solidFill>
                        <a:srgbClr val="003300"/>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solidFill>
                            <a:schemeClr val="bg1"/>
                          </a:solidFill>
                          <a:latin typeface="+mn-lt"/>
                          <a:cs typeface="Franklin Gothic Book"/>
                        </a:rPr>
                        <a:t>No</a:t>
                      </a:r>
                      <a:endParaRPr lang="en-US" sz="2400" dirty="0">
                        <a:solidFill>
                          <a:schemeClr val="bg1"/>
                        </a:solidFill>
                        <a:latin typeface="+mn-lt"/>
                        <a:cs typeface="Franklin Gothic Book"/>
                      </a:endParaRPr>
                    </a:p>
                  </a:txBody>
                  <a:tcPr marL="68580" marR="68580" anchor="ctr">
                    <a:lnL w="12700" cmpd="sng">
                      <a:noFill/>
                    </a:lnL>
                    <a:lnR w="12700" cap="flat" cmpd="sng" algn="ctr">
                      <a:solidFill>
                        <a:schemeClr val="bg1"/>
                      </a:solidFill>
                      <a:prstDash val="solid"/>
                      <a:round/>
                      <a:headEnd type="none" w="med" len="med"/>
                      <a:tailEnd type="none" w="med" len="med"/>
                    </a:lnR>
                    <a:lnT w="9525" cap="flat" cmpd="sng" algn="ctr">
                      <a:solidFill>
                        <a:srgbClr val="EBF1DD"/>
                      </a:solidFill>
                      <a:prstDash val="sysDot"/>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bl>
          </a:graphicData>
        </a:graphic>
      </p:graphicFrame>
    </p:spTree>
    <p:extLst>
      <p:ext uri="{BB962C8B-B14F-4D97-AF65-F5344CB8AC3E}">
        <p14:creationId xmlns:p14="http://schemas.microsoft.com/office/powerpoint/2010/main" val="2586593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Most Want Medicare-for-All</a:t>
            </a:r>
            <a:br>
              <a:rPr lang="en-US" dirty="0" smtClean="0"/>
            </a:br>
            <a:r>
              <a:rPr lang="en-US" sz="2800" dirty="0" smtClean="0"/>
              <a:t>Do you favor “expanded, universal Medicare-for-All”?</a:t>
            </a:r>
            <a:endParaRPr lang="en-US" sz="2800" dirty="0"/>
          </a:p>
        </p:txBody>
      </p:sp>
      <p:sp>
        <p:nvSpPr>
          <p:cNvPr id="7" name="Text Placeholder 6"/>
          <p:cNvSpPr>
            <a:spLocks noGrp="1"/>
          </p:cNvSpPr>
          <p:nvPr>
            <p:ph type="body" sz="quarter" idx="10"/>
          </p:nvPr>
        </p:nvSpPr>
        <p:spPr/>
        <p:txBody>
          <a:bodyPr/>
          <a:lstStyle/>
          <a:p>
            <a:r>
              <a:rPr lang="en-US" dirty="0" smtClean="0"/>
              <a:t>Source: Kaiser Health Tracking Poll, 12/17/2015</a:t>
            </a:r>
            <a:endParaRPr lang="en-US" dirty="0"/>
          </a:p>
        </p:txBody>
      </p:sp>
      <p:graphicFrame>
        <p:nvGraphicFramePr>
          <p:cNvPr id="2" name="Chart 1"/>
          <p:cNvGraphicFramePr/>
          <p:nvPr>
            <p:extLst/>
          </p:nvPr>
        </p:nvGraphicFramePr>
        <p:xfrm>
          <a:off x="986325" y="1704343"/>
          <a:ext cx="3745642" cy="465604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905359" y="1616546"/>
            <a:ext cx="1618677" cy="523220"/>
          </a:xfrm>
          <a:prstGeom prst="rect">
            <a:avLst/>
          </a:prstGeom>
          <a:noFill/>
        </p:spPr>
        <p:txBody>
          <a:bodyPr wrap="none" rtlCol="0" anchor="ctr">
            <a:spAutoFit/>
          </a:bodyPr>
          <a:lstStyle/>
          <a:p>
            <a:r>
              <a:rPr lang="en-US" sz="2800" b="1" dirty="0" smtClean="0">
                <a:solidFill>
                  <a:srgbClr val="00A600"/>
                </a:solidFill>
              </a:rPr>
              <a:t>All Adults</a:t>
            </a:r>
          </a:p>
        </p:txBody>
      </p:sp>
      <p:graphicFrame>
        <p:nvGraphicFramePr>
          <p:cNvPr id="8" name="Chart 7"/>
          <p:cNvGraphicFramePr/>
          <p:nvPr>
            <p:extLst/>
          </p:nvPr>
        </p:nvGraphicFramePr>
        <p:xfrm>
          <a:off x="4958985" y="1704343"/>
          <a:ext cx="3745642" cy="46560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618526" y="1616546"/>
            <a:ext cx="1799792" cy="523220"/>
          </a:xfrm>
          <a:prstGeom prst="rect">
            <a:avLst/>
          </a:prstGeom>
          <a:noFill/>
        </p:spPr>
        <p:txBody>
          <a:bodyPr wrap="none" rtlCol="0" anchor="ctr">
            <a:spAutoFit/>
          </a:bodyPr>
          <a:lstStyle/>
          <a:p>
            <a:r>
              <a:rPr lang="en-US" sz="2800" b="1" dirty="0" smtClean="0">
                <a:solidFill>
                  <a:schemeClr val="tx1">
                    <a:lumMod val="75000"/>
                    <a:lumOff val="25000"/>
                  </a:schemeClr>
                </a:solidFill>
              </a:rPr>
              <a:t>Democrats</a:t>
            </a:r>
          </a:p>
        </p:txBody>
      </p:sp>
    </p:spTree>
    <p:extLst>
      <p:ext uri="{BB962C8B-B14F-4D97-AF65-F5344CB8AC3E}">
        <p14:creationId xmlns:p14="http://schemas.microsoft.com/office/powerpoint/2010/main" val="13975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Graphic spid="8" grpId="0">
        <p:bldAsOne/>
      </p:bldGraphic>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365126"/>
            <a:ext cx="8515350" cy="1325563"/>
          </a:xfrm>
        </p:spPr>
        <p:txBody>
          <a:bodyPr>
            <a:normAutofit fontScale="90000"/>
          </a:bodyPr>
          <a:lstStyle/>
          <a:p>
            <a:r>
              <a:rPr lang="en-US" dirty="0"/>
              <a:t>“</a:t>
            </a:r>
            <a:r>
              <a:rPr lang="en-US" dirty="0" smtClean="0"/>
              <a:t>Expanded, </a:t>
            </a:r>
            <a:r>
              <a:rPr lang="en-US" dirty="0"/>
              <a:t>Universal Medicare for All</a:t>
            </a:r>
            <a:r>
              <a:rPr lang="en-US" dirty="0" smtClean="0"/>
              <a:t>” </a:t>
            </a:r>
            <a:br>
              <a:rPr lang="en-US" dirty="0" smtClean="0"/>
            </a:br>
            <a:r>
              <a:rPr lang="en-US" sz="3100" dirty="0" smtClean="0"/>
              <a:t>Favored by Most </a:t>
            </a:r>
            <a:r>
              <a:rPr lang="en-US" sz="3100" dirty="0"/>
              <a:t>Independents and Even Many </a:t>
            </a:r>
            <a:r>
              <a:rPr lang="en-US" sz="3100" dirty="0" smtClean="0"/>
              <a:t>Republicans</a:t>
            </a:r>
            <a:endParaRPr lang="en-US" sz="2000" dirty="0"/>
          </a:p>
        </p:txBody>
      </p:sp>
      <p:sp>
        <p:nvSpPr>
          <p:cNvPr id="7" name="Text Placeholder 6"/>
          <p:cNvSpPr>
            <a:spLocks noGrp="1"/>
          </p:cNvSpPr>
          <p:nvPr>
            <p:ph type="body" sz="quarter" idx="10"/>
          </p:nvPr>
        </p:nvSpPr>
        <p:spPr>
          <a:xfrm>
            <a:off x="3012141" y="6011057"/>
            <a:ext cx="6131859" cy="846943"/>
          </a:xfrm>
        </p:spPr>
        <p:txBody>
          <a:bodyPr/>
          <a:lstStyle/>
          <a:p>
            <a:r>
              <a:rPr lang="en-US" dirty="0" smtClean="0"/>
              <a:t>Source: Kaiser Health Tracking Poll, 12/17/2015</a:t>
            </a:r>
            <a:endParaRPr lang="en-US" dirty="0"/>
          </a:p>
        </p:txBody>
      </p:sp>
      <p:graphicFrame>
        <p:nvGraphicFramePr>
          <p:cNvPr id="2" name="Chart 1"/>
          <p:cNvGraphicFramePr/>
          <p:nvPr>
            <p:extLst/>
          </p:nvPr>
        </p:nvGraphicFramePr>
        <p:xfrm>
          <a:off x="986325" y="1704343"/>
          <a:ext cx="3745642" cy="465604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064237" y="2154428"/>
            <a:ext cx="2246528" cy="523220"/>
          </a:xfrm>
          <a:prstGeom prst="rect">
            <a:avLst/>
          </a:prstGeom>
          <a:noFill/>
        </p:spPr>
        <p:txBody>
          <a:bodyPr wrap="none" rtlCol="0" anchor="ctr">
            <a:spAutoFit/>
          </a:bodyPr>
          <a:lstStyle/>
          <a:p>
            <a:r>
              <a:rPr lang="en-US" sz="2800" b="1" dirty="0" smtClean="0">
                <a:solidFill>
                  <a:srgbClr val="00A600"/>
                </a:solidFill>
              </a:rPr>
              <a:t>Independents</a:t>
            </a:r>
          </a:p>
        </p:txBody>
      </p:sp>
      <p:graphicFrame>
        <p:nvGraphicFramePr>
          <p:cNvPr id="8" name="Chart 7"/>
          <p:cNvGraphicFramePr/>
          <p:nvPr>
            <p:extLst/>
          </p:nvPr>
        </p:nvGraphicFramePr>
        <p:xfrm>
          <a:off x="4958985" y="1704343"/>
          <a:ext cx="3745642" cy="46560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588643" y="2064781"/>
            <a:ext cx="1985464" cy="523220"/>
          </a:xfrm>
          <a:prstGeom prst="rect">
            <a:avLst/>
          </a:prstGeom>
          <a:noFill/>
        </p:spPr>
        <p:txBody>
          <a:bodyPr wrap="none" rtlCol="0" anchor="ctr">
            <a:spAutoFit/>
          </a:bodyPr>
          <a:lstStyle/>
          <a:p>
            <a:r>
              <a:rPr lang="en-US" sz="2800" b="1" dirty="0" smtClean="0">
                <a:solidFill>
                  <a:srgbClr val="00A600"/>
                </a:solidFill>
              </a:rPr>
              <a:t>Republicans</a:t>
            </a:r>
          </a:p>
        </p:txBody>
      </p:sp>
    </p:spTree>
    <p:extLst>
      <p:ext uri="{BB962C8B-B14F-4D97-AF65-F5344CB8AC3E}">
        <p14:creationId xmlns:p14="http://schemas.microsoft.com/office/powerpoint/2010/main" val="1673516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Graphic spid="8" grpId="0">
        <p:bldAsOne/>
      </p:bldGraphic>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4AB6BB-98C0-0F44-838E-A9DFCE73D095}"/>
              </a:ext>
            </a:extLst>
          </p:cNvPr>
          <p:cNvSpPr>
            <a:spLocks noGrp="1"/>
          </p:cNvSpPr>
          <p:nvPr>
            <p:ph type="title"/>
          </p:nvPr>
        </p:nvSpPr>
        <p:spPr/>
        <p:txBody>
          <a:bodyPr>
            <a:normAutofit fontScale="90000"/>
          </a:bodyPr>
          <a:lstStyle/>
          <a:p>
            <a:r>
              <a:rPr lang="en-US" dirty="0"/>
              <a:t>“Single—payer” is much less popular</a:t>
            </a:r>
          </a:p>
        </p:txBody>
      </p:sp>
      <p:sp>
        <p:nvSpPr>
          <p:cNvPr id="3" name="Text Placeholder 2">
            <a:extLst>
              <a:ext uri="{FF2B5EF4-FFF2-40B4-BE49-F238E27FC236}">
                <a16:creationId xmlns="" xmlns:a16="http://schemas.microsoft.com/office/drawing/2014/main" id="{6BC3D12A-AF9D-6E4B-85CC-8D065A4479F9}"/>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 xmlns:a16="http://schemas.microsoft.com/office/drawing/2014/main" id="{1F54BD90-B859-7F44-AB9E-E21816E07E7D}"/>
              </a:ext>
            </a:extLst>
          </p:cNvPr>
          <p:cNvPicPr>
            <a:picLocks noChangeAspect="1"/>
          </p:cNvPicPr>
          <p:nvPr/>
        </p:nvPicPr>
        <p:blipFill>
          <a:blip r:embed="rId2"/>
          <a:stretch>
            <a:fillRect/>
          </a:stretch>
        </p:blipFill>
        <p:spPr>
          <a:xfrm>
            <a:off x="1605382" y="1874450"/>
            <a:ext cx="5933236" cy="3952850"/>
          </a:xfrm>
          <a:prstGeom prst="rect">
            <a:avLst/>
          </a:prstGeom>
        </p:spPr>
      </p:pic>
    </p:spTree>
    <p:extLst>
      <p:ext uri="{BB962C8B-B14F-4D97-AF65-F5344CB8AC3E}">
        <p14:creationId xmlns:p14="http://schemas.microsoft.com/office/powerpoint/2010/main" val="1214597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16483" y="1476124"/>
            <a:ext cx="5840511" cy="3958323"/>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Most Physicians Support a National Health Program.</a:t>
            </a:r>
            <a:endParaRPr lang="en-US" dirty="0"/>
          </a:p>
        </p:txBody>
      </p:sp>
      <p:sp>
        <p:nvSpPr>
          <p:cNvPr id="3" name="TextBox 2"/>
          <p:cNvSpPr txBox="1"/>
          <p:nvPr/>
        </p:nvSpPr>
        <p:spPr>
          <a:xfrm>
            <a:off x="4002690" y="6192762"/>
            <a:ext cx="5141310" cy="523220"/>
          </a:xfrm>
          <a:prstGeom prst="rect">
            <a:avLst/>
          </a:prstGeom>
          <a:noFill/>
        </p:spPr>
        <p:txBody>
          <a:bodyPr wrap="square" rtlCol="0" anchor="ctr">
            <a:spAutoFit/>
          </a:bodyPr>
          <a:lstStyle/>
          <a:p>
            <a:pPr algn="r"/>
            <a:r>
              <a:rPr lang="en-US" sz="1400" dirty="0" smtClean="0">
                <a:solidFill>
                  <a:schemeClr val="bg1"/>
                </a:solidFill>
                <a:latin typeface="Franklin Gothic Book" pitchFamily="34" charset="0"/>
              </a:rPr>
              <a:t>2007 detail of surveys of random samples of US physicians.</a:t>
            </a:r>
          </a:p>
          <a:p>
            <a:pPr algn="r"/>
            <a:r>
              <a:rPr lang="en-US" sz="1400" dirty="0" smtClean="0">
                <a:solidFill>
                  <a:schemeClr val="bg1"/>
                </a:solidFill>
                <a:latin typeface="Franklin Gothic Book" pitchFamily="34" charset="0"/>
              </a:rPr>
              <a:t>Carroll and Ackerman. Ann </a:t>
            </a:r>
            <a:r>
              <a:rPr lang="en-US" sz="1400" dirty="0" err="1" smtClean="0">
                <a:solidFill>
                  <a:schemeClr val="bg1"/>
                </a:solidFill>
                <a:latin typeface="Franklin Gothic Book" pitchFamily="34" charset="0"/>
              </a:rPr>
              <a:t>Int</a:t>
            </a:r>
            <a:r>
              <a:rPr lang="en-US" sz="1400" dirty="0" smtClean="0">
                <a:solidFill>
                  <a:schemeClr val="bg1"/>
                </a:solidFill>
                <a:latin typeface="Franklin Gothic Book" pitchFamily="34" charset="0"/>
              </a:rPr>
              <a:t> Med 2008;148:566</a:t>
            </a:r>
          </a:p>
        </p:txBody>
      </p:sp>
      <p:sp useBgFill="1">
        <p:nvSpPr>
          <p:cNvPr id="9" name="Rectangle 8"/>
          <p:cNvSpPr/>
          <p:nvPr/>
        </p:nvSpPr>
        <p:spPr>
          <a:xfrm>
            <a:off x="468172" y="2487168"/>
            <a:ext cx="819303" cy="504749"/>
          </a:xfrm>
          <a:prstGeom prst="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113256" y="1418400"/>
          <a:ext cx="2062784" cy="4068251"/>
        </p:xfrm>
        <a:graphic>
          <a:graphicData uri="http://schemas.openxmlformats.org/drawingml/2006/table">
            <a:tbl>
              <a:tblPr>
                <a:tableStyleId>{5C22544A-7EE6-4342-B048-85BDC9FD1C3A}</a:tableStyleId>
              </a:tblPr>
              <a:tblGrid>
                <a:gridCol w="2062784"/>
              </a:tblGrid>
              <a:tr h="369841">
                <a:tc>
                  <a:txBody>
                    <a:bodyPr/>
                    <a:lstStyle/>
                    <a:p>
                      <a:pPr algn="r"/>
                      <a:r>
                        <a:rPr lang="en-US" sz="2000" dirty="0" smtClean="0">
                          <a:latin typeface="Franklin Gothic Book"/>
                          <a:cs typeface="Franklin Gothic Book"/>
                        </a:rPr>
                        <a:t>Psychiatry</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err="1" smtClean="0">
                          <a:latin typeface="Franklin Gothic Book"/>
                          <a:cs typeface="Franklin Gothic Book"/>
                        </a:rPr>
                        <a:t>Peds</a:t>
                      </a:r>
                      <a:r>
                        <a:rPr lang="en-US" sz="2000" dirty="0" smtClean="0">
                          <a:latin typeface="Franklin Gothic Book"/>
                          <a:cs typeface="Franklin Gothic Book"/>
                        </a:rPr>
                        <a:t> Specialties</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smtClean="0">
                          <a:latin typeface="Franklin Gothic Book"/>
                          <a:cs typeface="Franklin Gothic Book"/>
                        </a:rPr>
                        <a:t>Emergency</a:t>
                      </a:r>
                      <a:r>
                        <a:rPr lang="en-US" sz="2000" baseline="0" dirty="0" smtClean="0">
                          <a:latin typeface="Franklin Gothic Book"/>
                          <a:cs typeface="Franklin Gothic Book"/>
                        </a:rPr>
                        <a:t> Med</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smtClean="0">
                          <a:latin typeface="Franklin Gothic Book"/>
                          <a:cs typeface="Franklin Gothic Book"/>
                        </a:rPr>
                        <a:t>General </a:t>
                      </a:r>
                      <a:r>
                        <a:rPr lang="en-US" sz="2000" dirty="0" err="1" smtClean="0">
                          <a:latin typeface="Franklin Gothic Book"/>
                          <a:cs typeface="Franklin Gothic Book"/>
                        </a:rPr>
                        <a:t>Peds</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smtClean="0">
                          <a:latin typeface="Franklin Gothic Book"/>
                          <a:cs typeface="Franklin Gothic Book"/>
                        </a:rPr>
                        <a:t>General</a:t>
                      </a:r>
                      <a:r>
                        <a:rPr lang="en-US" sz="2000" baseline="0" dirty="0" smtClean="0">
                          <a:latin typeface="Franklin Gothic Book"/>
                          <a:cs typeface="Franklin Gothic Book"/>
                        </a:rPr>
                        <a:t> Int. Med</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smtClean="0">
                          <a:latin typeface="Franklin Gothic Book"/>
                          <a:cs typeface="Franklin Gothic Book"/>
                        </a:rPr>
                        <a:t>Med</a:t>
                      </a:r>
                      <a:r>
                        <a:rPr lang="en-US" sz="2000" baseline="0" dirty="0" smtClean="0">
                          <a:latin typeface="Franklin Gothic Book"/>
                          <a:cs typeface="Franklin Gothic Book"/>
                        </a:rPr>
                        <a:t> Specialties</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smtClean="0">
                          <a:latin typeface="Franklin Gothic Book"/>
                          <a:cs typeface="Franklin Gothic Book"/>
                        </a:rPr>
                        <a:t>Family</a:t>
                      </a:r>
                      <a:r>
                        <a:rPr lang="en-US" sz="2000" baseline="0" dirty="0" smtClean="0">
                          <a:latin typeface="Franklin Gothic Book"/>
                          <a:cs typeface="Franklin Gothic Book"/>
                        </a:rPr>
                        <a:t> Med</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err="1" smtClean="0">
                          <a:latin typeface="Franklin Gothic Book"/>
                          <a:cs typeface="Franklin Gothic Book"/>
                        </a:rPr>
                        <a:t>OB-Gyn</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smtClean="0">
                          <a:latin typeface="Franklin Gothic Book"/>
                          <a:cs typeface="Franklin Gothic Book"/>
                        </a:rPr>
                        <a:t>General Surgery</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err="1" smtClean="0">
                          <a:latin typeface="Franklin Gothic Book"/>
                          <a:cs typeface="Franklin Gothic Book"/>
                        </a:rPr>
                        <a:t>Surg</a:t>
                      </a:r>
                      <a:r>
                        <a:rPr lang="en-US" sz="2000" dirty="0" smtClean="0">
                          <a:latin typeface="Franklin Gothic Book"/>
                          <a:cs typeface="Franklin Gothic Book"/>
                        </a:rPr>
                        <a:t> Specialties</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9841">
                <a:tc>
                  <a:txBody>
                    <a:bodyPr/>
                    <a:lstStyle/>
                    <a:p>
                      <a:pPr algn="r"/>
                      <a:r>
                        <a:rPr lang="en-US" sz="2000" dirty="0" smtClean="0">
                          <a:latin typeface="Franklin Gothic Book"/>
                          <a:cs typeface="Franklin Gothic Book"/>
                        </a:rPr>
                        <a:t>Radiology</a:t>
                      </a:r>
                      <a:endParaRPr lang="en-US" sz="2000" dirty="0">
                        <a:latin typeface="Franklin Gothic Book"/>
                        <a:cs typeface="Franklin Gothic Book"/>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nvPr>
        </p:nvGraphicFramePr>
        <p:xfrm>
          <a:off x="1467988" y="5423674"/>
          <a:ext cx="7422415" cy="370840"/>
        </p:xfrm>
        <a:graphic>
          <a:graphicData uri="http://schemas.openxmlformats.org/drawingml/2006/table">
            <a:tbl>
              <a:tblPr>
                <a:tableStyleId>{5C22544A-7EE6-4342-B048-85BDC9FD1C3A}</a:tableStyleId>
              </a:tblPr>
              <a:tblGrid>
                <a:gridCol w="1484483"/>
                <a:gridCol w="1484483"/>
                <a:gridCol w="1484483"/>
                <a:gridCol w="1484483"/>
                <a:gridCol w="1484483"/>
              </a:tblGrid>
              <a:tr h="370840">
                <a:tc>
                  <a:txBody>
                    <a:bodyPr/>
                    <a:lstStyle/>
                    <a:p>
                      <a:pPr algn="ctr"/>
                      <a:r>
                        <a:rPr lang="en-US" sz="2000" dirty="0" smtClean="0">
                          <a:latin typeface="Franklin Gothic Book"/>
                          <a:cs typeface="Franklin Gothic Book"/>
                        </a:rPr>
                        <a:t>0</a:t>
                      </a:r>
                      <a:endParaRPr lang="en-US" sz="2000" dirty="0">
                        <a:latin typeface="Franklin Gothic Book"/>
                        <a:cs typeface="Franklin Gothic Book"/>
                      </a:endParaRPr>
                    </a:p>
                  </a:txBody>
                  <a:tcPr marL="0" marR="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25%</a:t>
                      </a:r>
                      <a:endParaRPr lang="en-US" sz="2000" dirty="0">
                        <a:latin typeface="Franklin Gothic Book"/>
                        <a:cs typeface="Franklin Gothic Book"/>
                      </a:endParaRPr>
                    </a:p>
                  </a:txBody>
                  <a:tcPr marL="0" marR="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50%</a:t>
                      </a:r>
                      <a:endParaRPr lang="en-US" sz="2000" dirty="0">
                        <a:latin typeface="Franklin Gothic Book"/>
                        <a:cs typeface="Franklin Gothic Book"/>
                      </a:endParaRPr>
                    </a:p>
                  </a:txBody>
                  <a:tcPr marL="0" marR="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75%</a:t>
                      </a:r>
                      <a:endParaRPr lang="en-US" sz="2000" dirty="0">
                        <a:latin typeface="Franklin Gothic Book"/>
                        <a:cs typeface="Franklin Gothic Book"/>
                      </a:endParaRPr>
                    </a:p>
                  </a:txBody>
                  <a:tcPr marL="0" marR="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smtClean="0">
                          <a:latin typeface="Franklin Gothic Book"/>
                          <a:cs typeface="Franklin Gothic Book"/>
                        </a:rPr>
                        <a:t>100%</a:t>
                      </a:r>
                      <a:endParaRPr lang="en-US" sz="2000" dirty="0">
                        <a:latin typeface="Franklin Gothic Book"/>
                        <a:cs typeface="Franklin Gothic Book"/>
                      </a:endParaRPr>
                    </a:p>
                  </a:txBody>
                  <a:tcPr marL="0" marR="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8" name="TextBox 7"/>
          <p:cNvSpPr txBox="1"/>
          <p:nvPr/>
        </p:nvSpPr>
        <p:spPr>
          <a:xfrm>
            <a:off x="2459163" y="5624189"/>
            <a:ext cx="5186286" cy="400110"/>
          </a:xfrm>
          <a:prstGeom prst="rect">
            <a:avLst/>
          </a:prstGeom>
          <a:noFill/>
        </p:spPr>
        <p:txBody>
          <a:bodyPr wrap="none" rtlCol="0">
            <a:spAutoFit/>
          </a:bodyPr>
          <a:lstStyle/>
          <a:p>
            <a:r>
              <a:rPr lang="en-US" sz="2000" dirty="0" smtClean="0">
                <a:latin typeface="Franklin Gothic Book"/>
                <a:cs typeface="Franklin Gothic Book"/>
              </a:rPr>
              <a:t>Percent supporting National Health Insurance</a:t>
            </a:r>
            <a:endParaRPr lang="en-US" sz="2000" dirty="0">
              <a:latin typeface="Franklin Gothic Book"/>
              <a:cs typeface="Franklin Gothic Book"/>
            </a:endParaRPr>
          </a:p>
        </p:txBody>
      </p:sp>
      <p:graphicFrame>
        <p:nvGraphicFramePr>
          <p:cNvPr id="23" name="Table 22"/>
          <p:cNvGraphicFramePr>
            <a:graphicFrameLocks noGrp="1"/>
          </p:cNvGraphicFramePr>
          <p:nvPr>
            <p:extLst/>
          </p:nvPr>
        </p:nvGraphicFramePr>
        <p:xfrm>
          <a:off x="2216483" y="1476124"/>
          <a:ext cx="5838620" cy="3938490"/>
        </p:xfrm>
        <a:graphic>
          <a:graphicData uri="http://schemas.openxmlformats.org/drawingml/2006/table">
            <a:tbl>
              <a:tblPr>
                <a:tableStyleId>{5C22544A-7EE6-4342-B048-85BDC9FD1C3A}</a:tableStyleId>
              </a:tblPr>
              <a:tblGrid>
                <a:gridCol w="1459655"/>
                <a:gridCol w="1459655"/>
                <a:gridCol w="1459655"/>
                <a:gridCol w="1459655"/>
              </a:tblGrid>
              <a:tr h="3938490">
                <a:tc>
                  <a:txBody>
                    <a:bodyPr/>
                    <a:lstStyle/>
                    <a:p>
                      <a:endParaRPr lang="en-US" dirty="0"/>
                    </a:p>
                  </a:txBody>
                  <a:tcPr>
                    <a:lnL w="12700" cmpd="sng">
                      <a:noFill/>
                    </a:lnL>
                    <a:lnR w="9525" cap="flat" cmpd="sng" algn="ctr">
                      <a:solidFill>
                        <a:scrgbClr r="0" g="0" b="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9525" cap="flat" cmpd="sng" algn="ctr">
                      <a:solidFill>
                        <a:scrgbClr r="0" g="0" b="0"/>
                      </a:solidFill>
                      <a:prstDash val="sysDot"/>
                      <a:round/>
                      <a:headEnd type="none" w="med" len="med"/>
                      <a:tailEnd type="none" w="med" len="med"/>
                    </a:lnL>
                    <a:lnR w="9525" cap="flat" cmpd="sng" algn="ctr">
                      <a:solidFill>
                        <a:scrgbClr r="0" g="0" b="0"/>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9525" cap="flat" cmpd="sng" algn="ctr">
                      <a:solidFill>
                        <a:scrgbClr r="0" g="0" b="0"/>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0" name="Rectangle 9"/>
          <p:cNvSpPr/>
          <p:nvPr/>
        </p:nvSpPr>
        <p:spPr>
          <a:xfrm>
            <a:off x="2216483" y="1509110"/>
            <a:ext cx="4909033"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16482" y="2248798"/>
            <a:ext cx="4092569"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16483" y="1878954"/>
            <a:ext cx="4208028"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16483" y="2618642"/>
            <a:ext cx="3845154"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16483" y="2988486"/>
            <a:ext cx="3795671"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16483" y="3358330"/>
            <a:ext cx="3737941"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16483" y="3728174"/>
            <a:ext cx="3556505"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16484" y="4098018"/>
            <a:ext cx="3424550"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16483" y="4467862"/>
            <a:ext cx="3243114"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16483" y="4837706"/>
            <a:ext cx="2665815"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216483" y="5207552"/>
            <a:ext cx="1783373" cy="206163"/>
          </a:xfrm>
          <a:prstGeom prst="rect">
            <a:avLst/>
          </a:prstGeom>
          <a:solidFill>
            <a:schemeClr val="accent1">
              <a:lumMod val="50000"/>
            </a:schemeClr>
          </a:solidFill>
          <a:ln w="952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805868" y="2171932"/>
            <a:ext cx="6831682" cy="1305746"/>
            <a:chOff x="988842" y="2171932"/>
            <a:chExt cx="6831682" cy="1305746"/>
          </a:xfrm>
          <a:effectLst>
            <a:glow rad="127000">
              <a:schemeClr val="bg1"/>
            </a:glow>
          </a:effectLst>
        </p:grpSpPr>
        <p:sp>
          <p:nvSpPr>
            <p:cNvPr id="4" name="Rectangle 3"/>
            <p:cNvSpPr/>
            <p:nvPr/>
          </p:nvSpPr>
          <p:spPr>
            <a:xfrm>
              <a:off x="4309377" y="2171932"/>
              <a:ext cx="3511147" cy="1305746"/>
            </a:xfrm>
            <a:prstGeom prst="rect">
              <a:avLst/>
            </a:prstGeom>
            <a:solidFill>
              <a:schemeClr val="accent4">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r>
                <a:rPr lang="en-US" sz="2800" dirty="0" smtClean="0">
                  <a:latin typeface="Franklin Gothic Medium" charset="0"/>
                  <a:ea typeface="Franklin Gothic Medium" charset="0"/>
                  <a:cs typeface="Franklin Gothic Medium" charset="0"/>
                </a:rPr>
                <a:t>of physicians support single payer</a:t>
              </a:r>
              <a:endParaRPr lang="en-US" sz="2800" dirty="0">
                <a:latin typeface="Franklin Gothic Medium" charset="0"/>
                <a:ea typeface="Franklin Gothic Medium" charset="0"/>
                <a:cs typeface="Franklin Gothic Medium" charset="0"/>
              </a:endParaRPr>
            </a:p>
          </p:txBody>
        </p:sp>
        <p:sp>
          <p:nvSpPr>
            <p:cNvPr id="24" name="Rectangle 23"/>
            <p:cNvSpPr/>
            <p:nvPr/>
          </p:nvSpPr>
          <p:spPr>
            <a:xfrm>
              <a:off x="988842" y="2171932"/>
              <a:ext cx="3381304" cy="1305746"/>
            </a:xfrm>
            <a:prstGeom prst="rect">
              <a:avLst/>
            </a:prstGeom>
            <a:solidFill>
              <a:schemeClr val="accent4">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algn="r"/>
              <a:r>
                <a:rPr lang="en-US" sz="11500" dirty="0" smtClean="0">
                  <a:latin typeface="Franklin Gothic Medium" charset="0"/>
                  <a:ea typeface="Franklin Gothic Medium" charset="0"/>
                  <a:cs typeface="Franklin Gothic Medium" charset="0"/>
                </a:rPr>
                <a:t>59%</a:t>
              </a:r>
              <a:endParaRPr lang="en-US" sz="11500" dirty="0">
                <a:latin typeface="Franklin Gothic Medium" charset="0"/>
                <a:ea typeface="Franklin Gothic Medium" charset="0"/>
                <a:cs typeface="Franklin Gothic Medium" charset="0"/>
              </a:endParaRPr>
            </a:p>
          </p:txBody>
        </p:sp>
      </p:grpSp>
    </p:spTree>
    <p:extLst>
      <p:ext uri="{BB962C8B-B14F-4D97-AF65-F5344CB8AC3E}">
        <p14:creationId xmlns:p14="http://schemas.microsoft.com/office/powerpoint/2010/main" val="119262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8515350" cy="994172"/>
          </a:xfrm>
        </p:spPr>
        <p:txBody>
          <a:bodyPr>
            <a:normAutofit fontScale="90000"/>
          </a:bodyPr>
          <a:lstStyle/>
          <a:p>
            <a:r>
              <a:rPr lang="en-US" dirty="0" smtClean="0"/>
              <a:t>Canadian Physicians’ Incomes </a:t>
            </a:r>
            <a:br>
              <a:rPr lang="en-US" dirty="0" smtClean="0"/>
            </a:br>
            <a:r>
              <a:rPr lang="en-US" sz="1800" dirty="0"/>
              <a:t>Average FFS billings per FTE physician, 2014-2015</a:t>
            </a:r>
          </a:p>
        </p:txBody>
      </p:sp>
      <p:sp>
        <p:nvSpPr>
          <p:cNvPr id="5" name="Text Placeholder 4"/>
          <p:cNvSpPr>
            <a:spLocks noGrp="1"/>
          </p:cNvSpPr>
          <p:nvPr>
            <p:ph type="body" sz="quarter" idx="10"/>
          </p:nvPr>
        </p:nvSpPr>
        <p:spPr/>
        <p:txBody>
          <a:bodyPr/>
          <a:lstStyle/>
          <a:p>
            <a:r>
              <a:rPr lang="en-US" dirty="0" smtClean="0"/>
              <a:t>Source: Canadian </a:t>
            </a:r>
            <a:r>
              <a:rPr lang="en-US" dirty="0"/>
              <a:t>Institute for Health Information</a:t>
            </a:r>
          </a:p>
          <a:p>
            <a:r>
              <a:rPr lang="en-US" dirty="0"/>
              <a:t>Figures are in Canadian </a:t>
            </a:r>
            <a:r>
              <a:rPr lang="en-US" dirty="0" smtClean="0"/>
              <a:t>$</a:t>
            </a:r>
            <a:endParaRPr lang="en-US" dirty="0"/>
          </a:p>
        </p:txBody>
      </p:sp>
      <p:graphicFrame>
        <p:nvGraphicFramePr>
          <p:cNvPr id="4" name="Table 3"/>
          <p:cNvGraphicFramePr>
            <a:graphicFrameLocks noGrp="1"/>
          </p:cNvGraphicFramePr>
          <p:nvPr>
            <p:extLst/>
          </p:nvPr>
        </p:nvGraphicFramePr>
        <p:xfrm>
          <a:off x="716281" y="2100579"/>
          <a:ext cx="3790143" cy="3080346"/>
        </p:xfrm>
        <a:graphic>
          <a:graphicData uri="http://schemas.openxmlformats.org/drawingml/2006/table">
            <a:tbl>
              <a:tblPr firstRow="1" bandRow="1">
                <a:tableStyleId>{5C22544A-7EE6-4342-B048-85BDC9FD1C3A}</a:tableStyleId>
              </a:tblPr>
              <a:tblGrid>
                <a:gridCol w="2179861"/>
                <a:gridCol w="1610282"/>
              </a:tblGrid>
              <a:tr h="513391">
                <a:tc>
                  <a:txBody>
                    <a:bodyPr/>
                    <a:lstStyle/>
                    <a:p>
                      <a:pPr algn="ctr"/>
                      <a:r>
                        <a:rPr lang="en-US" sz="2100" b="1" dirty="0" smtClean="0">
                          <a:latin typeface="+mn-lt"/>
                          <a:cs typeface="Franklin Gothic Medium"/>
                        </a:rPr>
                        <a:t>Specialty</a:t>
                      </a:r>
                      <a:endParaRPr lang="en-US" sz="2100" b="1" dirty="0">
                        <a:latin typeface="+mn-lt"/>
                        <a:cs typeface="Franklin Gothic Medium"/>
                      </a:endParaRPr>
                    </a:p>
                  </a:txBody>
                  <a:tcPr marL="68580" marR="68580" marT="34290" marB="34290" anchor="b">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2100" b="1" dirty="0" smtClean="0">
                          <a:latin typeface="+mn-lt"/>
                          <a:cs typeface="Franklin Gothic Medium"/>
                        </a:rPr>
                        <a:t>Income</a:t>
                      </a:r>
                      <a:endParaRPr lang="en-US" sz="2100" b="1" dirty="0">
                        <a:latin typeface="+mn-lt"/>
                        <a:cs typeface="Franklin Gothic Medium"/>
                      </a:endParaRPr>
                    </a:p>
                  </a:txBody>
                  <a:tcPr marL="68580" marR="68580" marT="34290" marB="34290" anchor="b">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r>
              <a:tr h="513391">
                <a:tc>
                  <a:txBody>
                    <a:bodyPr/>
                    <a:lstStyle/>
                    <a:p>
                      <a:pPr algn="ctr"/>
                      <a:r>
                        <a:rPr lang="en-US" sz="2100" dirty="0" smtClean="0">
                          <a:latin typeface="+mn-lt"/>
                          <a:cs typeface="Franklin Gothic Book"/>
                        </a:rPr>
                        <a:t>Family Medicine</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$271,417</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513391">
                <a:tc>
                  <a:txBody>
                    <a:bodyPr/>
                    <a:lstStyle/>
                    <a:p>
                      <a:pPr algn="ctr"/>
                      <a:r>
                        <a:rPr lang="en-US" sz="2100" dirty="0" smtClean="0">
                          <a:latin typeface="+mn-lt"/>
                          <a:cs typeface="Franklin Gothic Book"/>
                        </a:rPr>
                        <a:t>Internal Med</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$378,468</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13391">
                <a:tc>
                  <a:txBody>
                    <a:bodyPr/>
                    <a:lstStyle/>
                    <a:p>
                      <a:pPr algn="ctr"/>
                      <a:r>
                        <a:rPr lang="en-US" sz="2100" dirty="0" smtClean="0">
                          <a:latin typeface="+mn-lt"/>
                          <a:cs typeface="Franklin Gothic Book"/>
                        </a:rPr>
                        <a:t>Pediatrics</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$292,242</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13391">
                <a:tc>
                  <a:txBody>
                    <a:bodyPr/>
                    <a:lstStyle/>
                    <a:p>
                      <a:pPr algn="ctr"/>
                      <a:r>
                        <a:rPr lang="en-US" sz="2100" dirty="0" smtClean="0">
                          <a:latin typeface="+mn-lt"/>
                          <a:cs typeface="Franklin Gothic Book"/>
                        </a:rPr>
                        <a:t>Psychiatry</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$258,697</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13391">
                <a:tc>
                  <a:txBody>
                    <a:bodyPr/>
                    <a:lstStyle/>
                    <a:p>
                      <a:pPr algn="ctr"/>
                      <a:r>
                        <a:rPr lang="en-US" sz="2100" dirty="0" smtClean="0">
                          <a:latin typeface="+mn-lt"/>
                          <a:cs typeface="Franklin Gothic Book"/>
                        </a:rPr>
                        <a:t>Dermatology</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$368,003</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8" name="Table 7"/>
          <p:cNvGraphicFramePr>
            <a:graphicFrameLocks noGrp="1"/>
          </p:cNvGraphicFramePr>
          <p:nvPr>
            <p:extLst/>
          </p:nvPr>
        </p:nvGraphicFramePr>
        <p:xfrm>
          <a:off x="4675699" y="2097445"/>
          <a:ext cx="4110161" cy="3080346"/>
        </p:xfrm>
        <a:graphic>
          <a:graphicData uri="http://schemas.openxmlformats.org/drawingml/2006/table">
            <a:tbl>
              <a:tblPr firstRow="1" bandRow="1">
                <a:effectLst/>
                <a:tableStyleId>{5C22544A-7EE6-4342-B048-85BDC9FD1C3A}</a:tableStyleId>
              </a:tblPr>
              <a:tblGrid>
                <a:gridCol w="2309172"/>
                <a:gridCol w="1800989"/>
              </a:tblGrid>
              <a:tr h="513391">
                <a:tc>
                  <a:txBody>
                    <a:bodyPr/>
                    <a:lstStyle/>
                    <a:p>
                      <a:pPr algn="ctr"/>
                      <a:r>
                        <a:rPr lang="en-US" sz="2100" b="1" dirty="0" smtClean="0">
                          <a:latin typeface="+mn-lt"/>
                          <a:cs typeface="Franklin Gothic Medium"/>
                        </a:rPr>
                        <a:t>Specialty</a:t>
                      </a:r>
                      <a:endParaRPr lang="en-US" sz="2100" b="1" dirty="0">
                        <a:latin typeface="+mn-lt"/>
                        <a:cs typeface="Franklin Gothic Medium"/>
                      </a:endParaRPr>
                    </a:p>
                  </a:txBody>
                  <a:tcPr marL="68580" marR="68580" marT="34290" marB="34290" anchor="b">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2100" b="1" dirty="0" smtClean="0">
                          <a:latin typeface="+mn-lt"/>
                          <a:cs typeface="Franklin Gothic Medium"/>
                        </a:rPr>
                        <a:t>Income</a:t>
                      </a:r>
                      <a:endParaRPr lang="en-US" sz="2100" b="1" dirty="0">
                        <a:latin typeface="+mn-lt"/>
                        <a:cs typeface="Franklin Gothic Medium"/>
                      </a:endParaRPr>
                    </a:p>
                  </a:txBody>
                  <a:tcPr marL="68580" marR="68580" marT="34290" marB="34290" anchor="b">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solidFill>
                  </a:tcPr>
                </a:tc>
              </a:tr>
              <a:tr h="513391">
                <a:tc>
                  <a:txBody>
                    <a:bodyPr/>
                    <a:lstStyle/>
                    <a:p>
                      <a:pPr algn="ctr"/>
                      <a:r>
                        <a:rPr lang="en-US" sz="2100" dirty="0" smtClean="0">
                          <a:latin typeface="+mn-lt"/>
                          <a:cs typeface="Franklin Gothic Book"/>
                        </a:rPr>
                        <a:t>OB-GYN</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$405,504</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13391">
                <a:tc>
                  <a:txBody>
                    <a:bodyPr/>
                    <a:lstStyle/>
                    <a:p>
                      <a:pPr algn="ctr"/>
                      <a:r>
                        <a:rPr lang="en-US" sz="2100" dirty="0" smtClean="0">
                          <a:latin typeface="+mn-lt"/>
                          <a:cs typeface="Franklin Gothic Book"/>
                        </a:rPr>
                        <a:t>General Surgery</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$417,773</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13391">
                <a:tc>
                  <a:txBody>
                    <a:bodyPr/>
                    <a:lstStyle/>
                    <a:p>
                      <a:pPr algn="ctr"/>
                      <a:r>
                        <a:rPr lang="en-US" sz="2100" dirty="0" smtClean="0">
                          <a:latin typeface="+mn-lt"/>
                          <a:cs typeface="Franklin Gothic Book"/>
                        </a:rPr>
                        <a:t>Thoracic Surgery</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$529,829</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513391">
                <a:tc>
                  <a:txBody>
                    <a:bodyPr/>
                    <a:lstStyle/>
                    <a:p>
                      <a:pPr algn="ctr"/>
                      <a:r>
                        <a:rPr lang="en-US" sz="2100" dirty="0" smtClean="0">
                          <a:latin typeface="+mn-lt"/>
                          <a:cs typeface="Franklin Gothic Book"/>
                        </a:rPr>
                        <a:t>Ophthalmology</a:t>
                      </a:r>
                      <a:endParaRPr lang="en-US" sz="2100" dirty="0">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r>
                        <a:rPr lang="en-US" sz="2100" dirty="0" smtClean="0">
                          <a:latin typeface="+mn-lt"/>
                          <a:cs typeface="Franklin Gothic Book"/>
                        </a:rPr>
                        <a:t>$668,887</a:t>
                      </a:r>
                      <a:endParaRPr lang="en-US" sz="2100" dirty="0">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r>
              <a:tr h="513391">
                <a:tc>
                  <a:txBody>
                    <a:bodyPr/>
                    <a:lstStyle/>
                    <a:p>
                      <a:pPr algn="ctr"/>
                      <a:r>
                        <a:rPr lang="en-US" sz="2100" dirty="0" err="1" smtClean="0">
                          <a:solidFill>
                            <a:schemeClr val="bg1"/>
                          </a:solidFill>
                          <a:latin typeface="+mn-lt"/>
                          <a:cs typeface="Franklin Gothic Book"/>
                        </a:rPr>
                        <a:t>Avg</a:t>
                      </a:r>
                      <a:r>
                        <a:rPr lang="en-US" sz="2100" dirty="0" smtClean="0">
                          <a:solidFill>
                            <a:schemeClr val="bg1"/>
                          </a:solidFill>
                          <a:latin typeface="+mn-lt"/>
                          <a:cs typeface="Franklin Gothic Book"/>
                        </a:rPr>
                        <a:t> All Canada</a:t>
                      </a:r>
                      <a:endParaRPr lang="en-US" sz="2100" dirty="0">
                        <a:solidFill>
                          <a:schemeClr val="bg1"/>
                        </a:solidFill>
                        <a:latin typeface="+mn-lt"/>
                        <a:cs typeface="Franklin Gothic Book"/>
                      </a:endParaRPr>
                    </a:p>
                  </a:txBody>
                  <a:tcPr marL="68580" marR="68580" marT="34290" marB="34290" anchor="ctr">
                    <a:lnL w="9525"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algn="ctr"/>
                      <a:r>
                        <a:rPr lang="en-US" sz="2100" dirty="0" smtClean="0">
                          <a:solidFill>
                            <a:schemeClr val="bg1"/>
                          </a:solidFill>
                          <a:latin typeface="+mn-lt"/>
                          <a:cs typeface="Franklin Gothic Book"/>
                        </a:rPr>
                        <a:t>$337,767</a:t>
                      </a:r>
                      <a:endParaRPr lang="en-US" sz="2100" dirty="0">
                        <a:solidFill>
                          <a:schemeClr val="bg1"/>
                        </a:solidFill>
                        <a:latin typeface="+mn-lt"/>
                        <a:cs typeface="Franklin Gothic Book"/>
                      </a:endParaRPr>
                    </a:p>
                  </a:txBody>
                  <a:tcPr marL="68580" marR="68580" marT="34290" marB="34290" anchor="ctr">
                    <a:lnL w="12700" cmpd="sng">
                      <a:noFill/>
                    </a:lnL>
                    <a:lnR w="9525" cap="flat" cmpd="sng" algn="ctr">
                      <a:solidFill>
                        <a:schemeClr val="bg1"/>
                      </a:solid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bl>
          </a:graphicData>
        </a:graphic>
      </p:graphicFrame>
    </p:spTree>
    <p:extLst>
      <p:ext uri="{BB962C8B-B14F-4D97-AF65-F5344CB8AC3E}">
        <p14:creationId xmlns:p14="http://schemas.microsoft.com/office/powerpoint/2010/main" val="1734598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nSpc>
                <a:spcPct val="90000"/>
              </a:lnSpc>
            </a:pPr>
            <a:r>
              <a:rPr lang="en-US" sz="2800" dirty="0" smtClean="0">
                <a:latin typeface="Franklin Gothic Medium" charset="0"/>
                <a:ea typeface="Franklin Gothic Medium" charset="0"/>
                <a:cs typeface="Franklin Gothic Medium" charset="0"/>
              </a:rPr>
              <a:t>PNHP Proposal: HR 676 </a:t>
            </a:r>
            <a:br>
              <a:rPr lang="en-US" sz="2800" dirty="0" smtClean="0">
                <a:latin typeface="Franklin Gothic Medium" charset="0"/>
                <a:ea typeface="Franklin Gothic Medium" charset="0"/>
                <a:cs typeface="Franklin Gothic Medium" charset="0"/>
              </a:rPr>
            </a:br>
            <a:r>
              <a:rPr lang="en-US" dirty="0" smtClean="0">
                <a:latin typeface="Franklin Gothic Medium" charset="0"/>
                <a:ea typeface="Franklin Gothic Medium" charset="0"/>
                <a:cs typeface="Franklin Gothic Medium" charset="0"/>
              </a:rPr>
              <a:t>“Improved Medicare for All”</a:t>
            </a:r>
            <a:endParaRPr lang="en-US" dirty="0">
              <a:latin typeface="Franklin Gothic Medium" charset="0"/>
              <a:ea typeface="Franklin Gothic Medium" charset="0"/>
              <a:cs typeface="Franklin Gothic Medium" charset="0"/>
            </a:endParaRP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3094637144"/>
              </p:ext>
            </p:extLst>
          </p:nvPr>
        </p:nvGraphicFramePr>
        <p:xfrm>
          <a:off x="1" y="1314450"/>
          <a:ext cx="8423275" cy="448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40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7DE4AFE0-A694-2A42-8D65-35503DB645F3}"/>
                                            </p:graphicEl>
                                          </p:spTgt>
                                        </p:tgtEl>
                                        <p:attrNameLst>
                                          <p:attrName>style.visibility</p:attrName>
                                        </p:attrNameLst>
                                      </p:cBhvr>
                                      <p:to>
                                        <p:strVal val="visible"/>
                                      </p:to>
                                    </p:set>
                                    <p:animEffect transition="in" filter="fade">
                                      <p:cBhvr>
                                        <p:cTn id="7" dur="500"/>
                                        <p:tgtEl>
                                          <p:spTgt spid="2">
                                            <p:graphicEl>
                                              <a:dgm id="{7DE4AFE0-A694-2A42-8D65-35503DB645F3}"/>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graphicEl>
                                              <a:dgm id="{B1B3BEFF-C9F4-0741-9986-EAD11A78DDE3}"/>
                                            </p:graphicEl>
                                          </p:spTgt>
                                        </p:tgtEl>
                                        <p:attrNameLst>
                                          <p:attrName>style.visibility</p:attrName>
                                        </p:attrNameLst>
                                      </p:cBhvr>
                                      <p:to>
                                        <p:strVal val="visible"/>
                                      </p:to>
                                    </p:set>
                                    <p:animEffect transition="in" filter="fade">
                                      <p:cBhvr>
                                        <p:cTn id="11" dur="500"/>
                                        <p:tgtEl>
                                          <p:spTgt spid="2">
                                            <p:graphicEl>
                                              <a:dgm id="{B1B3BEFF-C9F4-0741-9986-EAD11A78DDE3}"/>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graphicEl>
                                              <a:dgm id="{78CA0185-CBD4-7842-9B76-6189A420D7BA}"/>
                                            </p:graphicEl>
                                          </p:spTgt>
                                        </p:tgtEl>
                                        <p:attrNameLst>
                                          <p:attrName>style.visibility</p:attrName>
                                        </p:attrNameLst>
                                      </p:cBhvr>
                                      <p:to>
                                        <p:strVal val="visible"/>
                                      </p:to>
                                    </p:set>
                                    <p:animEffect transition="in" filter="fade">
                                      <p:cBhvr>
                                        <p:cTn id="16" dur="500"/>
                                        <p:tgtEl>
                                          <p:spTgt spid="2">
                                            <p:graphicEl>
                                              <a:dgm id="{78CA0185-CBD4-7842-9B76-6189A420D7BA}"/>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graphicEl>
                                              <a:dgm id="{F3045CD7-D2EE-C542-8217-DF5515D0BB4F}"/>
                                            </p:graphicEl>
                                          </p:spTgt>
                                        </p:tgtEl>
                                        <p:attrNameLst>
                                          <p:attrName>style.visibility</p:attrName>
                                        </p:attrNameLst>
                                      </p:cBhvr>
                                      <p:to>
                                        <p:strVal val="visible"/>
                                      </p:to>
                                    </p:set>
                                    <p:animEffect transition="in" filter="fade">
                                      <p:cBhvr>
                                        <p:cTn id="20" dur="500"/>
                                        <p:tgtEl>
                                          <p:spTgt spid="2">
                                            <p:graphicEl>
                                              <a:dgm id="{F3045CD7-D2EE-C542-8217-DF5515D0BB4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graphicEl>
                                              <a:dgm id="{CAE28B9E-BA0E-D84C-B7C7-5A2D657FBD8F}"/>
                                            </p:graphicEl>
                                          </p:spTgt>
                                        </p:tgtEl>
                                        <p:attrNameLst>
                                          <p:attrName>style.visibility</p:attrName>
                                        </p:attrNameLst>
                                      </p:cBhvr>
                                      <p:to>
                                        <p:strVal val="visible"/>
                                      </p:to>
                                    </p:set>
                                    <p:animEffect transition="in" filter="fade">
                                      <p:cBhvr>
                                        <p:cTn id="25" dur="500"/>
                                        <p:tgtEl>
                                          <p:spTgt spid="2">
                                            <p:graphicEl>
                                              <a:dgm id="{CAE28B9E-BA0E-D84C-B7C7-5A2D657FBD8F}"/>
                                            </p:graphic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
                                            <p:graphicEl>
                                              <a:dgm id="{B44AC53F-F9F8-2E40-AF22-FE283A07F288}"/>
                                            </p:graphicEl>
                                          </p:spTgt>
                                        </p:tgtEl>
                                        <p:attrNameLst>
                                          <p:attrName>style.visibility</p:attrName>
                                        </p:attrNameLst>
                                      </p:cBhvr>
                                      <p:to>
                                        <p:strVal val="visible"/>
                                      </p:to>
                                    </p:set>
                                    <p:animEffect transition="in" filter="fade">
                                      <p:cBhvr>
                                        <p:cTn id="29" dur="500"/>
                                        <p:tgtEl>
                                          <p:spTgt spid="2">
                                            <p:graphicEl>
                                              <a:dgm id="{B44AC53F-F9F8-2E40-AF22-FE283A07F2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S.1804 </a:t>
            </a:r>
            <a:r>
              <a:rPr lang="mr-IN" sz="4000" dirty="0"/>
              <a:t>–</a:t>
            </a:r>
            <a:r>
              <a:rPr lang="en-US" sz="4000" dirty="0"/>
              <a:t> Medicare for All Act of 2017</a:t>
            </a:r>
          </a:p>
        </p:txBody>
      </p:sp>
      <p:sp>
        <p:nvSpPr>
          <p:cNvPr id="10" name="Freeform 9"/>
          <p:cNvSpPr/>
          <p:nvPr/>
        </p:nvSpPr>
        <p:spPr>
          <a:xfrm>
            <a:off x="198027" y="2088837"/>
            <a:ext cx="2927327" cy="3831886"/>
          </a:xfrm>
          <a:custGeom>
            <a:avLst/>
            <a:gdLst>
              <a:gd name="connsiteX0" fmla="*/ 0 w 3423774"/>
              <a:gd name="connsiteY0" fmla="*/ 0 h 3826530"/>
              <a:gd name="connsiteX1" fmla="*/ 3423774 w 3423774"/>
              <a:gd name="connsiteY1" fmla="*/ 0 h 3826530"/>
              <a:gd name="connsiteX2" fmla="*/ 3423774 w 3423774"/>
              <a:gd name="connsiteY2" fmla="*/ 3826530 h 3826530"/>
              <a:gd name="connsiteX3" fmla="*/ 0 w 3423774"/>
              <a:gd name="connsiteY3" fmla="*/ 3826530 h 3826530"/>
              <a:gd name="connsiteX4" fmla="*/ 0 w 3423774"/>
              <a:gd name="connsiteY4" fmla="*/ 0 h 3826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74" h="3826530">
                <a:moveTo>
                  <a:pt x="0" y="0"/>
                </a:moveTo>
                <a:lnTo>
                  <a:pt x="3423774" y="0"/>
                </a:lnTo>
                <a:lnTo>
                  <a:pt x="3423774" y="3826530"/>
                </a:lnTo>
                <a:lnTo>
                  <a:pt x="0" y="3826530"/>
                </a:lnTo>
                <a:lnTo>
                  <a:pt x="0" y="0"/>
                </a:lnTo>
                <a:close/>
              </a:path>
            </a:pathLst>
          </a:custGeom>
          <a:solidFill>
            <a:schemeClr val="bg1"/>
          </a:solidFill>
          <a:ln>
            <a:solidFill>
              <a:schemeClr val="bg1">
                <a:alpha val="90000"/>
              </a:schemeClr>
            </a:solid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defTabSz="1244600">
              <a:lnSpc>
                <a:spcPct val="90000"/>
              </a:lnSpc>
              <a:spcBef>
                <a:spcPct val="0"/>
              </a:spcBef>
              <a:spcAft>
                <a:spcPts val="1200"/>
              </a:spcAft>
              <a:buFontTx/>
              <a:buChar char="••"/>
            </a:pPr>
            <a:r>
              <a:rPr lang="en-US" sz="2400" dirty="0" err="1">
                <a:solidFill>
                  <a:srgbClr val="003300">
                    <a:hueOff val="0"/>
                    <a:satOff val="0"/>
                    <a:lumOff val="0"/>
                    <a:alphaOff val="0"/>
                  </a:srgbClr>
                </a:solidFill>
                <a:latin typeface="Calibri"/>
              </a:rPr>
              <a:t>Inpt</a:t>
            </a:r>
            <a:r>
              <a:rPr lang="en-US" sz="2400" dirty="0">
                <a:solidFill>
                  <a:srgbClr val="003300">
                    <a:hueOff val="0"/>
                    <a:satOff val="0"/>
                    <a:lumOff val="0"/>
                    <a:alphaOff val="0"/>
                  </a:srgbClr>
                </a:solidFill>
                <a:latin typeface="Calibri"/>
              </a:rPr>
              <a:t>, </a:t>
            </a:r>
            <a:r>
              <a:rPr lang="en-US" sz="2400" dirty="0" err="1">
                <a:solidFill>
                  <a:srgbClr val="003300">
                    <a:hueOff val="0"/>
                    <a:satOff val="0"/>
                    <a:lumOff val="0"/>
                    <a:alphaOff val="0"/>
                  </a:srgbClr>
                </a:solidFill>
                <a:latin typeface="Calibri"/>
              </a:rPr>
              <a:t>outpt</a:t>
            </a:r>
            <a:r>
              <a:rPr lang="en-US" sz="2400" dirty="0">
                <a:solidFill>
                  <a:srgbClr val="003300">
                    <a:hueOff val="0"/>
                    <a:satOff val="0"/>
                    <a:lumOff val="0"/>
                    <a:alphaOff val="0"/>
                  </a:srgbClr>
                </a:solidFill>
                <a:latin typeface="Calibri"/>
              </a:rPr>
              <a:t>, ER, Rx, </a:t>
            </a:r>
          </a:p>
          <a:p>
            <a:pPr marL="285750" lvl="1" indent="-285750" defTabSz="1244600">
              <a:lnSpc>
                <a:spcPct val="90000"/>
              </a:lnSpc>
              <a:spcBef>
                <a:spcPct val="0"/>
              </a:spcBef>
              <a:spcAft>
                <a:spcPts val="1200"/>
              </a:spcAft>
              <a:buFontTx/>
              <a:buChar char="••"/>
            </a:pPr>
            <a:r>
              <a:rPr lang="en-US" sz="2400" dirty="0" smtClean="0">
                <a:solidFill>
                  <a:srgbClr val="003300">
                    <a:hueOff val="0"/>
                    <a:satOff val="0"/>
                    <a:lumOff val="0"/>
                    <a:alphaOff val="0"/>
                  </a:srgbClr>
                </a:solidFill>
                <a:latin typeface="Calibri"/>
              </a:rPr>
              <a:t>Drug </a:t>
            </a:r>
            <a:r>
              <a:rPr lang="en-US" sz="2400" dirty="0">
                <a:solidFill>
                  <a:srgbClr val="003300">
                    <a:hueOff val="0"/>
                    <a:satOff val="0"/>
                    <a:lumOff val="0"/>
                    <a:alphaOff val="0"/>
                  </a:srgbClr>
                </a:solidFill>
                <a:latin typeface="Calibri"/>
              </a:rPr>
              <a:t>price negotiations</a:t>
            </a:r>
          </a:p>
          <a:p>
            <a:pPr marL="285750" lvl="1" indent="-285750" defTabSz="1244600">
              <a:lnSpc>
                <a:spcPct val="90000"/>
              </a:lnSpc>
              <a:spcBef>
                <a:spcPct val="0"/>
              </a:spcBef>
              <a:spcAft>
                <a:spcPts val="1200"/>
              </a:spcAft>
              <a:buFontTx/>
              <a:buChar char="••"/>
            </a:pPr>
            <a:r>
              <a:rPr lang="en-US" sz="2400" dirty="0">
                <a:solidFill>
                  <a:srgbClr val="003300">
                    <a:hueOff val="0"/>
                    <a:satOff val="0"/>
                    <a:lumOff val="0"/>
                    <a:alphaOff val="0"/>
                  </a:srgbClr>
                </a:solidFill>
                <a:latin typeface="Calibri"/>
              </a:rPr>
              <a:t>No copays or deductibles (except Rx) </a:t>
            </a:r>
          </a:p>
          <a:p>
            <a:pPr marL="285750" lvl="1" indent="-285750" defTabSz="1244600">
              <a:lnSpc>
                <a:spcPct val="90000"/>
              </a:lnSpc>
              <a:spcBef>
                <a:spcPct val="0"/>
              </a:spcBef>
              <a:spcAft>
                <a:spcPts val="1200"/>
              </a:spcAft>
              <a:buFontTx/>
              <a:buChar char="••"/>
            </a:pPr>
            <a:r>
              <a:rPr lang="en-US" sz="2400" dirty="0">
                <a:solidFill>
                  <a:srgbClr val="003300">
                    <a:hueOff val="0"/>
                    <a:satOff val="0"/>
                    <a:lumOff val="0"/>
                    <a:alphaOff val="0"/>
                  </a:srgbClr>
                </a:solidFill>
                <a:latin typeface="Calibri"/>
              </a:rPr>
              <a:t>Prohibits sale of duplicative insurance</a:t>
            </a:r>
          </a:p>
        </p:txBody>
      </p:sp>
      <p:sp>
        <p:nvSpPr>
          <p:cNvPr id="12" name="Freeform 11"/>
          <p:cNvSpPr/>
          <p:nvPr/>
        </p:nvSpPr>
        <p:spPr>
          <a:xfrm>
            <a:off x="3284048" y="2110154"/>
            <a:ext cx="3251225" cy="3805474"/>
          </a:xfrm>
          <a:custGeom>
            <a:avLst/>
            <a:gdLst>
              <a:gd name="connsiteX0" fmla="*/ 0 w 3423774"/>
              <a:gd name="connsiteY0" fmla="*/ 0 h 3826530"/>
              <a:gd name="connsiteX1" fmla="*/ 3423774 w 3423774"/>
              <a:gd name="connsiteY1" fmla="*/ 0 h 3826530"/>
              <a:gd name="connsiteX2" fmla="*/ 3423774 w 3423774"/>
              <a:gd name="connsiteY2" fmla="*/ 3826530 h 3826530"/>
              <a:gd name="connsiteX3" fmla="*/ 0 w 3423774"/>
              <a:gd name="connsiteY3" fmla="*/ 3826530 h 3826530"/>
              <a:gd name="connsiteX4" fmla="*/ 0 w 3423774"/>
              <a:gd name="connsiteY4" fmla="*/ 0 h 3826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74" h="3826530">
                <a:moveTo>
                  <a:pt x="0" y="0"/>
                </a:moveTo>
                <a:lnTo>
                  <a:pt x="3423774" y="0"/>
                </a:lnTo>
                <a:lnTo>
                  <a:pt x="3423774" y="3826530"/>
                </a:lnTo>
                <a:lnTo>
                  <a:pt x="0" y="3826530"/>
                </a:lnTo>
                <a:lnTo>
                  <a:pt x="0" y="0"/>
                </a:lnTo>
                <a:close/>
              </a:path>
            </a:pathLst>
          </a:custGeom>
          <a:solidFill>
            <a:schemeClr val="bg1"/>
          </a:solidFill>
          <a:ln>
            <a:solidFill>
              <a:schemeClr val="bg1">
                <a:alpha val="90000"/>
              </a:schemeClr>
            </a:solid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defTabSz="1244600">
              <a:lnSpc>
                <a:spcPct val="90000"/>
              </a:lnSpc>
              <a:spcBef>
                <a:spcPct val="0"/>
              </a:spcBef>
              <a:spcAft>
                <a:spcPts val="1200"/>
              </a:spcAft>
              <a:buFontTx/>
              <a:buChar char="••"/>
            </a:pPr>
            <a:r>
              <a:rPr lang="en-US" sz="2400" dirty="0">
                <a:solidFill>
                  <a:srgbClr val="003300">
                    <a:hueOff val="0"/>
                    <a:satOff val="0"/>
                    <a:lumOff val="0"/>
                    <a:alphaOff val="0"/>
                  </a:srgbClr>
                </a:solidFill>
                <a:latin typeface="Calibri"/>
              </a:rPr>
              <a:t>Add dental, vision, and hearing</a:t>
            </a:r>
          </a:p>
          <a:p>
            <a:pPr marL="285750" lvl="1" indent="-285750" defTabSz="1244600">
              <a:lnSpc>
                <a:spcPct val="90000"/>
              </a:lnSpc>
              <a:spcBef>
                <a:spcPct val="0"/>
              </a:spcBef>
              <a:spcAft>
                <a:spcPts val="1200"/>
              </a:spcAft>
              <a:buFontTx/>
              <a:buChar char="••"/>
            </a:pPr>
            <a:r>
              <a:rPr lang="en-US" sz="2400" dirty="0">
                <a:solidFill>
                  <a:srgbClr val="003300">
                    <a:hueOff val="0"/>
                    <a:satOff val="0"/>
                    <a:lumOff val="0"/>
                    <a:alphaOff val="0"/>
                  </a:srgbClr>
                </a:solidFill>
                <a:latin typeface="Calibri"/>
              </a:rPr>
              <a:t>Limit on out-of-pocket for A and B; no deductibles </a:t>
            </a:r>
          </a:p>
          <a:p>
            <a:pPr marL="285750" lvl="1" indent="-285750" defTabSz="1244600">
              <a:lnSpc>
                <a:spcPct val="90000"/>
              </a:lnSpc>
              <a:spcBef>
                <a:spcPct val="0"/>
              </a:spcBef>
              <a:spcAft>
                <a:spcPts val="1200"/>
              </a:spcAft>
              <a:buFontTx/>
              <a:buChar char="••"/>
            </a:pPr>
            <a:r>
              <a:rPr lang="en-US" sz="2400" dirty="0" smtClean="0">
                <a:solidFill>
                  <a:srgbClr val="003300">
                    <a:hueOff val="0"/>
                    <a:satOff val="0"/>
                    <a:lumOff val="0"/>
                    <a:alphaOff val="0"/>
                  </a:srgbClr>
                </a:solidFill>
                <a:latin typeface="Calibri"/>
              </a:rPr>
              <a:t>“</a:t>
            </a:r>
            <a:r>
              <a:rPr lang="en-US" sz="2400" dirty="0">
                <a:solidFill>
                  <a:srgbClr val="003300">
                    <a:hueOff val="0"/>
                    <a:satOff val="0"/>
                    <a:lumOff val="0"/>
                    <a:alphaOff val="0"/>
                  </a:srgbClr>
                </a:solidFill>
                <a:latin typeface="Calibri"/>
              </a:rPr>
              <a:t>Medicare Transition Plan” on </a:t>
            </a:r>
            <a:r>
              <a:rPr lang="en-US" sz="2400" dirty="0" smtClean="0">
                <a:solidFill>
                  <a:srgbClr val="003300">
                    <a:hueOff val="0"/>
                    <a:satOff val="0"/>
                    <a:lumOff val="0"/>
                    <a:alphaOff val="0"/>
                  </a:srgbClr>
                </a:solidFill>
                <a:latin typeface="Calibri"/>
              </a:rPr>
              <a:t>exchanges  (Public option)</a:t>
            </a:r>
          </a:p>
          <a:p>
            <a:pPr marL="285750" lvl="1" indent="-285750" defTabSz="1244600">
              <a:lnSpc>
                <a:spcPct val="90000"/>
              </a:lnSpc>
              <a:spcBef>
                <a:spcPct val="0"/>
              </a:spcBef>
              <a:spcAft>
                <a:spcPts val="1200"/>
              </a:spcAft>
              <a:buFontTx/>
              <a:buChar char="••"/>
            </a:pPr>
            <a:r>
              <a:rPr lang="en-US" sz="2400" dirty="0" smtClean="0">
                <a:solidFill>
                  <a:srgbClr val="003300">
                    <a:hueOff val="0"/>
                    <a:satOff val="0"/>
                    <a:lumOff val="0"/>
                    <a:alphaOff val="0"/>
                  </a:srgbClr>
                </a:solidFill>
                <a:latin typeface="Calibri"/>
              </a:rPr>
              <a:t>Office of Primary Care</a:t>
            </a:r>
            <a:endParaRPr lang="en-US" sz="2400" dirty="0">
              <a:solidFill>
                <a:srgbClr val="003300">
                  <a:hueOff val="0"/>
                  <a:satOff val="0"/>
                  <a:lumOff val="0"/>
                  <a:alphaOff val="0"/>
                </a:srgbClr>
              </a:solidFill>
              <a:latin typeface="Calibri"/>
            </a:endParaRPr>
          </a:p>
        </p:txBody>
      </p:sp>
      <p:sp>
        <p:nvSpPr>
          <p:cNvPr id="14" name="Freeform 13"/>
          <p:cNvSpPr/>
          <p:nvPr/>
        </p:nvSpPr>
        <p:spPr>
          <a:xfrm>
            <a:off x="6707650" y="2110154"/>
            <a:ext cx="2436350" cy="3805474"/>
          </a:xfrm>
          <a:custGeom>
            <a:avLst/>
            <a:gdLst>
              <a:gd name="connsiteX0" fmla="*/ 0 w 3423774"/>
              <a:gd name="connsiteY0" fmla="*/ 0 h 3826530"/>
              <a:gd name="connsiteX1" fmla="*/ 3423774 w 3423774"/>
              <a:gd name="connsiteY1" fmla="*/ 0 h 3826530"/>
              <a:gd name="connsiteX2" fmla="*/ 3423774 w 3423774"/>
              <a:gd name="connsiteY2" fmla="*/ 3826530 h 3826530"/>
              <a:gd name="connsiteX3" fmla="*/ 0 w 3423774"/>
              <a:gd name="connsiteY3" fmla="*/ 3826530 h 3826530"/>
              <a:gd name="connsiteX4" fmla="*/ 0 w 3423774"/>
              <a:gd name="connsiteY4" fmla="*/ 0 h 3826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74" h="3826530">
                <a:moveTo>
                  <a:pt x="0" y="0"/>
                </a:moveTo>
                <a:lnTo>
                  <a:pt x="3423774" y="0"/>
                </a:lnTo>
                <a:lnTo>
                  <a:pt x="3423774" y="3826530"/>
                </a:lnTo>
                <a:lnTo>
                  <a:pt x="0" y="3826530"/>
                </a:lnTo>
                <a:lnTo>
                  <a:pt x="0" y="0"/>
                </a:lnTo>
                <a:close/>
              </a:path>
            </a:pathLst>
          </a:custGeom>
          <a:solidFill>
            <a:schemeClr val="bg1"/>
          </a:solidFill>
          <a:ln>
            <a:solidFill>
              <a:schemeClr val="bg1">
                <a:alpha val="90000"/>
              </a:schemeClr>
            </a:solid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defTabSz="1244600">
              <a:lnSpc>
                <a:spcPct val="90000"/>
              </a:lnSpc>
              <a:spcBef>
                <a:spcPct val="0"/>
              </a:spcBef>
              <a:spcAft>
                <a:spcPts val="1200"/>
              </a:spcAft>
              <a:buFontTx/>
              <a:buChar char="••"/>
            </a:pPr>
            <a:r>
              <a:rPr lang="en-US" sz="2400" dirty="0">
                <a:solidFill>
                  <a:srgbClr val="003300">
                    <a:hueOff val="0"/>
                    <a:satOff val="0"/>
                    <a:lumOff val="0"/>
                    <a:alphaOff val="0"/>
                  </a:srgbClr>
                </a:solidFill>
                <a:latin typeface="Calibri"/>
              </a:rPr>
              <a:t>Medicare </a:t>
            </a:r>
            <a:r>
              <a:rPr lang="en-US" sz="2400" dirty="0" smtClean="0">
                <a:solidFill>
                  <a:srgbClr val="003300">
                    <a:hueOff val="0"/>
                    <a:satOff val="0"/>
                    <a:lumOff val="0"/>
                    <a:alphaOff val="0"/>
                  </a:srgbClr>
                </a:solidFill>
                <a:latin typeface="Calibri"/>
              </a:rPr>
              <a:t>available </a:t>
            </a:r>
            <a:r>
              <a:rPr lang="en-US" sz="2400" dirty="0">
                <a:solidFill>
                  <a:srgbClr val="003300">
                    <a:hueOff val="0"/>
                    <a:satOff val="0"/>
                    <a:lumOff val="0"/>
                    <a:alphaOff val="0"/>
                  </a:srgbClr>
                </a:solidFill>
                <a:latin typeface="Calibri"/>
              </a:rPr>
              <a:t>at gradually reducing ages </a:t>
            </a:r>
          </a:p>
          <a:p>
            <a:pPr marL="285750" lvl="1" indent="-285750" defTabSz="1244600">
              <a:lnSpc>
                <a:spcPct val="90000"/>
              </a:lnSpc>
              <a:spcBef>
                <a:spcPct val="0"/>
              </a:spcBef>
              <a:spcAft>
                <a:spcPts val="1200"/>
              </a:spcAft>
              <a:buFontTx/>
              <a:buChar char="••"/>
            </a:pPr>
            <a:r>
              <a:rPr lang="en-US" sz="2400" dirty="0">
                <a:solidFill>
                  <a:srgbClr val="003300">
                    <a:hueOff val="0"/>
                    <a:satOff val="0"/>
                    <a:lumOff val="0"/>
                    <a:alphaOff val="0"/>
                  </a:srgbClr>
                </a:solidFill>
                <a:latin typeface="Calibri"/>
              </a:rPr>
              <a:t>Parts C and D options remain until full implementation</a:t>
            </a:r>
          </a:p>
        </p:txBody>
      </p:sp>
      <p:sp>
        <p:nvSpPr>
          <p:cNvPr id="9" name="Freeform 8"/>
          <p:cNvSpPr/>
          <p:nvPr/>
        </p:nvSpPr>
        <p:spPr>
          <a:xfrm>
            <a:off x="218512" y="1038798"/>
            <a:ext cx="2927327" cy="927119"/>
          </a:xfrm>
          <a:custGeom>
            <a:avLst/>
            <a:gdLst>
              <a:gd name="connsiteX0" fmla="*/ 0 w 3423774"/>
              <a:gd name="connsiteY0" fmla="*/ 0 h 599588"/>
              <a:gd name="connsiteX1" fmla="*/ 3423774 w 3423774"/>
              <a:gd name="connsiteY1" fmla="*/ 0 h 599588"/>
              <a:gd name="connsiteX2" fmla="*/ 3423774 w 3423774"/>
              <a:gd name="connsiteY2" fmla="*/ 599588 h 599588"/>
              <a:gd name="connsiteX3" fmla="*/ 0 w 3423774"/>
              <a:gd name="connsiteY3" fmla="*/ 599588 h 599588"/>
              <a:gd name="connsiteX4" fmla="*/ 0 w 3423774"/>
              <a:gd name="connsiteY4" fmla="*/ 0 h 59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74" h="599588">
                <a:moveTo>
                  <a:pt x="0" y="0"/>
                </a:moveTo>
                <a:lnTo>
                  <a:pt x="3423774" y="0"/>
                </a:lnTo>
                <a:lnTo>
                  <a:pt x="3423774" y="599588"/>
                </a:lnTo>
                <a:lnTo>
                  <a:pt x="0" y="599588"/>
                </a:lnTo>
                <a:lnTo>
                  <a:pt x="0" y="0"/>
                </a:lnTo>
                <a:close/>
              </a:path>
            </a:pathLst>
          </a:custGeom>
          <a:solidFill>
            <a:schemeClr val="accent1"/>
          </a:solidFill>
          <a:ln>
            <a:solidFill>
              <a:schemeClr val="bg1"/>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800" b="1">
                <a:solidFill>
                  <a:srgbClr val="EBF1DD"/>
                </a:solidFill>
                <a:latin typeface="Calibri"/>
              </a:rPr>
              <a:t>Overall Design</a:t>
            </a:r>
          </a:p>
        </p:txBody>
      </p:sp>
      <p:sp>
        <p:nvSpPr>
          <p:cNvPr id="11" name="Freeform 10"/>
          <p:cNvSpPr/>
          <p:nvPr/>
        </p:nvSpPr>
        <p:spPr>
          <a:xfrm>
            <a:off x="3284048" y="1059286"/>
            <a:ext cx="3251225" cy="927119"/>
          </a:xfrm>
          <a:custGeom>
            <a:avLst/>
            <a:gdLst>
              <a:gd name="connsiteX0" fmla="*/ 0 w 3423774"/>
              <a:gd name="connsiteY0" fmla="*/ 0 h 599588"/>
              <a:gd name="connsiteX1" fmla="*/ 3423774 w 3423774"/>
              <a:gd name="connsiteY1" fmla="*/ 0 h 599588"/>
              <a:gd name="connsiteX2" fmla="*/ 3423774 w 3423774"/>
              <a:gd name="connsiteY2" fmla="*/ 599588 h 599588"/>
              <a:gd name="connsiteX3" fmla="*/ 0 w 3423774"/>
              <a:gd name="connsiteY3" fmla="*/ 599588 h 599588"/>
              <a:gd name="connsiteX4" fmla="*/ 0 w 3423774"/>
              <a:gd name="connsiteY4" fmla="*/ 0 h 59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74" h="599588">
                <a:moveTo>
                  <a:pt x="0" y="0"/>
                </a:moveTo>
                <a:lnTo>
                  <a:pt x="3423774" y="0"/>
                </a:lnTo>
                <a:lnTo>
                  <a:pt x="3423774" y="599588"/>
                </a:lnTo>
                <a:lnTo>
                  <a:pt x="0" y="599588"/>
                </a:lnTo>
                <a:lnTo>
                  <a:pt x="0" y="0"/>
                </a:lnTo>
                <a:close/>
              </a:path>
            </a:pathLst>
          </a:custGeom>
          <a:solidFill>
            <a:schemeClr val="accent1"/>
          </a:solidFill>
          <a:ln>
            <a:solidFill>
              <a:schemeClr val="bg1"/>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800" b="1">
                <a:solidFill>
                  <a:srgbClr val="EBF1DD"/>
                </a:solidFill>
                <a:latin typeface="Calibri"/>
              </a:rPr>
              <a:t>Immediate Improvements</a:t>
            </a:r>
          </a:p>
        </p:txBody>
      </p:sp>
      <p:sp>
        <p:nvSpPr>
          <p:cNvPr id="13" name="Freeform 12"/>
          <p:cNvSpPr/>
          <p:nvPr/>
        </p:nvSpPr>
        <p:spPr>
          <a:xfrm>
            <a:off x="6707649" y="1059286"/>
            <a:ext cx="2436351" cy="927119"/>
          </a:xfrm>
          <a:custGeom>
            <a:avLst/>
            <a:gdLst>
              <a:gd name="connsiteX0" fmla="*/ 0 w 3423774"/>
              <a:gd name="connsiteY0" fmla="*/ 0 h 599588"/>
              <a:gd name="connsiteX1" fmla="*/ 3423774 w 3423774"/>
              <a:gd name="connsiteY1" fmla="*/ 0 h 599588"/>
              <a:gd name="connsiteX2" fmla="*/ 3423774 w 3423774"/>
              <a:gd name="connsiteY2" fmla="*/ 599588 h 599588"/>
              <a:gd name="connsiteX3" fmla="*/ 0 w 3423774"/>
              <a:gd name="connsiteY3" fmla="*/ 599588 h 599588"/>
              <a:gd name="connsiteX4" fmla="*/ 0 w 3423774"/>
              <a:gd name="connsiteY4" fmla="*/ 0 h 59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74" h="599588">
                <a:moveTo>
                  <a:pt x="0" y="0"/>
                </a:moveTo>
                <a:lnTo>
                  <a:pt x="3423774" y="0"/>
                </a:lnTo>
                <a:lnTo>
                  <a:pt x="3423774" y="599588"/>
                </a:lnTo>
                <a:lnTo>
                  <a:pt x="0" y="599588"/>
                </a:lnTo>
                <a:lnTo>
                  <a:pt x="0" y="0"/>
                </a:lnTo>
                <a:close/>
              </a:path>
            </a:pathLst>
          </a:custGeom>
          <a:solidFill>
            <a:schemeClr val="accent1"/>
          </a:solidFill>
          <a:ln>
            <a:solidFill>
              <a:schemeClr val="bg1"/>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algn="ctr" defTabSz="755650">
              <a:lnSpc>
                <a:spcPct val="90000"/>
              </a:lnSpc>
              <a:spcBef>
                <a:spcPct val="0"/>
              </a:spcBef>
              <a:spcAft>
                <a:spcPct val="35000"/>
              </a:spcAft>
            </a:pPr>
            <a:r>
              <a:rPr lang="en-US" sz="2500" b="1" dirty="0">
                <a:solidFill>
                  <a:srgbClr val="EBF1DD"/>
                </a:solidFill>
                <a:latin typeface="Calibri"/>
              </a:rPr>
              <a:t>Four-year Implementation</a:t>
            </a:r>
          </a:p>
        </p:txBody>
      </p:sp>
    </p:spTree>
    <p:extLst>
      <p:ext uri="{BB962C8B-B14F-4D97-AF65-F5344CB8AC3E}">
        <p14:creationId xmlns:p14="http://schemas.microsoft.com/office/powerpoint/2010/main" val="450100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Few Sick People </a:t>
            </a:r>
            <a:br>
              <a:rPr lang="en-US" dirty="0" smtClean="0"/>
            </a:br>
            <a:r>
              <a:rPr lang="en-US" dirty="0" smtClean="0"/>
              <a:t>Account for Most Health Dollars</a:t>
            </a:r>
            <a:endParaRPr lang="en-US" dirty="0"/>
          </a:p>
        </p:txBody>
      </p:sp>
      <p:sp>
        <p:nvSpPr>
          <p:cNvPr id="9" name="Text Placeholder 8"/>
          <p:cNvSpPr>
            <a:spLocks noGrp="1"/>
          </p:cNvSpPr>
          <p:nvPr>
            <p:ph type="body" sz="quarter" idx="10"/>
          </p:nvPr>
        </p:nvSpPr>
        <p:spPr>
          <a:xfrm>
            <a:off x="2320323" y="6016753"/>
            <a:ext cx="6172200" cy="841248"/>
          </a:xfrm>
        </p:spPr>
        <p:txBody>
          <a:bodyPr/>
          <a:lstStyle/>
          <a:p>
            <a:r>
              <a:rPr lang="en-US" dirty="0"/>
              <a:t>JAMA 2016;316:1348</a:t>
            </a:r>
          </a:p>
        </p:txBody>
      </p:sp>
      <p:sp>
        <p:nvSpPr>
          <p:cNvPr id="4" name="TextBox 3"/>
          <p:cNvSpPr txBox="1"/>
          <p:nvPr/>
        </p:nvSpPr>
        <p:spPr>
          <a:xfrm>
            <a:off x="0" y="2234803"/>
            <a:ext cx="2103120" cy="2246769"/>
          </a:xfrm>
          <a:prstGeom prst="rect">
            <a:avLst/>
          </a:prstGeom>
          <a:noFill/>
        </p:spPr>
        <p:txBody>
          <a:bodyPr wrap="square" rtlCol="0">
            <a:spAutoFit/>
          </a:bodyPr>
          <a:lstStyle/>
          <a:p>
            <a:r>
              <a:rPr lang="en-US" sz="2800" dirty="0">
                <a:cs typeface="Franklin Gothic Book"/>
              </a:rPr>
              <a:t>Percent of total health spending accounted for by decile</a:t>
            </a:r>
          </a:p>
        </p:txBody>
      </p:sp>
      <p:graphicFrame>
        <p:nvGraphicFramePr>
          <p:cNvPr id="5" name="Chart 4"/>
          <p:cNvGraphicFramePr/>
          <p:nvPr>
            <p:extLst>
              <p:ext uri="{D42A27DB-BD31-4B8C-83A1-F6EECF244321}">
                <p14:modId xmlns:p14="http://schemas.microsoft.com/office/powerpoint/2010/main" val="2696450032"/>
              </p:ext>
            </p:extLst>
          </p:nvPr>
        </p:nvGraphicFramePr>
        <p:xfrm>
          <a:off x="2217420" y="1533851"/>
          <a:ext cx="6297930" cy="408201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819401" y="5533405"/>
            <a:ext cx="4910990" cy="461665"/>
          </a:xfrm>
          <a:prstGeom prst="rect">
            <a:avLst/>
          </a:prstGeom>
          <a:noFill/>
        </p:spPr>
        <p:txBody>
          <a:bodyPr wrap="square" rtlCol="0">
            <a:spAutoFit/>
          </a:bodyPr>
          <a:lstStyle/>
          <a:p>
            <a:pPr algn="ctr"/>
            <a:r>
              <a:rPr lang="en-US" sz="2400" dirty="0">
                <a:cs typeface="Franklin Gothic Book"/>
              </a:rPr>
              <a:t>Decile of Privately Insured Americans</a:t>
            </a:r>
          </a:p>
        </p:txBody>
      </p:sp>
      <p:sp>
        <p:nvSpPr>
          <p:cNvPr id="6" name="Rounded Rectangle 5"/>
          <p:cNvSpPr/>
          <p:nvPr/>
        </p:nvSpPr>
        <p:spPr>
          <a:xfrm>
            <a:off x="7254240" y="1605280"/>
            <a:ext cx="1261110" cy="4010589"/>
          </a:xfrm>
          <a:prstGeom prst="roundRect">
            <a:avLst/>
          </a:prstGeom>
          <a:noFill/>
          <a:ln w="76200" cmpd="sng">
            <a:solidFill>
              <a:schemeClr val="accent2"/>
            </a:solidFill>
          </a:ln>
          <a:effectLst>
            <a:glow rad="50800">
              <a:schemeClr val="bg1"/>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795840" y="2182954"/>
            <a:ext cx="1459741" cy="1352919"/>
          </a:xfrm>
          <a:prstGeom prst="roundRect">
            <a:avLst>
              <a:gd name="adj" fmla="val 0"/>
            </a:avLst>
          </a:prstGeom>
          <a:solidFill>
            <a:schemeClr val="accent2"/>
          </a:solidFill>
          <a:ln w="952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cs typeface="Franklin Gothic Book"/>
              </a:rPr>
              <a:t>Top 2 deciles account for </a:t>
            </a:r>
            <a:r>
              <a:rPr lang="en-US" sz="4000" b="1" dirty="0">
                <a:cs typeface="Franklin Gothic Medium"/>
              </a:rPr>
              <a:t>81.5%</a:t>
            </a:r>
            <a:endParaRPr lang="en-US" sz="2800" b="1" dirty="0">
              <a:cs typeface="Franklin Gothic Medium"/>
            </a:endParaRPr>
          </a:p>
        </p:txBody>
      </p:sp>
    </p:spTree>
    <p:extLst>
      <p:ext uri="{BB962C8B-B14F-4D97-AF65-F5344CB8AC3E}">
        <p14:creationId xmlns:p14="http://schemas.microsoft.com/office/powerpoint/2010/main" val="20736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471832" y="2464244"/>
            <a:ext cx="6657881" cy="3423537"/>
          </a:xfrm>
          <a:prstGeom prst="rect">
            <a:avLst/>
          </a:prstGeom>
        </p:spPr>
        <p:txBody>
          <a:bodyPr/>
          <a:lstStyle/>
          <a:p>
            <a:pPr defTabSz="914400">
              <a:spcAft>
                <a:spcPts val="1200"/>
              </a:spcAft>
              <a:buFontTx/>
              <a:buChar char="•"/>
            </a:pPr>
            <a:r>
              <a:rPr lang="en-US" sz="2800" b="1">
                <a:solidFill>
                  <a:srgbClr val="EBF1DD"/>
                </a:solidFill>
                <a:latin typeface="Calibri"/>
              </a:rPr>
              <a:t>Employee making $50,000 per year, family of four</a:t>
            </a:r>
          </a:p>
          <a:p>
            <a:pPr lvl="1" defTabSz="914400">
              <a:spcAft>
                <a:spcPts val="1200"/>
              </a:spcAft>
              <a:buFontTx/>
              <a:buChar char="•"/>
            </a:pPr>
            <a:r>
              <a:rPr lang="en-US" sz="2800">
                <a:solidFill>
                  <a:srgbClr val="EBF1DD"/>
                </a:solidFill>
                <a:latin typeface="Calibri"/>
              </a:rPr>
              <a:t>Employer paid $12,865 in premiums in 2016</a:t>
            </a:r>
          </a:p>
          <a:p>
            <a:pPr lvl="1" defTabSz="914400">
              <a:spcAft>
                <a:spcPts val="1200"/>
              </a:spcAft>
              <a:buFontTx/>
              <a:buChar char="•"/>
            </a:pPr>
            <a:r>
              <a:rPr lang="en-US" sz="2800">
                <a:solidFill>
                  <a:srgbClr val="EBF1DD"/>
                </a:solidFill>
                <a:latin typeface="Calibri"/>
              </a:rPr>
              <a:t>7.5% tax = $3,750</a:t>
            </a:r>
          </a:p>
          <a:p>
            <a:pPr defTabSz="914400">
              <a:spcAft>
                <a:spcPts val="1200"/>
              </a:spcAft>
              <a:buFontTx/>
              <a:buChar char="•"/>
            </a:pPr>
            <a:r>
              <a:rPr lang="en-US" sz="2800" b="1">
                <a:solidFill>
                  <a:srgbClr val="EBF1DD"/>
                </a:solidFill>
                <a:latin typeface="Calibri"/>
              </a:rPr>
              <a:t>Employer saves $9,115 per employee</a:t>
            </a:r>
          </a:p>
        </p:txBody>
      </p:sp>
      <p:sp>
        <p:nvSpPr>
          <p:cNvPr id="9" name="Freeform 8"/>
          <p:cNvSpPr/>
          <p:nvPr/>
        </p:nvSpPr>
        <p:spPr>
          <a:xfrm>
            <a:off x="2486120" y="1290679"/>
            <a:ext cx="1949421" cy="1654229"/>
          </a:xfrm>
          <a:custGeom>
            <a:avLst/>
            <a:gdLst>
              <a:gd name="connsiteX0" fmla="*/ 0 w 2599228"/>
              <a:gd name="connsiteY0" fmla="*/ 0 h 998920"/>
              <a:gd name="connsiteX1" fmla="*/ 2599228 w 2599228"/>
              <a:gd name="connsiteY1" fmla="*/ 0 h 998920"/>
              <a:gd name="connsiteX2" fmla="*/ 2599228 w 2599228"/>
              <a:gd name="connsiteY2" fmla="*/ 998920 h 998920"/>
              <a:gd name="connsiteX3" fmla="*/ 0 w 2599228"/>
              <a:gd name="connsiteY3" fmla="*/ 998920 h 998920"/>
              <a:gd name="connsiteX4" fmla="*/ 0 w 2599228"/>
              <a:gd name="connsiteY4" fmla="*/ 0 h 998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998920">
                <a:moveTo>
                  <a:pt x="0" y="0"/>
                </a:moveTo>
                <a:lnTo>
                  <a:pt x="2599228" y="0"/>
                </a:lnTo>
                <a:lnTo>
                  <a:pt x="2599228" y="998920"/>
                </a:lnTo>
                <a:lnTo>
                  <a:pt x="0" y="998920"/>
                </a:lnTo>
                <a:lnTo>
                  <a:pt x="0" y="0"/>
                </a:lnTo>
                <a:close/>
              </a:path>
            </a:pathLst>
          </a:custGeom>
          <a:solidFill>
            <a:schemeClr val="accent1"/>
          </a:solidFill>
          <a:ln>
            <a:solidFill>
              <a:schemeClr val="bg1"/>
            </a:solid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r>
              <a:rPr lang="en-US" sz="2400" b="1" dirty="0">
                <a:solidFill>
                  <a:srgbClr val="EBF1DD"/>
                </a:solidFill>
                <a:latin typeface="Calibri"/>
              </a:rPr>
              <a:t>4% income-based premium by households</a:t>
            </a:r>
          </a:p>
        </p:txBody>
      </p:sp>
      <p:sp>
        <p:nvSpPr>
          <p:cNvPr id="10" name="Freeform 9"/>
          <p:cNvSpPr/>
          <p:nvPr/>
        </p:nvSpPr>
        <p:spPr>
          <a:xfrm>
            <a:off x="2486120" y="2953571"/>
            <a:ext cx="1949421" cy="3008126"/>
          </a:xfrm>
          <a:custGeom>
            <a:avLst/>
            <a:gdLst>
              <a:gd name="connsiteX0" fmla="*/ 0 w 2599228"/>
              <a:gd name="connsiteY0" fmla="*/ 0 h 2332821"/>
              <a:gd name="connsiteX1" fmla="*/ 2599228 w 2599228"/>
              <a:gd name="connsiteY1" fmla="*/ 0 h 2332821"/>
              <a:gd name="connsiteX2" fmla="*/ 2599228 w 2599228"/>
              <a:gd name="connsiteY2" fmla="*/ 2332821 h 2332821"/>
              <a:gd name="connsiteX3" fmla="*/ 0 w 2599228"/>
              <a:gd name="connsiteY3" fmla="*/ 2332821 h 2332821"/>
              <a:gd name="connsiteX4" fmla="*/ 0 w 2599228"/>
              <a:gd name="connsiteY4" fmla="*/ 0 h 233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2332821">
                <a:moveTo>
                  <a:pt x="0" y="0"/>
                </a:moveTo>
                <a:lnTo>
                  <a:pt x="2599228" y="0"/>
                </a:lnTo>
                <a:lnTo>
                  <a:pt x="2599228" y="2332821"/>
                </a:lnTo>
                <a:lnTo>
                  <a:pt x="0" y="2332821"/>
                </a:lnTo>
                <a:lnTo>
                  <a:pt x="0" y="0"/>
                </a:lnTo>
                <a:close/>
              </a:path>
            </a:pathLst>
          </a:custGeom>
          <a:solidFill>
            <a:schemeClr val="bg1"/>
          </a:solidFill>
          <a:ln>
            <a:solidFill>
              <a:schemeClr val="bg1"/>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defTabSz="933450">
              <a:lnSpc>
                <a:spcPct val="90000"/>
              </a:lnSpc>
              <a:spcBef>
                <a:spcPct val="0"/>
              </a:spcBef>
              <a:spcAft>
                <a:spcPts val="1200"/>
              </a:spcAft>
              <a:buFontTx/>
              <a:buChar char="••"/>
            </a:pPr>
            <a:r>
              <a:rPr lang="en-US" sz="2200">
                <a:solidFill>
                  <a:srgbClr val="003300">
                    <a:hueOff val="0"/>
                    <a:satOff val="0"/>
                    <a:lumOff val="0"/>
                    <a:alphaOff val="0"/>
                  </a:srgbClr>
                </a:solidFill>
                <a:latin typeface="Calibri"/>
              </a:rPr>
              <a:t>Revenue raised: $3.5 trillion over ten years</a:t>
            </a:r>
          </a:p>
          <a:p>
            <a:pPr marL="228600" lvl="1" indent="-228600" defTabSz="933450">
              <a:lnSpc>
                <a:spcPct val="90000"/>
              </a:lnSpc>
              <a:spcBef>
                <a:spcPct val="0"/>
              </a:spcBef>
              <a:spcAft>
                <a:spcPts val="1200"/>
              </a:spcAft>
              <a:buFontTx/>
              <a:buChar char="••"/>
            </a:pPr>
            <a:r>
              <a:rPr lang="en-US" sz="2200">
                <a:solidFill>
                  <a:srgbClr val="003300">
                    <a:hueOff val="0"/>
                    <a:satOff val="0"/>
                    <a:lumOff val="0"/>
                    <a:alphaOff val="0"/>
                  </a:srgbClr>
                </a:solidFill>
                <a:latin typeface="Calibri"/>
              </a:rPr>
              <a:t>Typical middle class family saves $4,400</a:t>
            </a:r>
          </a:p>
        </p:txBody>
      </p:sp>
      <p:sp>
        <p:nvSpPr>
          <p:cNvPr id="11" name="Freeform 10"/>
          <p:cNvSpPr/>
          <p:nvPr/>
        </p:nvSpPr>
        <p:spPr>
          <a:xfrm>
            <a:off x="4708460" y="1290679"/>
            <a:ext cx="1949421" cy="1654229"/>
          </a:xfrm>
          <a:custGeom>
            <a:avLst/>
            <a:gdLst>
              <a:gd name="connsiteX0" fmla="*/ 0 w 2599228"/>
              <a:gd name="connsiteY0" fmla="*/ 0 h 998920"/>
              <a:gd name="connsiteX1" fmla="*/ 2599228 w 2599228"/>
              <a:gd name="connsiteY1" fmla="*/ 0 h 998920"/>
              <a:gd name="connsiteX2" fmla="*/ 2599228 w 2599228"/>
              <a:gd name="connsiteY2" fmla="*/ 998920 h 998920"/>
              <a:gd name="connsiteX3" fmla="*/ 0 w 2599228"/>
              <a:gd name="connsiteY3" fmla="*/ 998920 h 998920"/>
              <a:gd name="connsiteX4" fmla="*/ 0 w 2599228"/>
              <a:gd name="connsiteY4" fmla="*/ 0 h 998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998920">
                <a:moveTo>
                  <a:pt x="0" y="0"/>
                </a:moveTo>
                <a:lnTo>
                  <a:pt x="2599228" y="0"/>
                </a:lnTo>
                <a:lnTo>
                  <a:pt x="2599228" y="998920"/>
                </a:lnTo>
                <a:lnTo>
                  <a:pt x="0" y="998920"/>
                </a:lnTo>
                <a:lnTo>
                  <a:pt x="0" y="0"/>
                </a:lnTo>
                <a:close/>
              </a:path>
            </a:pathLst>
          </a:custGeom>
          <a:solidFill>
            <a:schemeClr val="accent1"/>
          </a:solidFill>
          <a:ln>
            <a:solidFill>
              <a:schemeClr val="bg1"/>
            </a:solid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r>
              <a:rPr lang="en-US" sz="2400" b="1" dirty="0">
                <a:solidFill>
                  <a:srgbClr val="EBF1DD"/>
                </a:solidFill>
                <a:latin typeface="Calibri"/>
              </a:rPr>
              <a:t>Savings from Health Tax Expenditure</a:t>
            </a:r>
          </a:p>
        </p:txBody>
      </p:sp>
      <p:sp>
        <p:nvSpPr>
          <p:cNvPr id="12" name="Freeform 11"/>
          <p:cNvSpPr/>
          <p:nvPr/>
        </p:nvSpPr>
        <p:spPr>
          <a:xfrm>
            <a:off x="4708460" y="2953571"/>
            <a:ext cx="1949421" cy="3008126"/>
          </a:xfrm>
          <a:custGeom>
            <a:avLst/>
            <a:gdLst>
              <a:gd name="connsiteX0" fmla="*/ 0 w 2599228"/>
              <a:gd name="connsiteY0" fmla="*/ 0 h 2332821"/>
              <a:gd name="connsiteX1" fmla="*/ 2599228 w 2599228"/>
              <a:gd name="connsiteY1" fmla="*/ 0 h 2332821"/>
              <a:gd name="connsiteX2" fmla="*/ 2599228 w 2599228"/>
              <a:gd name="connsiteY2" fmla="*/ 2332821 h 2332821"/>
              <a:gd name="connsiteX3" fmla="*/ 0 w 2599228"/>
              <a:gd name="connsiteY3" fmla="*/ 2332821 h 2332821"/>
              <a:gd name="connsiteX4" fmla="*/ 0 w 2599228"/>
              <a:gd name="connsiteY4" fmla="*/ 0 h 233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2332821">
                <a:moveTo>
                  <a:pt x="0" y="0"/>
                </a:moveTo>
                <a:lnTo>
                  <a:pt x="2599228" y="0"/>
                </a:lnTo>
                <a:lnTo>
                  <a:pt x="2599228" y="2332821"/>
                </a:lnTo>
                <a:lnTo>
                  <a:pt x="0" y="2332821"/>
                </a:lnTo>
                <a:lnTo>
                  <a:pt x="0" y="0"/>
                </a:lnTo>
                <a:close/>
              </a:path>
            </a:pathLst>
          </a:custGeom>
          <a:solidFill>
            <a:schemeClr val="bg1"/>
          </a:solidFill>
          <a:ln>
            <a:solidFill>
              <a:schemeClr val="bg1"/>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defTabSz="933450">
              <a:lnSpc>
                <a:spcPct val="90000"/>
              </a:lnSpc>
              <a:spcBef>
                <a:spcPct val="0"/>
              </a:spcBef>
              <a:spcAft>
                <a:spcPts val="1200"/>
              </a:spcAft>
              <a:buFontTx/>
              <a:buChar char="••"/>
            </a:pPr>
            <a:r>
              <a:rPr lang="en-US" sz="2200" dirty="0">
                <a:solidFill>
                  <a:srgbClr val="003300">
                    <a:hueOff val="0"/>
                    <a:satOff val="0"/>
                    <a:lumOff val="0"/>
                    <a:alphaOff val="0"/>
                  </a:srgbClr>
                </a:solidFill>
                <a:latin typeface="Calibri"/>
              </a:rPr>
              <a:t>Revenue raised: $4.2t over ten years</a:t>
            </a:r>
          </a:p>
          <a:p>
            <a:pPr marL="228600" lvl="1" indent="-228600" defTabSz="933450">
              <a:lnSpc>
                <a:spcPct val="90000"/>
              </a:lnSpc>
              <a:spcBef>
                <a:spcPct val="0"/>
              </a:spcBef>
              <a:spcAft>
                <a:spcPts val="1200"/>
              </a:spcAft>
              <a:buFontTx/>
              <a:buChar char="••"/>
            </a:pPr>
            <a:r>
              <a:rPr lang="en-US" sz="2200" dirty="0">
                <a:solidFill>
                  <a:srgbClr val="003300">
                    <a:hueOff val="0"/>
                    <a:satOff val="0"/>
                    <a:lumOff val="0"/>
                    <a:alphaOff val="0"/>
                  </a:srgbClr>
                </a:solidFill>
                <a:latin typeface="Calibri"/>
              </a:rPr>
              <a:t>Tax subsidies become obsolete </a:t>
            </a:r>
          </a:p>
        </p:txBody>
      </p:sp>
      <p:sp>
        <p:nvSpPr>
          <p:cNvPr id="2" name="Title 1"/>
          <p:cNvSpPr>
            <a:spLocks noGrp="1"/>
          </p:cNvSpPr>
          <p:nvPr>
            <p:ph type="title"/>
          </p:nvPr>
        </p:nvSpPr>
        <p:spPr>
          <a:xfrm>
            <a:off x="649136" y="2"/>
            <a:ext cx="8251571" cy="1325563"/>
          </a:xfrm>
        </p:spPr>
        <p:txBody>
          <a:bodyPr>
            <a:normAutofit/>
          </a:bodyPr>
          <a:lstStyle/>
          <a:p>
            <a:r>
              <a:rPr lang="en-US" sz="3600" dirty="0"/>
              <a:t>Many Good Options for Funding S.1804</a:t>
            </a:r>
          </a:p>
        </p:txBody>
      </p:sp>
      <p:sp>
        <p:nvSpPr>
          <p:cNvPr id="7" name="Freeform 6"/>
          <p:cNvSpPr/>
          <p:nvPr/>
        </p:nvSpPr>
        <p:spPr>
          <a:xfrm>
            <a:off x="263779" y="1290679"/>
            <a:ext cx="1949421" cy="1654229"/>
          </a:xfrm>
          <a:custGeom>
            <a:avLst/>
            <a:gdLst>
              <a:gd name="connsiteX0" fmla="*/ 0 w 2599228"/>
              <a:gd name="connsiteY0" fmla="*/ 0 h 998920"/>
              <a:gd name="connsiteX1" fmla="*/ 2599228 w 2599228"/>
              <a:gd name="connsiteY1" fmla="*/ 0 h 998920"/>
              <a:gd name="connsiteX2" fmla="*/ 2599228 w 2599228"/>
              <a:gd name="connsiteY2" fmla="*/ 998920 h 998920"/>
              <a:gd name="connsiteX3" fmla="*/ 0 w 2599228"/>
              <a:gd name="connsiteY3" fmla="*/ 998920 h 998920"/>
              <a:gd name="connsiteX4" fmla="*/ 0 w 2599228"/>
              <a:gd name="connsiteY4" fmla="*/ 0 h 998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998920">
                <a:moveTo>
                  <a:pt x="0" y="0"/>
                </a:moveTo>
                <a:lnTo>
                  <a:pt x="2599228" y="0"/>
                </a:lnTo>
                <a:lnTo>
                  <a:pt x="2599228" y="998920"/>
                </a:lnTo>
                <a:lnTo>
                  <a:pt x="0" y="998920"/>
                </a:lnTo>
                <a:lnTo>
                  <a:pt x="0" y="0"/>
                </a:lnTo>
                <a:close/>
              </a:path>
            </a:pathLst>
          </a:custGeom>
          <a:solidFill>
            <a:schemeClr val="accent1"/>
          </a:solidFill>
          <a:ln>
            <a:solidFill>
              <a:schemeClr val="bg1"/>
            </a:solid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9352" tIns="85344" rIns="146304" bIns="85344" numCol="1" spcCol="1270" anchor="ctr" anchorCtr="0">
            <a:noAutofit/>
          </a:bodyPr>
          <a:lstStyle/>
          <a:p>
            <a:pPr algn="ctr" defTabSz="933450">
              <a:lnSpc>
                <a:spcPct val="90000"/>
              </a:lnSpc>
              <a:spcBef>
                <a:spcPct val="0"/>
              </a:spcBef>
              <a:spcAft>
                <a:spcPct val="35000"/>
              </a:spcAft>
            </a:pPr>
            <a:r>
              <a:rPr lang="en-US" sz="2400" b="1" dirty="0">
                <a:solidFill>
                  <a:srgbClr val="EBF1DD"/>
                </a:solidFill>
                <a:latin typeface="Calibri"/>
              </a:rPr>
              <a:t>7.5% income-based premium by employers</a:t>
            </a:r>
          </a:p>
        </p:txBody>
      </p:sp>
      <p:sp>
        <p:nvSpPr>
          <p:cNvPr id="8" name="Freeform 7"/>
          <p:cNvSpPr/>
          <p:nvPr/>
        </p:nvSpPr>
        <p:spPr>
          <a:xfrm>
            <a:off x="263779" y="2953571"/>
            <a:ext cx="1949421" cy="3008126"/>
          </a:xfrm>
          <a:custGeom>
            <a:avLst/>
            <a:gdLst>
              <a:gd name="connsiteX0" fmla="*/ 0 w 2599228"/>
              <a:gd name="connsiteY0" fmla="*/ 0 h 2332821"/>
              <a:gd name="connsiteX1" fmla="*/ 2599228 w 2599228"/>
              <a:gd name="connsiteY1" fmla="*/ 0 h 2332821"/>
              <a:gd name="connsiteX2" fmla="*/ 2599228 w 2599228"/>
              <a:gd name="connsiteY2" fmla="*/ 2332821 h 2332821"/>
              <a:gd name="connsiteX3" fmla="*/ 0 w 2599228"/>
              <a:gd name="connsiteY3" fmla="*/ 2332821 h 2332821"/>
              <a:gd name="connsiteX4" fmla="*/ 0 w 2599228"/>
              <a:gd name="connsiteY4" fmla="*/ 0 h 233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2332821">
                <a:moveTo>
                  <a:pt x="0" y="0"/>
                </a:moveTo>
                <a:lnTo>
                  <a:pt x="2599228" y="0"/>
                </a:lnTo>
                <a:lnTo>
                  <a:pt x="2599228" y="2332821"/>
                </a:lnTo>
                <a:lnTo>
                  <a:pt x="0" y="2332821"/>
                </a:lnTo>
                <a:lnTo>
                  <a:pt x="0" y="0"/>
                </a:lnTo>
                <a:close/>
              </a:path>
            </a:pathLst>
          </a:custGeom>
          <a:solidFill>
            <a:schemeClr val="bg1"/>
          </a:solidFill>
          <a:ln>
            <a:solidFill>
              <a:schemeClr val="bg1"/>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defTabSz="933450">
              <a:lnSpc>
                <a:spcPct val="90000"/>
              </a:lnSpc>
              <a:spcBef>
                <a:spcPct val="0"/>
              </a:spcBef>
              <a:spcAft>
                <a:spcPts val="1200"/>
              </a:spcAft>
              <a:buFontTx/>
              <a:buChar char="••"/>
            </a:pPr>
            <a:r>
              <a:rPr lang="en-US" sz="2200" dirty="0">
                <a:solidFill>
                  <a:srgbClr val="003300">
                    <a:hueOff val="0"/>
                    <a:satOff val="0"/>
                    <a:lumOff val="0"/>
                    <a:alphaOff val="0"/>
                  </a:srgbClr>
                </a:solidFill>
                <a:latin typeface="Calibri"/>
              </a:rPr>
              <a:t>Revenue raised: $3.9 trillion over ten years</a:t>
            </a:r>
          </a:p>
          <a:p>
            <a:pPr marL="228600" lvl="1" indent="-228600" defTabSz="933450">
              <a:lnSpc>
                <a:spcPct val="90000"/>
              </a:lnSpc>
              <a:spcBef>
                <a:spcPct val="0"/>
              </a:spcBef>
              <a:spcAft>
                <a:spcPts val="1200"/>
              </a:spcAft>
              <a:buFontTx/>
              <a:buChar char="••"/>
            </a:pPr>
            <a:r>
              <a:rPr lang="en-US" sz="2200" dirty="0">
                <a:solidFill>
                  <a:srgbClr val="003300">
                    <a:hueOff val="0"/>
                    <a:satOff val="0"/>
                    <a:lumOff val="0"/>
                    <a:alphaOff val="0"/>
                  </a:srgbClr>
                </a:solidFill>
                <a:latin typeface="Calibri"/>
              </a:rPr>
              <a:t>Businesses save $9,000 per employee</a:t>
            </a:r>
          </a:p>
        </p:txBody>
      </p:sp>
      <p:sp>
        <p:nvSpPr>
          <p:cNvPr id="13" name="Freeform 12"/>
          <p:cNvSpPr/>
          <p:nvPr/>
        </p:nvSpPr>
        <p:spPr>
          <a:xfrm>
            <a:off x="6930800" y="1311165"/>
            <a:ext cx="1949421" cy="1633742"/>
          </a:xfrm>
          <a:custGeom>
            <a:avLst/>
            <a:gdLst>
              <a:gd name="connsiteX0" fmla="*/ 0 w 2599228"/>
              <a:gd name="connsiteY0" fmla="*/ 0 h 998920"/>
              <a:gd name="connsiteX1" fmla="*/ 2599228 w 2599228"/>
              <a:gd name="connsiteY1" fmla="*/ 0 h 998920"/>
              <a:gd name="connsiteX2" fmla="*/ 2599228 w 2599228"/>
              <a:gd name="connsiteY2" fmla="*/ 998920 h 998920"/>
              <a:gd name="connsiteX3" fmla="*/ 0 w 2599228"/>
              <a:gd name="connsiteY3" fmla="*/ 998920 h 998920"/>
              <a:gd name="connsiteX4" fmla="*/ 0 w 2599228"/>
              <a:gd name="connsiteY4" fmla="*/ 0 h 998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998920">
                <a:moveTo>
                  <a:pt x="0" y="0"/>
                </a:moveTo>
                <a:lnTo>
                  <a:pt x="2599228" y="0"/>
                </a:lnTo>
                <a:lnTo>
                  <a:pt x="2599228" y="998920"/>
                </a:lnTo>
                <a:lnTo>
                  <a:pt x="0" y="998920"/>
                </a:lnTo>
                <a:lnTo>
                  <a:pt x="0" y="0"/>
                </a:lnTo>
                <a:close/>
              </a:path>
            </a:pathLst>
          </a:custGeom>
          <a:solidFill>
            <a:schemeClr val="accent1"/>
          </a:solidFill>
          <a:ln>
            <a:solidFill>
              <a:schemeClr val="bg1"/>
            </a:solid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r>
              <a:rPr lang="en-US" sz="2400" b="1" dirty="0">
                <a:solidFill>
                  <a:srgbClr val="EBF1DD"/>
                </a:solidFill>
                <a:latin typeface="Calibri"/>
              </a:rPr>
              <a:t>Many other options</a:t>
            </a:r>
          </a:p>
        </p:txBody>
      </p:sp>
      <p:sp>
        <p:nvSpPr>
          <p:cNvPr id="14" name="Freeform 13"/>
          <p:cNvSpPr/>
          <p:nvPr/>
        </p:nvSpPr>
        <p:spPr>
          <a:xfrm>
            <a:off x="6930800" y="2953573"/>
            <a:ext cx="1949421" cy="3028613"/>
          </a:xfrm>
          <a:custGeom>
            <a:avLst/>
            <a:gdLst>
              <a:gd name="connsiteX0" fmla="*/ 0 w 2599228"/>
              <a:gd name="connsiteY0" fmla="*/ 0 h 2332821"/>
              <a:gd name="connsiteX1" fmla="*/ 2599228 w 2599228"/>
              <a:gd name="connsiteY1" fmla="*/ 0 h 2332821"/>
              <a:gd name="connsiteX2" fmla="*/ 2599228 w 2599228"/>
              <a:gd name="connsiteY2" fmla="*/ 2332821 h 2332821"/>
              <a:gd name="connsiteX3" fmla="*/ 0 w 2599228"/>
              <a:gd name="connsiteY3" fmla="*/ 2332821 h 2332821"/>
              <a:gd name="connsiteX4" fmla="*/ 0 w 2599228"/>
              <a:gd name="connsiteY4" fmla="*/ 0 h 233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9228" h="2332821">
                <a:moveTo>
                  <a:pt x="0" y="0"/>
                </a:moveTo>
                <a:lnTo>
                  <a:pt x="2599228" y="0"/>
                </a:lnTo>
                <a:lnTo>
                  <a:pt x="2599228" y="2332821"/>
                </a:lnTo>
                <a:lnTo>
                  <a:pt x="0" y="2332821"/>
                </a:lnTo>
                <a:lnTo>
                  <a:pt x="0" y="0"/>
                </a:lnTo>
                <a:close/>
              </a:path>
            </a:pathLst>
          </a:custGeom>
          <a:solidFill>
            <a:schemeClr val="bg1"/>
          </a:solidFill>
          <a:ln>
            <a:solidFill>
              <a:schemeClr val="bg1"/>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lvl="1" indent="-228600" defTabSz="933450">
              <a:lnSpc>
                <a:spcPct val="90000"/>
              </a:lnSpc>
              <a:spcBef>
                <a:spcPct val="0"/>
              </a:spcBef>
              <a:spcAft>
                <a:spcPts val="1200"/>
              </a:spcAft>
              <a:buFontTx/>
              <a:buChar char="••"/>
            </a:pPr>
            <a:r>
              <a:rPr lang="en-US" sz="2200" dirty="0">
                <a:solidFill>
                  <a:srgbClr val="003300">
                    <a:hueOff val="0"/>
                    <a:satOff val="0"/>
                    <a:lumOff val="0"/>
                    <a:alphaOff val="0"/>
                  </a:srgbClr>
                </a:solidFill>
                <a:latin typeface="Calibri"/>
              </a:rPr>
              <a:t>Make personal income tax more progressive</a:t>
            </a:r>
          </a:p>
          <a:p>
            <a:pPr marL="228600" lvl="1" indent="-228600" defTabSz="933450">
              <a:lnSpc>
                <a:spcPct val="90000"/>
              </a:lnSpc>
              <a:spcBef>
                <a:spcPct val="0"/>
              </a:spcBef>
              <a:spcAft>
                <a:spcPts val="1200"/>
              </a:spcAft>
              <a:buFontTx/>
              <a:buChar char="••"/>
            </a:pPr>
            <a:r>
              <a:rPr lang="en-US" sz="2200" dirty="0">
                <a:solidFill>
                  <a:srgbClr val="003300">
                    <a:hueOff val="0"/>
                    <a:satOff val="0"/>
                    <a:lumOff val="0"/>
                    <a:alphaOff val="0"/>
                  </a:srgbClr>
                </a:solidFill>
                <a:latin typeface="Calibri"/>
              </a:rPr>
              <a:t>Wealth tax on top 0.1%</a:t>
            </a:r>
          </a:p>
        </p:txBody>
      </p:sp>
    </p:spTree>
    <p:extLst>
      <p:ext uri="{BB962C8B-B14F-4D97-AF65-F5344CB8AC3E}">
        <p14:creationId xmlns:p14="http://schemas.microsoft.com/office/powerpoint/2010/main" val="140726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028700"/>
            <a:ext cx="9144000" cy="4800600"/>
          </a:xfrm>
          <a:prstGeom prst="rect">
            <a:avLst/>
          </a:prstGeom>
        </p:spPr>
      </p:pic>
    </p:spTree>
    <p:extLst>
      <p:ext uri="{BB962C8B-B14F-4D97-AF65-F5344CB8AC3E}">
        <p14:creationId xmlns:p14="http://schemas.microsoft.com/office/powerpoint/2010/main" val="26693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000" dirty="0" smtClean="0"/>
              <a:t>Take Home points</a:t>
            </a:r>
            <a:endParaRPr lang="en-US" sz="5000" dirty="0"/>
          </a:p>
        </p:txBody>
      </p:sp>
      <p:sp>
        <p:nvSpPr>
          <p:cNvPr id="3" name="Content Placeholder 2"/>
          <p:cNvSpPr>
            <a:spLocks noGrp="1"/>
          </p:cNvSpPr>
          <p:nvPr>
            <p:ph idx="1"/>
          </p:nvPr>
        </p:nvSpPr>
        <p:spPr/>
        <p:txBody>
          <a:bodyPr>
            <a:normAutofit lnSpcReduction="10000"/>
          </a:bodyPr>
          <a:lstStyle/>
          <a:p>
            <a:r>
              <a:rPr lang="en-US" dirty="0" smtClean="0"/>
              <a:t>America is not #1 in health outcomes but we are #1 in healthcare expenditures, and it doesn't</a:t>
            </a:r>
            <a:r>
              <a:rPr lang="mr-IN" dirty="0" smtClean="0"/>
              <a:t>’</a:t>
            </a:r>
            <a:r>
              <a:rPr lang="en-US" dirty="0" smtClean="0"/>
              <a:t>t need to be this way.</a:t>
            </a:r>
          </a:p>
          <a:p>
            <a:r>
              <a:rPr lang="en-US" dirty="0" smtClean="0"/>
              <a:t>Medicare has a much lower overhead than private health insurance, we could save a ton of money with Medicare for All, and use that to improve the healthcare system</a:t>
            </a:r>
          </a:p>
          <a:p>
            <a:r>
              <a:rPr lang="en-US" dirty="0" smtClean="0"/>
              <a:t>Support has never been higher, this is not an impossible dream, but there is still a lot of work to be done</a:t>
            </a:r>
            <a:endParaRPr lang="en-US" dirty="0"/>
          </a:p>
        </p:txBody>
      </p:sp>
      <p:sp>
        <p:nvSpPr>
          <p:cNvPr id="14" name="Title 1"/>
          <p:cNvSpPr txBox="1">
            <a:spLocks/>
          </p:cNvSpPr>
          <p:nvPr/>
        </p:nvSpPr>
        <p:spPr>
          <a:xfrm>
            <a:off x="511997" y="2540000"/>
            <a:ext cx="8424809" cy="2749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800" kern="1200">
                <a:solidFill>
                  <a:schemeClr val="tx1"/>
                </a:solidFill>
                <a:latin typeface="Franklin Gothic Medium" pitchFamily="34" charset="0"/>
                <a:ea typeface="+mj-ea"/>
                <a:cs typeface="+mj-cs"/>
              </a:defRPr>
            </a:lvl1pPr>
          </a:lstStyle>
          <a:p>
            <a:pPr marL="685800" marR="0" lvl="0" indent="-685800" defTabSz="914400" eaLnBrk="1" fontAlgn="auto" latinLnBrk="0" hangingPunct="1">
              <a:lnSpc>
                <a:spcPct val="100000"/>
              </a:lnSpc>
              <a:spcBef>
                <a:spcPts val="0"/>
              </a:spcBef>
              <a:spcAft>
                <a:spcPts val="0"/>
              </a:spcAft>
              <a:buClrTx/>
              <a:buSzTx/>
              <a:buFont typeface="Arial" charset="0"/>
              <a:buNone/>
              <a:tabLst/>
              <a:defRPr/>
            </a:pPr>
            <a:endParaRPr lang="en-US" sz="5000" dirty="0" smtClean="0">
              <a:solidFill>
                <a:srgbClr val="003300"/>
              </a:solidFill>
            </a:endParaRPr>
          </a:p>
        </p:txBody>
      </p:sp>
    </p:spTree>
    <p:extLst>
      <p:ext uri="{BB962C8B-B14F-4D97-AF65-F5344CB8AC3E}">
        <p14:creationId xmlns:p14="http://schemas.microsoft.com/office/powerpoint/2010/main" val="1264148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r>
              <a:rPr lang="is-IS" dirty="0" smtClean="0"/>
              <a:t>…</a:t>
            </a:r>
            <a:endParaRPr lang="en-US" dirty="0"/>
          </a:p>
        </p:txBody>
      </p:sp>
      <p:sp>
        <p:nvSpPr>
          <p:cNvPr id="3" name="Content Placeholder 2"/>
          <p:cNvSpPr>
            <a:spLocks noGrp="1"/>
          </p:cNvSpPr>
          <p:nvPr>
            <p:ph idx="4294967295"/>
          </p:nvPr>
        </p:nvSpPr>
        <p:spPr>
          <a:xfrm>
            <a:off x="0" y="1209675"/>
            <a:ext cx="8229600" cy="3422650"/>
          </a:xfrm>
        </p:spPr>
        <p:txBody>
          <a:bodyPr/>
          <a:lstStyle/>
          <a:p>
            <a:pPr marL="0" indent="0" algn="ctr">
              <a:buNone/>
            </a:pPr>
            <a:r>
              <a:rPr lang="en-US" sz="2000" dirty="0" err="1" smtClean="0"/>
              <a:t>Anthony.Spadaro@uphs.upenn.edu</a:t>
            </a:r>
            <a:endParaRPr lang="en-US" sz="2000" dirty="0" smtClean="0"/>
          </a:p>
          <a:p>
            <a:pPr marL="0" indent="0" algn="ctr">
              <a:buNone/>
            </a:pPr>
            <a:r>
              <a:rPr lang="en-US" sz="2400" dirty="0" smtClean="0">
                <a:latin typeface="Franklin Gothic Book" charset="0"/>
                <a:ea typeface="Franklin Gothic Book" charset="0"/>
                <a:cs typeface="Franklin Gothic Book" charset="0"/>
              </a:rPr>
              <a:t>Health policy websites:</a:t>
            </a:r>
          </a:p>
          <a:p>
            <a:pPr lvl="1"/>
            <a:r>
              <a:rPr lang="en-US" sz="2400" dirty="0" smtClean="0">
                <a:latin typeface="Franklin Gothic Book" charset="0"/>
                <a:ea typeface="Franklin Gothic Book" charset="0"/>
                <a:cs typeface="Franklin Gothic Book" charset="0"/>
              </a:rPr>
              <a:t>The Commonwealth Fund: </a:t>
            </a:r>
            <a:r>
              <a:rPr lang="en-US" sz="2400" dirty="0" smtClean="0">
                <a:latin typeface="Franklin Gothic Book" charset="0"/>
                <a:ea typeface="Franklin Gothic Book" charset="0"/>
                <a:cs typeface="Franklin Gothic Book" charset="0"/>
                <a:hlinkClick r:id="rId2"/>
              </a:rPr>
              <a:t>www.commonwealthfund.org</a:t>
            </a:r>
            <a:endParaRPr lang="en-US" sz="2400" dirty="0" smtClean="0">
              <a:latin typeface="Franklin Gothic Book" charset="0"/>
              <a:ea typeface="Franklin Gothic Book" charset="0"/>
              <a:cs typeface="Franklin Gothic Book" charset="0"/>
            </a:endParaRPr>
          </a:p>
          <a:p>
            <a:pPr lvl="1"/>
            <a:r>
              <a:rPr lang="en-US" sz="2400" dirty="0" smtClean="0">
                <a:latin typeface="Franklin Gothic Book" charset="0"/>
                <a:ea typeface="Franklin Gothic Book" charset="0"/>
                <a:cs typeface="Franklin Gothic Book" charset="0"/>
              </a:rPr>
              <a:t>Kaiser Family Foundation: </a:t>
            </a:r>
            <a:r>
              <a:rPr lang="en-US" sz="2400" dirty="0" smtClean="0">
                <a:latin typeface="Franklin Gothic Book" charset="0"/>
                <a:ea typeface="Franklin Gothic Book" charset="0"/>
                <a:cs typeface="Franklin Gothic Book" charset="0"/>
                <a:hlinkClick r:id="rId3"/>
              </a:rPr>
              <a:t>www.kff.org</a:t>
            </a:r>
            <a:endParaRPr lang="en-US" sz="2400" dirty="0" smtClean="0">
              <a:latin typeface="Franklin Gothic Book" charset="0"/>
              <a:ea typeface="Franklin Gothic Book" charset="0"/>
              <a:cs typeface="Franklin Gothic Book" charset="0"/>
            </a:endParaRPr>
          </a:p>
          <a:p>
            <a:pPr lvl="1"/>
            <a:r>
              <a:rPr lang="en-US" sz="2400" dirty="0" smtClean="0">
                <a:latin typeface="Franklin Gothic Book" charset="0"/>
                <a:ea typeface="Franklin Gothic Book" charset="0"/>
                <a:cs typeface="Franklin Gothic Book" charset="0"/>
              </a:rPr>
              <a:t>Health Affairs Blog: </a:t>
            </a:r>
            <a:r>
              <a:rPr lang="en-US" sz="2400" dirty="0" smtClean="0">
                <a:latin typeface="Franklin Gothic Book" charset="0"/>
                <a:ea typeface="Franklin Gothic Book" charset="0"/>
                <a:cs typeface="Franklin Gothic Book" charset="0"/>
                <a:hlinkClick r:id="rId4"/>
              </a:rPr>
              <a:t>http</a:t>
            </a:r>
            <a:r>
              <a:rPr lang="en-US" sz="2400" dirty="0">
                <a:latin typeface="Franklin Gothic Book" charset="0"/>
                <a:ea typeface="Franklin Gothic Book" charset="0"/>
                <a:cs typeface="Franklin Gothic Book" charset="0"/>
                <a:hlinkClick r:id="rId4"/>
              </a:rPr>
              <a:t>://healthaffairs.org/blog</a:t>
            </a:r>
            <a:r>
              <a:rPr lang="en-US" sz="2400" dirty="0" smtClean="0">
                <a:latin typeface="Franklin Gothic Book" charset="0"/>
                <a:ea typeface="Franklin Gothic Book" charset="0"/>
                <a:cs typeface="Franklin Gothic Book" charset="0"/>
                <a:hlinkClick r:id="rId4"/>
              </a:rPr>
              <a:t>/</a:t>
            </a:r>
            <a:endParaRPr lang="en-US" sz="2400" dirty="0">
              <a:latin typeface="Franklin Gothic Book" charset="0"/>
              <a:ea typeface="Franklin Gothic Book" charset="0"/>
              <a:cs typeface="Franklin Gothic Book" charset="0"/>
            </a:endParaRPr>
          </a:p>
          <a:p>
            <a:pPr lvl="1"/>
            <a:r>
              <a:rPr lang="en-US" sz="2400" dirty="0" smtClean="0">
                <a:latin typeface="Franklin Gothic Book" charset="0"/>
                <a:ea typeface="Franklin Gothic Book" charset="0"/>
                <a:cs typeface="Franklin Gothic Book" charset="0"/>
              </a:rPr>
              <a:t>Physicians for a National Health Program: </a:t>
            </a:r>
            <a:r>
              <a:rPr lang="en-US" sz="2400" dirty="0" smtClean="0">
                <a:latin typeface="Franklin Gothic Book" charset="0"/>
                <a:ea typeface="Franklin Gothic Book" charset="0"/>
                <a:cs typeface="Franklin Gothic Book" charset="0"/>
                <a:hlinkClick r:id="rId5"/>
              </a:rPr>
              <a:t>www.PNHP.org</a:t>
            </a:r>
            <a:endParaRPr lang="en-US" sz="2400" dirty="0" smtClean="0">
              <a:latin typeface="Franklin Gothic Book" charset="0"/>
              <a:ea typeface="Franklin Gothic Book" charset="0"/>
              <a:cs typeface="Franklin Gothic Book" charset="0"/>
            </a:endParaRPr>
          </a:p>
        </p:txBody>
      </p:sp>
      <p:pic>
        <p:nvPicPr>
          <p:cNvPr id="11" name="Picture 10" descr="Screen Shot 2014-05-05 at 9.29.45 AM.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673249" y="4858657"/>
            <a:ext cx="3933943" cy="923544"/>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8879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 ?? </a:t>
            </a:r>
            <a:endParaRPr lang="en-US" dirty="0"/>
          </a:p>
        </p:txBody>
      </p:sp>
      <p:sp>
        <p:nvSpPr>
          <p:cNvPr id="4" name="Content Placeholder 3"/>
          <p:cNvSpPr>
            <a:spLocks noGrp="1"/>
          </p:cNvSpPr>
          <p:nvPr>
            <p:ph idx="1"/>
          </p:nvPr>
        </p:nvSpPr>
        <p:spPr/>
        <p:txBody>
          <a:bodyPr>
            <a:normAutofit fontScale="77500" lnSpcReduction="20000"/>
          </a:bodyPr>
          <a:lstStyle/>
          <a:p>
            <a:r>
              <a:rPr lang="en-US" dirty="0" smtClean="0"/>
              <a:t>How </a:t>
            </a:r>
            <a:r>
              <a:rPr lang="en-US" dirty="0"/>
              <a:t>would physician compensation change in a single-payer system? How are the decisions on how to allocate every healthcare dollar made in a single-payer system? (as in, the decision of what gets covered and what doesn't)</a:t>
            </a:r>
          </a:p>
          <a:p>
            <a:r>
              <a:rPr lang="en-US" dirty="0" smtClean="0"/>
              <a:t>How </a:t>
            </a:r>
            <a:r>
              <a:rPr lang="en-US" dirty="0"/>
              <a:t>will we transition from a for-profit private insurance health care system to single payer? What will happen to all the people employed by insurance companies? How will provider reimbursement be affected (</a:t>
            </a:r>
            <a:r>
              <a:rPr lang="en-US" dirty="0" err="1"/>
              <a:t>esp</a:t>
            </a:r>
            <a:r>
              <a:rPr lang="en-US" dirty="0"/>
              <a:t> since in countries with single payer systems, their medical education is much less costly than here in the US and graduates here have a greater debt burden)?</a:t>
            </a:r>
          </a:p>
          <a:p>
            <a:r>
              <a:rPr lang="en-US" dirty="0"/>
              <a:t>How do large, private, for-profit hospital systems adjust to a single-payer system, or do they have to?</a:t>
            </a:r>
          </a:p>
          <a:p>
            <a:endParaRPr lang="en-US" dirty="0"/>
          </a:p>
        </p:txBody>
      </p:sp>
    </p:spTree>
    <p:extLst>
      <p:ext uri="{BB962C8B-B14F-4D97-AF65-F5344CB8AC3E}">
        <p14:creationId xmlns:p14="http://schemas.microsoft.com/office/powerpoint/2010/main" val="58520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Events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SNaHP</a:t>
            </a:r>
            <a:r>
              <a:rPr lang="en-US" dirty="0" smtClean="0"/>
              <a:t> summit in New Orleans on March 3</a:t>
            </a:r>
            <a:r>
              <a:rPr lang="en-US" baseline="30000" dirty="0" smtClean="0"/>
              <a:t>rd</a:t>
            </a:r>
            <a:endParaRPr lang="en-US" dirty="0" smtClean="0"/>
          </a:p>
          <a:p>
            <a:endParaRPr lang="en-US" dirty="0" smtClean="0"/>
          </a:p>
          <a:p>
            <a:r>
              <a:rPr lang="en-US" dirty="0" smtClean="0"/>
              <a:t>Upcoming Webinars</a:t>
            </a:r>
            <a:endParaRPr lang="en-US" dirty="0"/>
          </a:p>
          <a:p>
            <a:pPr fontAlgn="base"/>
            <a:r>
              <a:rPr lang="en-US" b="1" dirty="0"/>
              <a:t>January 17th, 8pmEST/5pmPST</a:t>
            </a:r>
            <a:r>
              <a:rPr lang="en-US" dirty="0"/>
              <a:t> - The Conservative Case for Single Payer - Presented by Dr. Ed </a:t>
            </a:r>
            <a:r>
              <a:rPr lang="en-US" dirty="0" err="1"/>
              <a:t>Weisbart</a:t>
            </a:r>
            <a:endParaRPr lang="en-US" dirty="0"/>
          </a:p>
          <a:p>
            <a:pPr fontAlgn="base"/>
            <a:r>
              <a:rPr lang="en-US" b="1" dirty="0"/>
              <a:t>Sunday, Jan 21st</a:t>
            </a:r>
            <a:r>
              <a:rPr lang="en-US" dirty="0"/>
              <a:t> (Time TBD) - The Intersection of Racial Justice and Single-Payer - Presented by Dorothy Charles</a:t>
            </a:r>
          </a:p>
          <a:p>
            <a:pPr fontAlgn="base"/>
            <a:r>
              <a:rPr lang="en-US" b="1" dirty="0" smtClean="0"/>
              <a:t>Sun, Jan </a:t>
            </a:r>
            <a:r>
              <a:rPr lang="en-US" b="1"/>
              <a:t>28th</a:t>
            </a:r>
            <a:r>
              <a:rPr lang="en-US"/>
              <a:t> </a:t>
            </a:r>
            <a:r>
              <a:rPr lang="en-US" smtClean="0"/>
              <a:t>(time </a:t>
            </a:r>
            <a:r>
              <a:rPr lang="en-US" dirty="0"/>
              <a:t>TBD) - Effective Single Payer Advocacy - </a:t>
            </a:r>
            <a:r>
              <a:rPr lang="en-US" dirty="0" err="1"/>
              <a:t>Anand</a:t>
            </a:r>
            <a:r>
              <a:rPr lang="en-US" dirty="0"/>
              <a:t> </a:t>
            </a:r>
            <a:r>
              <a:rPr lang="en-US" dirty="0" err="1"/>
              <a:t>Saha</a:t>
            </a:r>
            <a:endParaRPr lang="en-US" dirty="0"/>
          </a:p>
          <a:p>
            <a:endParaRPr lang="en-US" dirty="0"/>
          </a:p>
        </p:txBody>
      </p:sp>
    </p:spTree>
    <p:extLst>
      <p:ext uri="{BB962C8B-B14F-4D97-AF65-F5344CB8AC3E}">
        <p14:creationId xmlns:p14="http://schemas.microsoft.com/office/powerpoint/2010/main" val="1489299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Patient Stories</a:t>
            </a:r>
            <a:endParaRPr lang="en-US" dirty="0"/>
          </a:p>
        </p:txBody>
      </p:sp>
      <p:sp>
        <p:nvSpPr>
          <p:cNvPr id="3" name="Content Placeholder 2"/>
          <p:cNvSpPr>
            <a:spLocks noGrp="1"/>
          </p:cNvSpPr>
          <p:nvPr>
            <p:ph idx="1"/>
          </p:nvPr>
        </p:nvSpPr>
        <p:spPr>
          <a:xfrm>
            <a:off x="359597" y="1673676"/>
            <a:ext cx="8424809" cy="4674742"/>
          </a:xfrm>
        </p:spPr>
        <p:txBody>
          <a:bodyPr>
            <a:normAutofit lnSpcReduction="10000"/>
          </a:bodyPr>
          <a:lstStyle/>
          <a:p>
            <a:pPr lvl="1"/>
            <a:r>
              <a:rPr lang="en-US" dirty="0" smtClean="0"/>
              <a:t>A </a:t>
            </a:r>
            <a:r>
              <a:rPr lang="en-US" dirty="0"/>
              <a:t>d</a:t>
            </a:r>
            <a:r>
              <a:rPr lang="en-US" dirty="0" smtClean="0"/>
              <a:t>iabetic patient needed a second medication for better blood sugar control however couldn’t </a:t>
            </a:r>
            <a:r>
              <a:rPr lang="en-US" u="sng" dirty="0" smtClean="0"/>
              <a:t>ACCESS</a:t>
            </a:r>
            <a:r>
              <a:rPr lang="en-US" dirty="0" smtClean="0"/>
              <a:t> medication because of cost</a:t>
            </a:r>
          </a:p>
          <a:p>
            <a:pPr lvl="1"/>
            <a:r>
              <a:rPr lang="en-US" dirty="0" smtClean="0"/>
              <a:t>Another patient, had sickle cell disease, multiple hospitalizations of greater than a week for pain, couldn’t get an appoint with a pain specialist to get </a:t>
            </a:r>
            <a:r>
              <a:rPr lang="en-US" sz="3200" u="sng" dirty="0" smtClean="0"/>
              <a:t>QUALITY</a:t>
            </a:r>
            <a:r>
              <a:rPr lang="en-US" dirty="0" smtClean="0"/>
              <a:t> care</a:t>
            </a:r>
          </a:p>
          <a:p>
            <a:pPr lvl="1"/>
            <a:r>
              <a:rPr lang="en-US" dirty="0" smtClean="0"/>
              <a:t>Both patient’s poorly controlled medical conditions will </a:t>
            </a:r>
            <a:r>
              <a:rPr lang="en-US" sz="3200" u="sng" dirty="0" smtClean="0"/>
              <a:t>COST</a:t>
            </a:r>
            <a:r>
              <a:rPr lang="en-US" dirty="0" smtClean="0"/>
              <a:t> the medical system a lot of money</a:t>
            </a:r>
          </a:p>
          <a:p>
            <a:pPr lvl="1"/>
            <a:endParaRPr lang="en-US" dirty="0"/>
          </a:p>
        </p:txBody>
      </p:sp>
    </p:spTree>
    <p:extLst>
      <p:ext uri="{BB962C8B-B14F-4D97-AF65-F5344CB8AC3E}">
        <p14:creationId xmlns:p14="http://schemas.microsoft.com/office/powerpoint/2010/main" val="370966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ltLang="en-US" dirty="0" smtClean="0"/>
              <a:t>Quality: NY </a:t>
            </a:r>
            <a:r>
              <a:rPr lang="en-US" altLang="en-US" dirty="0"/>
              <a:t>State Cheapest Bronze Plan (Family, 2017)</a:t>
            </a:r>
            <a:endParaRPr lang="en-US" dirty="0"/>
          </a:p>
        </p:txBody>
      </p:sp>
      <p:sp>
        <p:nvSpPr>
          <p:cNvPr id="17" name="TextBox 16"/>
          <p:cNvSpPr txBox="1"/>
          <p:nvPr/>
        </p:nvSpPr>
        <p:spPr>
          <a:xfrm>
            <a:off x="239068" y="1189370"/>
            <a:ext cx="10424671" cy="4862870"/>
          </a:xfrm>
          <a:prstGeom prst="rect">
            <a:avLst/>
          </a:prstGeom>
          <a:noFill/>
        </p:spPr>
        <p:txBody>
          <a:bodyPr wrap="square" rtlCol="0" anchor="ctr">
            <a:spAutoFit/>
          </a:bodyPr>
          <a:lstStyle/>
          <a:p>
            <a:pPr defTabSz="914400">
              <a:spcAft>
                <a:spcPts val="1200"/>
              </a:spcAft>
            </a:pPr>
            <a:r>
              <a:rPr lang="en-US" sz="2800" b="1" dirty="0">
                <a:solidFill>
                  <a:srgbClr val="003300"/>
                </a:solidFill>
                <a:latin typeface="Calibri"/>
              </a:rPr>
              <a:t>Premium</a:t>
            </a:r>
            <a:r>
              <a:rPr lang="en-US" sz="2800" dirty="0">
                <a:solidFill>
                  <a:srgbClr val="003300"/>
                </a:solidFill>
                <a:latin typeface="Calibri"/>
              </a:rPr>
              <a:t>: $12,563</a:t>
            </a:r>
          </a:p>
          <a:p>
            <a:pPr defTabSz="914400">
              <a:spcAft>
                <a:spcPts val="1200"/>
              </a:spcAft>
            </a:pPr>
            <a:r>
              <a:rPr lang="en-US" sz="2800" b="1" dirty="0">
                <a:solidFill>
                  <a:srgbClr val="003300"/>
                </a:solidFill>
                <a:latin typeface="Calibri"/>
              </a:rPr>
              <a:t>Deductible</a:t>
            </a:r>
            <a:r>
              <a:rPr lang="en-US" sz="2800" dirty="0">
                <a:solidFill>
                  <a:srgbClr val="003300"/>
                </a:solidFill>
                <a:latin typeface="Calibri"/>
              </a:rPr>
              <a:t>: $8,000</a:t>
            </a:r>
          </a:p>
          <a:p>
            <a:pPr defTabSz="914400"/>
            <a:r>
              <a:rPr lang="en-US" sz="2800" b="1" dirty="0">
                <a:solidFill>
                  <a:srgbClr val="003300"/>
                </a:solidFill>
                <a:latin typeface="Calibri"/>
              </a:rPr>
              <a:t>Coinsurance</a:t>
            </a:r>
            <a:r>
              <a:rPr lang="en-US" sz="2800" dirty="0">
                <a:solidFill>
                  <a:srgbClr val="003300"/>
                </a:solidFill>
                <a:latin typeface="Calibri"/>
              </a:rPr>
              <a:t>: 50% </a:t>
            </a:r>
            <a:r>
              <a:rPr lang="en-US" sz="2800" i="1" dirty="0">
                <a:solidFill>
                  <a:srgbClr val="003300"/>
                </a:solidFill>
                <a:latin typeface="Calibri"/>
              </a:rPr>
              <a:t>after</a:t>
            </a:r>
            <a:r>
              <a:rPr lang="en-US" sz="2800" dirty="0">
                <a:solidFill>
                  <a:srgbClr val="003300"/>
                </a:solidFill>
                <a:latin typeface="Calibri"/>
              </a:rPr>
              <a:t> deductible for:</a:t>
            </a:r>
          </a:p>
          <a:p>
            <a:pPr marL="690563" lvl="2" indent="-233363" defTabSz="914400">
              <a:buFont typeface="Arial" charset="0"/>
              <a:buChar char="•"/>
            </a:pPr>
            <a:r>
              <a:rPr lang="en-US" sz="2800" dirty="0">
                <a:solidFill>
                  <a:srgbClr val="003300"/>
                </a:solidFill>
                <a:latin typeface="Calibri"/>
              </a:rPr>
              <a:t>Ambulance, ED, Urgent Care</a:t>
            </a:r>
          </a:p>
          <a:p>
            <a:pPr marL="690563" lvl="2" indent="-233363" defTabSz="914400">
              <a:buFont typeface="Arial" charset="0"/>
              <a:buChar char="•"/>
            </a:pPr>
            <a:r>
              <a:rPr lang="en-US" sz="2800" dirty="0">
                <a:solidFill>
                  <a:srgbClr val="003300"/>
                </a:solidFill>
                <a:latin typeface="Calibri"/>
              </a:rPr>
              <a:t>Imaging &amp; diagnostic tests</a:t>
            </a:r>
          </a:p>
          <a:p>
            <a:pPr marL="690563" lvl="2" indent="-233363" defTabSz="914400">
              <a:buFont typeface="Arial" charset="0"/>
              <a:buChar char="•"/>
            </a:pPr>
            <a:r>
              <a:rPr lang="en-US" sz="2800" dirty="0">
                <a:solidFill>
                  <a:srgbClr val="003300"/>
                </a:solidFill>
                <a:latin typeface="Calibri"/>
              </a:rPr>
              <a:t>Outpatient visits</a:t>
            </a:r>
          </a:p>
          <a:p>
            <a:pPr marL="690563" lvl="2" indent="-233363" defTabSz="914400">
              <a:buFont typeface="Arial" charset="0"/>
              <a:buChar char="•"/>
            </a:pPr>
            <a:r>
              <a:rPr lang="en-US" sz="2800" dirty="0">
                <a:solidFill>
                  <a:srgbClr val="003300"/>
                </a:solidFill>
                <a:latin typeface="Calibri"/>
              </a:rPr>
              <a:t>Chemotherapy</a:t>
            </a:r>
          </a:p>
          <a:p>
            <a:pPr marL="690563" lvl="2" indent="-233363" defTabSz="914400">
              <a:spcAft>
                <a:spcPts val="1200"/>
              </a:spcAft>
              <a:buFont typeface="Arial" charset="0"/>
              <a:buChar char="•"/>
            </a:pPr>
            <a:r>
              <a:rPr lang="en-US" sz="2800" dirty="0">
                <a:solidFill>
                  <a:srgbClr val="003300"/>
                </a:solidFill>
                <a:latin typeface="Calibri"/>
              </a:rPr>
              <a:t>Inpatient</a:t>
            </a:r>
          </a:p>
          <a:p>
            <a:pPr defTabSz="914400"/>
            <a:r>
              <a:rPr lang="en-US" sz="2800" b="1" dirty="0">
                <a:solidFill>
                  <a:srgbClr val="003300"/>
                </a:solidFill>
                <a:latin typeface="Calibri"/>
              </a:rPr>
              <a:t>Out-of-pocket maximum</a:t>
            </a:r>
            <a:r>
              <a:rPr lang="en-US" sz="2800" dirty="0">
                <a:solidFill>
                  <a:srgbClr val="003300"/>
                </a:solidFill>
                <a:latin typeface="Calibri"/>
              </a:rPr>
              <a:t>: </a:t>
            </a:r>
          </a:p>
          <a:p>
            <a:pPr lvl="1" defTabSz="914400">
              <a:spcAft>
                <a:spcPts val="1200"/>
              </a:spcAft>
            </a:pPr>
            <a:r>
              <a:rPr lang="en-US" sz="2800" dirty="0">
                <a:solidFill>
                  <a:srgbClr val="003300"/>
                </a:solidFill>
                <a:latin typeface="Calibri"/>
              </a:rPr>
              <a:t>$14,300 for a family with income-based adjustments …</a:t>
            </a:r>
          </a:p>
        </p:txBody>
      </p:sp>
    </p:spTree>
    <p:extLst>
      <p:ext uri="{BB962C8B-B14F-4D97-AF65-F5344CB8AC3E}">
        <p14:creationId xmlns:p14="http://schemas.microsoft.com/office/powerpoint/2010/main" val="13071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Many Elective PCIs </a:t>
            </a:r>
            <a:r>
              <a:rPr lang="en-US"/>
              <a:t>Are Inappropriate</a:t>
            </a:r>
          </a:p>
        </p:txBody>
      </p:sp>
      <p:sp>
        <p:nvSpPr>
          <p:cNvPr id="5" name="Text Placeholder 4"/>
          <p:cNvSpPr>
            <a:spLocks noGrp="1"/>
          </p:cNvSpPr>
          <p:nvPr>
            <p:ph type="body" sz="quarter" idx="10"/>
          </p:nvPr>
        </p:nvSpPr>
        <p:spPr>
          <a:xfrm>
            <a:off x="2383491" y="6008274"/>
            <a:ext cx="6131859" cy="846943"/>
          </a:xfrm>
        </p:spPr>
        <p:txBody>
          <a:bodyPr/>
          <a:lstStyle/>
          <a:p>
            <a:r>
              <a:rPr lang="en-US" dirty="0"/>
              <a:t>JAMA IM 2014;174:1630</a:t>
            </a:r>
          </a:p>
          <a:p>
            <a:r>
              <a:rPr lang="en-US" dirty="0"/>
              <a:t>Based on 1,225,562 patients in PCI </a:t>
            </a:r>
            <a:r>
              <a:rPr lang="en-US" dirty="0" err="1"/>
              <a:t>Cath</a:t>
            </a:r>
            <a:r>
              <a:rPr lang="en-US" dirty="0"/>
              <a:t> </a:t>
            </a:r>
            <a:r>
              <a:rPr lang="en-US" dirty="0" smtClean="0"/>
              <a:t>Registry</a:t>
            </a:r>
            <a:endParaRPr lang="en-US" dirty="0"/>
          </a:p>
        </p:txBody>
      </p:sp>
      <p:graphicFrame>
        <p:nvGraphicFramePr>
          <p:cNvPr id="4" name="Chart 3"/>
          <p:cNvGraphicFramePr/>
          <p:nvPr>
            <p:extLst/>
          </p:nvPr>
        </p:nvGraphicFramePr>
        <p:xfrm>
          <a:off x="1412697" y="1361440"/>
          <a:ext cx="6318607" cy="459848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288899" y="2748345"/>
            <a:ext cx="1699053" cy="830997"/>
          </a:xfrm>
          <a:prstGeom prst="rect">
            <a:avLst/>
          </a:prstGeom>
          <a:noFill/>
        </p:spPr>
        <p:txBody>
          <a:bodyPr wrap="none" rtlCol="0" anchor="ctr">
            <a:spAutoFit/>
          </a:bodyPr>
          <a:lstStyle/>
          <a:p>
            <a:pPr algn="ctr"/>
            <a:r>
              <a:rPr lang="en-US" sz="2400" dirty="0" smtClean="0">
                <a:solidFill>
                  <a:schemeClr val="bg1"/>
                </a:solidFill>
              </a:rPr>
              <a:t>Appropriate</a:t>
            </a:r>
          </a:p>
          <a:p>
            <a:pPr algn="ctr"/>
            <a:r>
              <a:rPr lang="en-US" sz="2400" dirty="0" smtClean="0">
                <a:solidFill>
                  <a:schemeClr val="bg1"/>
                </a:solidFill>
              </a:rPr>
              <a:t>33.9%</a:t>
            </a:r>
          </a:p>
        </p:txBody>
      </p:sp>
      <p:sp>
        <p:nvSpPr>
          <p:cNvPr id="7" name="TextBox 6"/>
          <p:cNvSpPr txBox="1"/>
          <p:nvPr/>
        </p:nvSpPr>
        <p:spPr>
          <a:xfrm>
            <a:off x="2921269" y="2829688"/>
            <a:ext cx="1417275" cy="830997"/>
          </a:xfrm>
          <a:prstGeom prst="rect">
            <a:avLst/>
          </a:prstGeom>
          <a:noFill/>
        </p:spPr>
        <p:txBody>
          <a:bodyPr wrap="none" rtlCol="0" anchor="ctr">
            <a:spAutoFit/>
          </a:bodyPr>
          <a:lstStyle/>
          <a:p>
            <a:pPr algn="ctr"/>
            <a:r>
              <a:rPr lang="en-US" sz="2400" dirty="0" smtClean="0">
                <a:solidFill>
                  <a:schemeClr val="bg1"/>
                </a:solidFill>
              </a:rPr>
              <a:t>Uncertain</a:t>
            </a:r>
          </a:p>
          <a:p>
            <a:pPr algn="ctr"/>
            <a:r>
              <a:rPr lang="en-US" sz="2400" dirty="0" smtClean="0">
                <a:solidFill>
                  <a:schemeClr val="bg1"/>
                </a:solidFill>
              </a:rPr>
              <a:t>41.3%</a:t>
            </a:r>
          </a:p>
        </p:txBody>
      </p:sp>
      <p:sp>
        <p:nvSpPr>
          <p:cNvPr id="8" name="TextBox 7"/>
          <p:cNvSpPr txBox="1"/>
          <p:nvPr/>
        </p:nvSpPr>
        <p:spPr>
          <a:xfrm>
            <a:off x="3797636" y="4636998"/>
            <a:ext cx="1907644" cy="830997"/>
          </a:xfrm>
          <a:prstGeom prst="rect">
            <a:avLst/>
          </a:prstGeom>
          <a:noFill/>
        </p:spPr>
        <p:txBody>
          <a:bodyPr wrap="none" rtlCol="0" anchor="ctr">
            <a:spAutoFit/>
          </a:bodyPr>
          <a:lstStyle/>
          <a:p>
            <a:pPr algn="ctr"/>
            <a:r>
              <a:rPr lang="en-US" sz="2400" dirty="0" smtClean="0">
                <a:solidFill>
                  <a:schemeClr val="bg1"/>
                </a:solidFill>
              </a:rPr>
              <a:t>Inappropriate</a:t>
            </a:r>
          </a:p>
          <a:p>
            <a:pPr algn="ctr"/>
            <a:r>
              <a:rPr lang="en-US" sz="2400" dirty="0" smtClean="0">
                <a:solidFill>
                  <a:schemeClr val="bg1"/>
                </a:solidFill>
              </a:rPr>
              <a:t>22.0%</a:t>
            </a:r>
          </a:p>
        </p:txBody>
      </p:sp>
    </p:spTree>
    <p:extLst>
      <p:ext uri="{BB962C8B-B14F-4D97-AF65-F5344CB8AC3E}">
        <p14:creationId xmlns:p14="http://schemas.microsoft.com/office/powerpoint/2010/main" val="4607908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Higher Medication Co-Pays =</a:t>
            </a:r>
            <a:br>
              <a:rPr lang="en-US" dirty="0" smtClean="0"/>
            </a:br>
            <a:r>
              <a:rPr lang="en-US" dirty="0" smtClean="0"/>
              <a:t>Worse Pediatric Asthma Outcomes</a:t>
            </a:r>
            <a:endParaRPr lang="en-US" dirty="0"/>
          </a:p>
        </p:txBody>
      </p:sp>
      <p:sp>
        <p:nvSpPr>
          <p:cNvPr id="4" name="Text Placeholder 3"/>
          <p:cNvSpPr>
            <a:spLocks noGrp="1"/>
          </p:cNvSpPr>
          <p:nvPr>
            <p:ph type="body" sz="quarter" idx="10"/>
          </p:nvPr>
        </p:nvSpPr>
        <p:spPr>
          <a:xfrm>
            <a:off x="2793200" y="6011057"/>
            <a:ext cx="6131859" cy="846943"/>
          </a:xfrm>
        </p:spPr>
        <p:txBody>
          <a:bodyPr/>
          <a:lstStyle/>
          <a:p>
            <a:r>
              <a:rPr lang="en-US" dirty="0"/>
              <a:t>Children age 5-18</a:t>
            </a:r>
          </a:p>
          <a:p>
            <a:r>
              <a:rPr lang="en-US" dirty="0"/>
              <a:t>Source: JAMA </a:t>
            </a:r>
            <a:r>
              <a:rPr lang="en-US" dirty="0" smtClean="0"/>
              <a:t>2012;307:1284</a:t>
            </a:r>
            <a:endParaRPr lang="en-US" dirty="0"/>
          </a:p>
        </p:txBody>
      </p:sp>
      <p:graphicFrame>
        <p:nvGraphicFramePr>
          <p:cNvPr id="2" name="Chart 1"/>
          <p:cNvGraphicFramePr/>
          <p:nvPr>
            <p:extLst>
              <p:ext uri="{D42A27DB-BD31-4B8C-83A1-F6EECF244321}">
                <p14:modId xmlns:p14="http://schemas.microsoft.com/office/powerpoint/2010/main" val="4088252807"/>
              </p:ext>
            </p:extLst>
          </p:nvPr>
        </p:nvGraphicFramePr>
        <p:xfrm>
          <a:off x="628650" y="1560347"/>
          <a:ext cx="8296409" cy="44913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844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736701" y="1092541"/>
            <a:ext cx="5670602" cy="4957949"/>
          </a:xfrm>
          <a:prstGeom prst="rect">
            <a:avLst/>
          </a:prstGeom>
          <a:effectLst>
            <a:softEdge rad="88900"/>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6402" y="2234699"/>
            <a:ext cx="1796786" cy="2640131"/>
          </a:xfrm>
          <a:prstGeom prst="rect">
            <a:avLst/>
          </a:prstGeom>
          <a:effectLst>
            <a:glow rad="63500">
              <a:schemeClr val="bg1">
                <a:alpha val="40000"/>
              </a:schemeClr>
            </a:glow>
          </a:effectLst>
        </p:spPr>
      </p:pic>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5811" y="2003092"/>
            <a:ext cx="1532551" cy="553906"/>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99897" y="1092539"/>
            <a:ext cx="1683813" cy="1036948"/>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7418" y="2616498"/>
            <a:ext cx="1529334" cy="601538"/>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67418" y="3277538"/>
            <a:ext cx="1529334" cy="491425"/>
          </a:xfrm>
          <a:prstGeom prst="rect">
            <a:avLst/>
          </a:prstGeom>
          <a:solidFill>
            <a:srgbClr val="FFFFFF"/>
          </a:solidFill>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63632" y="5264121"/>
            <a:ext cx="754380" cy="586740"/>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41803" y="5264121"/>
            <a:ext cx="754380" cy="586740"/>
          </a:xfrm>
          <a:prstGeom prst="rect">
            <a:avLst/>
          </a:prstGeom>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63632" y="4582395"/>
            <a:ext cx="754380" cy="622224"/>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46159" y="4582397"/>
            <a:ext cx="754380" cy="621093"/>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63632" y="3828461"/>
            <a:ext cx="1529334" cy="694434"/>
          </a:xfrm>
          <a:prstGeom prst="rect">
            <a:avLst/>
          </a:prstGeom>
          <a:effectLst>
            <a:outerShdw blurRad="50800" dist="38100" dir="2700000" algn="tl" rotWithShape="0">
              <a:prstClr val="black">
                <a:alpha val="40000"/>
              </a:prstClr>
            </a:outerShdw>
          </a:effectLst>
        </p:spPr>
      </p:pic>
      <p:sp useBgFill="1">
        <p:nvSpPr>
          <p:cNvPr id="42" name="Rectangle 41"/>
          <p:cNvSpPr/>
          <p:nvPr/>
        </p:nvSpPr>
        <p:spPr>
          <a:xfrm>
            <a:off x="3861233" y="1033939"/>
            <a:ext cx="2287400" cy="4934944"/>
          </a:xfrm>
          <a:prstGeom prst="rect">
            <a:avLst/>
          </a:prstGeom>
          <a:ln w="95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454924" y="1280636"/>
            <a:ext cx="2898743" cy="4300032"/>
          </a:xfrm>
          <a:prstGeom prst="rect">
            <a:avLst/>
          </a:prstGeom>
          <a:gradFill flip="none" rotWithShape="1">
            <a:gsLst>
              <a:gs pos="1000">
                <a:schemeClr val="accent1">
                  <a:lumMod val="0"/>
                  <a:lumOff val="100000"/>
                </a:schemeClr>
              </a:gs>
              <a:gs pos="35000">
                <a:schemeClr val="accent1">
                  <a:lumMod val="0"/>
                  <a:lumOff val="100000"/>
                </a:schemeClr>
              </a:gs>
              <a:gs pos="100000">
                <a:schemeClr val="bg1">
                  <a:lumMod val="90000"/>
                </a:schemeClr>
              </a:gs>
            </a:gsLst>
            <a:lin ang="10800000" scaled="1"/>
            <a:tileRect/>
          </a:gradFill>
          <a:ln w="9525" cmpd="sng">
            <a:solidFill>
              <a:schemeClr val="tx1"/>
            </a:solidFill>
          </a:ln>
          <a:effectLst>
            <a:glow rad="304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r>
              <a:rPr lang="en-US" sz="2000" dirty="0">
                <a:solidFill>
                  <a:schemeClr val="tx1"/>
                </a:solidFill>
                <a:effectLst>
                  <a:glow rad="101600">
                    <a:schemeClr val="bg1">
                      <a:alpha val="60000"/>
                    </a:schemeClr>
                  </a:glow>
                </a:effectLst>
                <a:ea typeface="Franklin Gothic Medium" charset="0"/>
                <a:cs typeface="Franklin Gothic Medium" charset="0"/>
              </a:rPr>
              <a:t>Also known as</a:t>
            </a:r>
          </a:p>
          <a:p>
            <a:pPr algn="ctr"/>
            <a:r>
              <a:rPr lang="en-US" sz="2400" dirty="0">
                <a:solidFill>
                  <a:schemeClr val="tx1"/>
                </a:solidFill>
                <a:effectLst>
                  <a:glow rad="101600">
                    <a:schemeClr val="bg1">
                      <a:alpha val="60000"/>
                    </a:schemeClr>
                  </a:glow>
                </a:effectLst>
                <a:ea typeface="Franklin Gothic Medium" charset="0"/>
                <a:cs typeface="Franklin Gothic Medium" charset="0"/>
              </a:rPr>
              <a:t>“</a:t>
            </a:r>
            <a:r>
              <a:rPr lang="en-US" sz="2400" b="1" dirty="0">
                <a:solidFill>
                  <a:schemeClr val="tx1"/>
                </a:solidFill>
                <a:effectLst>
                  <a:glow rad="101600">
                    <a:schemeClr val="bg1">
                      <a:alpha val="60000"/>
                    </a:schemeClr>
                  </a:glow>
                </a:effectLst>
                <a:ea typeface="Franklin Gothic Medium" charset="0"/>
                <a:cs typeface="Franklin Gothic Medium" charset="0"/>
              </a:rPr>
              <a:t>National Health</a:t>
            </a:r>
          </a:p>
          <a:p>
            <a:pPr algn="ctr"/>
            <a:r>
              <a:rPr lang="en-US" sz="2400" b="1" dirty="0">
                <a:solidFill>
                  <a:schemeClr val="tx1"/>
                </a:solidFill>
                <a:effectLst>
                  <a:glow rad="101600">
                    <a:schemeClr val="bg1">
                      <a:alpha val="60000"/>
                    </a:schemeClr>
                  </a:glow>
                </a:effectLst>
                <a:ea typeface="Franklin Gothic Medium" charset="0"/>
                <a:cs typeface="Franklin Gothic Medium" charset="0"/>
              </a:rPr>
              <a:t> Insurance”</a:t>
            </a:r>
          </a:p>
          <a:p>
            <a:pPr algn="ctr"/>
            <a:endParaRPr lang="en-US" sz="2400" dirty="0">
              <a:solidFill>
                <a:schemeClr val="tx1"/>
              </a:solidFill>
              <a:effectLst>
                <a:glow rad="101600">
                  <a:schemeClr val="bg1">
                    <a:alpha val="60000"/>
                  </a:schemeClr>
                </a:glow>
              </a:effectLst>
              <a:ea typeface="Franklin Gothic Medium" charset="0"/>
              <a:cs typeface="Franklin Gothic Medium" charset="0"/>
            </a:endParaRPr>
          </a:p>
          <a:p>
            <a:pPr algn="ctr"/>
            <a:endParaRPr lang="en-US" sz="2400" dirty="0">
              <a:solidFill>
                <a:schemeClr val="tx1"/>
              </a:solidFill>
              <a:effectLst>
                <a:glow rad="101600">
                  <a:schemeClr val="bg1">
                    <a:alpha val="60000"/>
                  </a:schemeClr>
                </a:glow>
              </a:effectLst>
              <a:ea typeface="Franklin Gothic Medium" charset="0"/>
              <a:cs typeface="Franklin Gothic Medium" charset="0"/>
            </a:endParaRPr>
          </a:p>
          <a:p>
            <a:pPr algn="ctr"/>
            <a:endParaRPr lang="en-US" sz="2400" dirty="0">
              <a:solidFill>
                <a:schemeClr val="tx1"/>
              </a:solidFill>
              <a:effectLst>
                <a:glow rad="101600">
                  <a:schemeClr val="bg1">
                    <a:alpha val="60000"/>
                  </a:schemeClr>
                </a:glow>
              </a:effectLst>
              <a:ea typeface="Franklin Gothic Medium" charset="0"/>
              <a:cs typeface="Franklin Gothic Medium" charset="0"/>
            </a:endParaRPr>
          </a:p>
          <a:p>
            <a:pPr algn="ctr"/>
            <a:endParaRPr lang="en-US" sz="2400" dirty="0">
              <a:solidFill>
                <a:schemeClr val="tx1"/>
              </a:solidFill>
              <a:effectLst>
                <a:glow rad="101600">
                  <a:schemeClr val="bg1">
                    <a:alpha val="60000"/>
                  </a:schemeClr>
                </a:glow>
              </a:effectLst>
              <a:ea typeface="Franklin Gothic Medium" charset="0"/>
              <a:cs typeface="Franklin Gothic Medium" charset="0"/>
            </a:endParaRPr>
          </a:p>
          <a:p>
            <a:pPr algn="ctr"/>
            <a:r>
              <a:rPr lang="en-US" sz="2000" dirty="0">
                <a:solidFill>
                  <a:schemeClr val="tx1"/>
                </a:solidFill>
                <a:effectLst>
                  <a:glow rad="101600">
                    <a:schemeClr val="bg1">
                      <a:alpha val="60000"/>
                    </a:schemeClr>
                  </a:glow>
                </a:effectLst>
                <a:ea typeface="Franklin Gothic Medium" charset="0"/>
                <a:cs typeface="Franklin Gothic Medium" charset="0"/>
              </a:rPr>
              <a:t>also known as</a:t>
            </a:r>
          </a:p>
          <a:p>
            <a:pPr algn="ctr"/>
            <a:r>
              <a:rPr lang="en-US" sz="2800" b="1" dirty="0">
                <a:solidFill>
                  <a:schemeClr val="tx1"/>
                </a:solidFill>
                <a:effectLst>
                  <a:glow rad="101600">
                    <a:schemeClr val="bg1">
                      <a:alpha val="60000"/>
                    </a:schemeClr>
                  </a:glow>
                </a:effectLst>
                <a:ea typeface="Franklin Gothic Medium" charset="0"/>
                <a:cs typeface="Franklin Gothic Medium" charset="0"/>
              </a:rPr>
              <a:t>“Medicare for All”</a:t>
            </a:r>
          </a:p>
        </p:txBody>
      </p:sp>
      <p:cxnSp>
        <p:nvCxnSpPr>
          <p:cNvPr id="45" name="Straight Arrow Connector 44"/>
          <p:cNvCxnSpPr/>
          <p:nvPr/>
        </p:nvCxnSpPr>
        <p:spPr>
          <a:xfrm flipV="1">
            <a:off x="3391293" y="3558760"/>
            <a:ext cx="3055041" cy="4572"/>
          </a:xfrm>
          <a:prstGeom prst="straightConnector1">
            <a:avLst/>
          </a:prstGeom>
          <a:ln w="76200">
            <a:solidFill>
              <a:schemeClr val="accent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3469312" y="2205874"/>
            <a:ext cx="2962126" cy="1366887"/>
          </a:xfrm>
          <a:custGeom>
            <a:avLst/>
            <a:gdLst>
              <a:gd name="connsiteX0" fmla="*/ 0 w 3525624"/>
              <a:gd name="connsiteY0" fmla="*/ 1366887 h 1366887"/>
              <a:gd name="connsiteX1" fmla="*/ 1734532 w 3525624"/>
              <a:gd name="connsiteY1" fmla="*/ 923827 h 1366887"/>
              <a:gd name="connsiteX2" fmla="*/ 3525624 w 3525624"/>
              <a:gd name="connsiteY2" fmla="*/ 0 h 1366887"/>
              <a:gd name="connsiteX0" fmla="*/ 0 w 3525624"/>
              <a:gd name="connsiteY0" fmla="*/ 1366887 h 1386970"/>
              <a:gd name="connsiteX1" fmla="*/ 1734532 w 3525624"/>
              <a:gd name="connsiteY1" fmla="*/ 1289587 h 1386970"/>
              <a:gd name="connsiteX2" fmla="*/ 3525624 w 3525624"/>
              <a:gd name="connsiteY2" fmla="*/ 0 h 1386970"/>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25624"/>
              <a:gd name="connsiteY0" fmla="*/ 1366887 h 1366887"/>
              <a:gd name="connsiteX1" fmla="*/ 1734532 w 3525624"/>
              <a:gd name="connsiteY1" fmla="*/ 1289587 h 1366887"/>
              <a:gd name="connsiteX2" fmla="*/ 3525624 w 3525624"/>
              <a:gd name="connsiteY2" fmla="*/ 0 h 1366887"/>
              <a:gd name="connsiteX0" fmla="*/ 0 w 3508583"/>
              <a:gd name="connsiteY0" fmla="*/ 1366887 h 1406316"/>
              <a:gd name="connsiteX1" fmla="*/ 1717491 w 3508583"/>
              <a:gd name="connsiteY1" fmla="*/ 1289587 h 1406316"/>
              <a:gd name="connsiteX2" fmla="*/ 3508583 w 3508583"/>
              <a:gd name="connsiteY2" fmla="*/ 0 h 1406316"/>
              <a:gd name="connsiteX0" fmla="*/ 0 w 3508583"/>
              <a:gd name="connsiteY0" fmla="*/ 1366887 h 1406316"/>
              <a:gd name="connsiteX1" fmla="*/ 1717491 w 3508583"/>
              <a:gd name="connsiteY1" fmla="*/ 1289587 h 1406316"/>
              <a:gd name="connsiteX2" fmla="*/ 3508583 w 3508583"/>
              <a:gd name="connsiteY2" fmla="*/ 0 h 1406316"/>
              <a:gd name="connsiteX0" fmla="*/ 0 w 3508583"/>
              <a:gd name="connsiteY0" fmla="*/ 1366887 h 1366887"/>
              <a:gd name="connsiteX1" fmla="*/ 1717491 w 3508583"/>
              <a:gd name="connsiteY1" fmla="*/ 1289587 h 1366887"/>
              <a:gd name="connsiteX2" fmla="*/ 3508583 w 3508583"/>
              <a:gd name="connsiteY2" fmla="*/ 0 h 1366887"/>
              <a:gd name="connsiteX0" fmla="*/ 0 w 3508583"/>
              <a:gd name="connsiteY0" fmla="*/ 1366887 h 1366887"/>
              <a:gd name="connsiteX1" fmla="*/ 1717491 w 3508583"/>
              <a:gd name="connsiteY1" fmla="*/ 1289587 h 1366887"/>
              <a:gd name="connsiteX2" fmla="*/ 3508583 w 3508583"/>
              <a:gd name="connsiteY2" fmla="*/ 0 h 1366887"/>
              <a:gd name="connsiteX0" fmla="*/ 0 w 3508583"/>
              <a:gd name="connsiteY0" fmla="*/ 1366887 h 1366887"/>
              <a:gd name="connsiteX1" fmla="*/ 1717491 w 3508583"/>
              <a:gd name="connsiteY1" fmla="*/ 1289587 h 1366887"/>
              <a:gd name="connsiteX2" fmla="*/ 3508583 w 3508583"/>
              <a:gd name="connsiteY2" fmla="*/ 0 h 1366887"/>
              <a:gd name="connsiteX0" fmla="*/ 0 w 3508583"/>
              <a:gd name="connsiteY0" fmla="*/ 1366887 h 1366887"/>
              <a:gd name="connsiteX1" fmla="*/ 1717491 w 3508583"/>
              <a:gd name="connsiteY1" fmla="*/ 1289587 h 1366887"/>
              <a:gd name="connsiteX2" fmla="*/ 3508583 w 3508583"/>
              <a:gd name="connsiteY2" fmla="*/ 0 h 1366887"/>
              <a:gd name="connsiteX0" fmla="*/ 0 w 3508583"/>
              <a:gd name="connsiteY0" fmla="*/ 1366887 h 1366887"/>
              <a:gd name="connsiteX1" fmla="*/ 1689088 w 3508583"/>
              <a:gd name="connsiteY1" fmla="*/ 1315165 h 1366887"/>
              <a:gd name="connsiteX2" fmla="*/ 3508583 w 3508583"/>
              <a:gd name="connsiteY2" fmla="*/ 0 h 1366887"/>
              <a:gd name="connsiteX0" fmla="*/ 0 w 3508583"/>
              <a:gd name="connsiteY0" fmla="*/ 1366887 h 1366887"/>
              <a:gd name="connsiteX1" fmla="*/ 1689088 w 3508583"/>
              <a:gd name="connsiteY1" fmla="*/ 1315165 h 1366887"/>
              <a:gd name="connsiteX2" fmla="*/ 3508583 w 3508583"/>
              <a:gd name="connsiteY2" fmla="*/ 0 h 1366887"/>
              <a:gd name="connsiteX0" fmla="*/ 0 w 3508583"/>
              <a:gd name="connsiteY0" fmla="*/ 1366887 h 1366887"/>
              <a:gd name="connsiteX1" fmla="*/ 1689088 w 3508583"/>
              <a:gd name="connsiteY1" fmla="*/ 1315165 h 1366887"/>
              <a:gd name="connsiteX2" fmla="*/ 3508583 w 3508583"/>
              <a:gd name="connsiteY2" fmla="*/ 0 h 1366887"/>
            </a:gdLst>
            <a:ahLst/>
            <a:cxnLst>
              <a:cxn ang="0">
                <a:pos x="connsiteX0" y="connsiteY0"/>
              </a:cxn>
              <a:cxn ang="0">
                <a:pos x="connsiteX1" y="connsiteY1"/>
              </a:cxn>
              <a:cxn ang="0">
                <a:pos x="connsiteX2" y="connsiteY2"/>
              </a:cxn>
            </a:cxnLst>
            <a:rect l="l" t="t" r="r" b="b"/>
            <a:pathLst>
              <a:path w="3508583" h="1366887">
                <a:moveTo>
                  <a:pt x="0" y="1366887"/>
                </a:moveTo>
                <a:cubicBezTo>
                  <a:pt x="1613003" y="1335998"/>
                  <a:pt x="1524687" y="1344754"/>
                  <a:pt x="1689088" y="1315165"/>
                </a:cubicBezTo>
                <a:cubicBezTo>
                  <a:pt x="3336114" y="1330338"/>
                  <a:pt x="3508583" y="0"/>
                  <a:pt x="3508583" y="0"/>
                </a:cubicBezTo>
              </a:path>
            </a:pathLst>
          </a:custGeom>
          <a:noFill/>
          <a:ln w="76200" cmpd="sng">
            <a:solidFill>
              <a:schemeClr val="accent1">
                <a:lumMod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flipV="1">
            <a:off x="3454924" y="3572477"/>
            <a:ext cx="2976513" cy="1366887"/>
          </a:xfrm>
          <a:custGeom>
            <a:avLst/>
            <a:gdLst>
              <a:gd name="connsiteX0" fmla="*/ 0 w 3525624"/>
              <a:gd name="connsiteY0" fmla="*/ 1366887 h 1366887"/>
              <a:gd name="connsiteX1" fmla="*/ 1734532 w 3525624"/>
              <a:gd name="connsiteY1" fmla="*/ 923827 h 1366887"/>
              <a:gd name="connsiteX2" fmla="*/ 3525624 w 3525624"/>
              <a:gd name="connsiteY2" fmla="*/ 0 h 1366887"/>
              <a:gd name="connsiteX0" fmla="*/ 0 w 3525624"/>
              <a:gd name="connsiteY0" fmla="*/ 1366887 h 1444641"/>
              <a:gd name="connsiteX1" fmla="*/ 1734532 w 3525624"/>
              <a:gd name="connsiteY1" fmla="*/ 1362739 h 1444641"/>
              <a:gd name="connsiteX2" fmla="*/ 3525624 w 3525624"/>
              <a:gd name="connsiteY2" fmla="*/ 0 h 1444641"/>
              <a:gd name="connsiteX0" fmla="*/ 0 w 3525624"/>
              <a:gd name="connsiteY0" fmla="*/ 1366887 h 1366887"/>
              <a:gd name="connsiteX1" fmla="*/ 1734532 w 3525624"/>
              <a:gd name="connsiteY1" fmla="*/ 1362739 h 1366887"/>
              <a:gd name="connsiteX2" fmla="*/ 3525624 w 3525624"/>
              <a:gd name="connsiteY2" fmla="*/ 0 h 1366887"/>
              <a:gd name="connsiteX0" fmla="*/ 0 w 3525624"/>
              <a:gd name="connsiteY0" fmla="*/ 1366887 h 1366887"/>
              <a:gd name="connsiteX1" fmla="*/ 1734532 w 3525624"/>
              <a:gd name="connsiteY1" fmla="*/ 1362739 h 1366887"/>
              <a:gd name="connsiteX2" fmla="*/ 3525624 w 3525624"/>
              <a:gd name="connsiteY2" fmla="*/ 0 h 1366887"/>
              <a:gd name="connsiteX0" fmla="*/ 0 w 3525624"/>
              <a:gd name="connsiteY0" fmla="*/ 1366887 h 1366887"/>
              <a:gd name="connsiteX1" fmla="*/ 1734532 w 3525624"/>
              <a:gd name="connsiteY1" fmla="*/ 1362739 h 1366887"/>
              <a:gd name="connsiteX2" fmla="*/ 3525624 w 3525624"/>
              <a:gd name="connsiteY2" fmla="*/ 0 h 1366887"/>
              <a:gd name="connsiteX0" fmla="*/ 0 w 3525624"/>
              <a:gd name="connsiteY0" fmla="*/ 1366887 h 1366887"/>
              <a:gd name="connsiteX1" fmla="*/ 1734532 w 3525624"/>
              <a:gd name="connsiteY1" fmla="*/ 1362739 h 1366887"/>
              <a:gd name="connsiteX2" fmla="*/ 3525624 w 3525624"/>
              <a:gd name="connsiteY2" fmla="*/ 0 h 1366887"/>
              <a:gd name="connsiteX0" fmla="*/ 0 w 3525624"/>
              <a:gd name="connsiteY0" fmla="*/ 1366887 h 1366887"/>
              <a:gd name="connsiteX1" fmla="*/ 1734532 w 3525624"/>
              <a:gd name="connsiteY1" fmla="*/ 1362739 h 1366887"/>
              <a:gd name="connsiteX2" fmla="*/ 3525624 w 3525624"/>
              <a:gd name="connsiteY2" fmla="*/ 0 h 1366887"/>
              <a:gd name="connsiteX0" fmla="*/ 0 w 3525624"/>
              <a:gd name="connsiteY0" fmla="*/ 1366887 h 1366887"/>
              <a:gd name="connsiteX1" fmla="*/ 1734532 w 3525624"/>
              <a:gd name="connsiteY1" fmla="*/ 1362739 h 1366887"/>
              <a:gd name="connsiteX2" fmla="*/ 3525624 w 3525624"/>
              <a:gd name="connsiteY2" fmla="*/ 0 h 1366887"/>
            </a:gdLst>
            <a:ahLst/>
            <a:cxnLst>
              <a:cxn ang="0">
                <a:pos x="connsiteX0" y="connsiteY0"/>
              </a:cxn>
              <a:cxn ang="0">
                <a:pos x="connsiteX1" y="connsiteY1"/>
              </a:cxn>
              <a:cxn ang="0">
                <a:pos x="connsiteX2" y="connsiteY2"/>
              </a:cxn>
            </a:cxnLst>
            <a:rect l="l" t="t" r="r" b="b"/>
            <a:pathLst>
              <a:path w="3525624" h="1366887">
                <a:moveTo>
                  <a:pt x="0" y="1366887"/>
                </a:moveTo>
                <a:lnTo>
                  <a:pt x="1734532" y="1362739"/>
                </a:lnTo>
                <a:cubicBezTo>
                  <a:pt x="3286719" y="1370182"/>
                  <a:pt x="3525624" y="0"/>
                  <a:pt x="3525624" y="0"/>
                </a:cubicBezTo>
              </a:path>
            </a:pathLst>
          </a:custGeom>
          <a:noFill/>
          <a:ln w="76200" cmpd="sng">
            <a:solidFill>
              <a:schemeClr val="accent1">
                <a:lumMod val="50000"/>
              </a:schemeClr>
            </a:solidFill>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194168" y="1159498"/>
            <a:ext cx="813063" cy="4790533"/>
            <a:chOff x="5401557" y="1159496"/>
            <a:chExt cx="1084084" cy="4790533"/>
          </a:xfrm>
        </p:grpSpPr>
        <p:pic>
          <p:nvPicPr>
            <p:cNvPr id="6" name="Picture 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01557" y="3094634"/>
              <a:ext cx="1084084" cy="1142158"/>
            </a:xfrm>
            <a:prstGeom prst="rect">
              <a:avLst/>
            </a:prstGeom>
            <a:ln>
              <a:solidFill>
                <a:schemeClr val="tx1"/>
              </a:solidFill>
            </a:ln>
          </p:spPr>
        </p:pic>
        <p:pic>
          <p:nvPicPr>
            <p:cNvPr id="9" name="Picture 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01557" y="4236792"/>
              <a:ext cx="1084084" cy="1713237"/>
            </a:xfrm>
            <a:prstGeom prst="rect">
              <a:avLst/>
            </a:prstGeom>
            <a:ln>
              <a:solidFill>
                <a:schemeClr val="tx1"/>
              </a:solidFill>
            </a:ln>
          </p:spPr>
        </p:pic>
        <p:pic>
          <p:nvPicPr>
            <p:cNvPr id="10" name="Picture 9"/>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401557" y="1159496"/>
              <a:ext cx="1084084" cy="1935138"/>
            </a:xfrm>
            <a:prstGeom prst="rect">
              <a:avLst/>
            </a:prstGeom>
            <a:ln>
              <a:solidFill>
                <a:schemeClr val="tx1"/>
              </a:solidFill>
            </a:ln>
          </p:spPr>
        </p:pic>
      </p:grpSp>
      <p:sp>
        <p:nvSpPr>
          <p:cNvPr id="8" name="Can 7"/>
          <p:cNvSpPr/>
          <p:nvPr/>
        </p:nvSpPr>
        <p:spPr>
          <a:xfrm rot="16200000">
            <a:off x="4249213" y="2292668"/>
            <a:ext cx="607210" cy="2532187"/>
          </a:xfrm>
          <a:prstGeom prst="can">
            <a:avLst/>
          </a:prstGeom>
          <a:solidFill>
            <a:schemeClr val="accent1"/>
          </a:solidFill>
          <a:ln w="9525" cmpd="sng">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200" b="1" dirty="0">
                <a:solidFill>
                  <a:srgbClr val="003300"/>
                </a:solidFill>
                <a:latin typeface="+mj-lt"/>
                <a:ea typeface="Franklin Gothic Medium" charset="0"/>
                <a:cs typeface="Franklin Gothic Medium" charset="0"/>
              </a:rPr>
              <a:t>“Single Payer</a:t>
            </a:r>
            <a:r>
              <a:rPr lang="en-US" sz="3200" dirty="0">
                <a:solidFill>
                  <a:srgbClr val="003300"/>
                </a:solidFill>
                <a:latin typeface="Franklin Gothic Medium" charset="0"/>
                <a:ea typeface="Franklin Gothic Medium" charset="0"/>
                <a:cs typeface="Franklin Gothic Medium" charset="0"/>
              </a:rPr>
              <a:t>”</a:t>
            </a:r>
          </a:p>
        </p:txBody>
      </p:sp>
      <p:sp>
        <p:nvSpPr>
          <p:cNvPr id="2" name="Title 1"/>
          <p:cNvSpPr>
            <a:spLocks noGrp="1"/>
          </p:cNvSpPr>
          <p:nvPr>
            <p:ph type="title"/>
          </p:nvPr>
        </p:nvSpPr>
        <p:spPr>
          <a:xfrm>
            <a:off x="360168" y="-15003"/>
            <a:ext cx="8783832" cy="1325563"/>
          </a:xfrm>
        </p:spPr>
        <p:txBody>
          <a:bodyPr>
            <a:normAutofit fontScale="90000"/>
          </a:bodyPr>
          <a:lstStyle/>
          <a:p>
            <a:r>
              <a:rPr lang="en-US" dirty="0"/>
              <a:t>Medicare for All? Single Payer? NHI? </a:t>
            </a:r>
          </a:p>
        </p:txBody>
      </p:sp>
      <p:sp useBgFill="1">
        <p:nvSpPr>
          <p:cNvPr id="7" name="Rectangle 6"/>
          <p:cNvSpPr/>
          <p:nvPr/>
        </p:nvSpPr>
        <p:spPr>
          <a:xfrm>
            <a:off x="0" y="990726"/>
            <a:ext cx="9129529" cy="50165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800"/>
              </a:spcAft>
            </a:pPr>
            <a:r>
              <a:rPr lang="en-US" sz="5400" b="1" dirty="0" smtClean="0">
                <a:solidFill>
                  <a:srgbClr val="003300"/>
                </a:solidFill>
              </a:rPr>
              <a:t>What’s </a:t>
            </a:r>
            <a:r>
              <a:rPr lang="en-US" sz="5400" b="1" dirty="0">
                <a:solidFill>
                  <a:srgbClr val="003300"/>
                </a:solidFill>
              </a:rPr>
              <a:t>the difference</a:t>
            </a:r>
            <a:r>
              <a:rPr lang="en-US" sz="5400" b="1" dirty="0" smtClean="0">
                <a:solidFill>
                  <a:srgbClr val="003300"/>
                </a:solidFill>
              </a:rPr>
              <a:t>?</a:t>
            </a:r>
            <a:endParaRPr lang="en-US" sz="5400" b="1" dirty="0">
              <a:solidFill>
                <a:srgbClr val="003300"/>
              </a:solidFill>
            </a:endParaRPr>
          </a:p>
        </p:txBody>
      </p:sp>
    </p:spTree>
    <p:extLst>
      <p:ext uri="{BB962C8B-B14F-4D97-AF65-F5344CB8AC3E}">
        <p14:creationId xmlns:p14="http://schemas.microsoft.com/office/powerpoint/2010/main" val="657334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72222E-6 2.96296E-6 L -0.23316 2.96296E-6 " pathEditMode="relative" rAng="0" ptsTypes="AA">
                                      <p:cBhvr>
                                        <p:cTn id="11" dur="2000" fill="hold"/>
                                        <p:tgtEl>
                                          <p:spTgt spid="5"/>
                                        </p:tgtEl>
                                        <p:attrNameLst>
                                          <p:attrName>ppt_x</p:attrName>
                                          <p:attrName>ppt_y</p:attrName>
                                        </p:attrNameLst>
                                      </p:cBhvr>
                                      <p:rCtr x="-11667" y="0"/>
                                    </p:animMotion>
                                  </p:childTnLst>
                                </p:cTn>
                              </p:par>
                              <p:par>
                                <p:cTn id="12" presetID="42" presetClass="path" presetSubtype="0" accel="50000" decel="50000" fill="hold" nodeType="withEffect">
                                  <p:stCondLst>
                                    <p:cond delay="0"/>
                                  </p:stCondLst>
                                  <p:childTnLst>
                                    <p:animMotion origin="layout" path="M 1.11022E-16 2.96296E-6 L 0.22865 -0.00926 " pathEditMode="relative" rAng="0" ptsTypes="AA">
                                      <p:cBhvr>
                                        <p:cTn id="13" dur="2000" fill="hold"/>
                                        <p:tgtEl>
                                          <p:spTgt spid="12"/>
                                        </p:tgtEl>
                                        <p:attrNameLst>
                                          <p:attrName>ppt_x</p:attrName>
                                          <p:attrName>ppt_y</p:attrName>
                                        </p:attrNameLst>
                                      </p:cBhvr>
                                      <p:rCtr x="11424" y="-463"/>
                                    </p:animMotion>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500" fill="hold"/>
                                        <p:tgtEl>
                                          <p:spTgt spid="4"/>
                                        </p:tgtEl>
                                        <p:attrNameLst>
                                          <p:attrName>ppt_w</p:attrName>
                                        </p:attrNameLst>
                                      </p:cBhvr>
                                      <p:tavLst>
                                        <p:tav tm="0">
                                          <p:val>
                                            <p:strVal val="#ppt_w*0.70"/>
                                          </p:val>
                                        </p:tav>
                                        <p:tav tm="100000">
                                          <p:val>
                                            <p:strVal val="#ppt_w"/>
                                          </p:val>
                                        </p:tav>
                                      </p:tavLst>
                                    </p:anim>
                                    <p:anim calcmode="lin" valueType="num">
                                      <p:cBhvr>
                                        <p:cTn id="19" dur="1500" fill="hold"/>
                                        <p:tgtEl>
                                          <p:spTgt spid="4"/>
                                        </p:tgtEl>
                                        <p:attrNameLst>
                                          <p:attrName>ppt_h</p:attrName>
                                        </p:attrNameLst>
                                      </p:cBhvr>
                                      <p:tavLst>
                                        <p:tav tm="0">
                                          <p:val>
                                            <p:strVal val="#ppt_h"/>
                                          </p:val>
                                        </p:tav>
                                        <p:tav tm="100000">
                                          <p:val>
                                            <p:strVal val="#ppt_h"/>
                                          </p:val>
                                        </p:tav>
                                      </p:tavLst>
                                    </p:anim>
                                    <p:animEffect transition="in" filter="fade">
                                      <p:cBhvr>
                                        <p:cTn id="20" dur="1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down)">
                                      <p:cBhvr>
                                        <p:cTn id="65" dur="500"/>
                                        <p:tgtEl>
                                          <p:spTgt spid="47"/>
                                        </p:tgtEl>
                                      </p:cBhvr>
                                    </p:animEffect>
                                  </p:childTnLst>
                                </p:cTn>
                              </p:par>
                              <p:par>
                                <p:cTn id="66" presetID="22" presetClass="entr" presetSubtype="8"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left)">
                                      <p:cBhvr>
                                        <p:cTn id="68" dur="500"/>
                                        <p:tgtEl>
                                          <p:spTgt spid="4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500"/>
                                        <p:tgtEl>
                                          <p:spTgt spid="48"/>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51">
                                            <p:bg/>
                                          </p:spTgt>
                                        </p:tgtEl>
                                        <p:attrNameLst>
                                          <p:attrName>style.visibility</p:attrName>
                                        </p:attrNameLst>
                                      </p:cBhvr>
                                      <p:to>
                                        <p:strVal val="visible"/>
                                      </p:to>
                                    </p:set>
                                    <p:animEffect transition="in" filter="fade">
                                      <p:cBhvr>
                                        <p:cTn id="75" dur="500"/>
                                        <p:tgtEl>
                                          <p:spTgt spid="51">
                                            <p:bg/>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1">
                                            <p:txEl>
                                              <p:pRg st="0" end="0"/>
                                            </p:txEl>
                                          </p:spTgt>
                                        </p:tgtEl>
                                        <p:attrNameLst>
                                          <p:attrName>style.visibility</p:attrName>
                                        </p:attrNameLst>
                                      </p:cBhvr>
                                      <p:to>
                                        <p:strVal val="visible"/>
                                      </p:to>
                                    </p:set>
                                    <p:animEffect transition="in" filter="fade">
                                      <p:cBhvr>
                                        <p:cTn id="80" dur="500"/>
                                        <p:tgtEl>
                                          <p:spTgt spid="51">
                                            <p:txEl>
                                              <p:pRg st="0" end="0"/>
                                            </p:txEl>
                                          </p:spTgt>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51">
                                            <p:txEl>
                                              <p:pRg st="1" end="1"/>
                                            </p:txEl>
                                          </p:spTgt>
                                        </p:tgtEl>
                                        <p:attrNameLst>
                                          <p:attrName>style.visibility</p:attrName>
                                        </p:attrNameLst>
                                      </p:cBhvr>
                                      <p:to>
                                        <p:strVal val="visible"/>
                                      </p:to>
                                    </p:set>
                                    <p:animEffect transition="in" filter="fade">
                                      <p:cBhvr>
                                        <p:cTn id="84" dur="500"/>
                                        <p:tgtEl>
                                          <p:spTgt spid="51">
                                            <p:txEl>
                                              <p:pRg st="1" end="1"/>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1">
                                            <p:txEl>
                                              <p:pRg st="2" end="2"/>
                                            </p:txEl>
                                          </p:spTgt>
                                        </p:tgtEl>
                                        <p:attrNameLst>
                                          <p:attrName>style.visibility</p:attrName>
                                        </p:attrNameLst>
                                      </p:cBhvr>
                                      <p:to>
                                        <p:strVal val="visible"/>
                                      </p:to>
                                    </p:set>
                                    <p:animEffect transition="in" filter="fade">
                                      <p:cBhvr>
                                        <p:cTn id="87" dur="500"/>
                                        <p:tgtEl>
                                          <p:spTgt spid="51">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1">
                                            <p:txEl>
                                              <p:pRg st="7" end="7"/>
                                            </p:txEl>
                                          </p:spTgt>
                                        </p:tgtEl>
                                        <p:attrNameLst>
                                          <p:attrName>style.visibility</p:attrName>
                                        </p:attrNameLst>
                                      </p:cBhvr>
                                      <p:to>
                                        <p:strVal val="visible"/>
                                      </p:to>
                                    </p:set>
                                    <p:animEffect transition="in" filter="fade">
                                      <p:cBhvr>
                                        <p:cTn id="92" dur="500"/>
                                        <p:tgtEl>
                                          <p:spTgt spid="51">
                                            <p:txEl>
                                              <p:pRg st="7" end="7"/>
                                            </p:txEl>
                                          </p:spTgt>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51">
                                            <p:txEl>
                                              <p:pRg st="8" end="8"/>
                                            </p:txEl>
                                          </p:spTgt>
                                        </p:tgtEl>
                                        <p:attrNameLst>
                                          <p:attrName>style.visibility</p:attrName>
                                        </p:attrNameLst>
                                      </p:cBhvr>
                                      <p:to>
                                        <p:strVal val="visible"/>
                                      </p:to>
                                    </p:set>
                                    <p:animEffect transition="in" filter="fade">
                                      <p:cBhvr>
                                        <p:cTn id="96" dur="500"/>
                                        <p:tgtEl>
                                          <p:spTgt spid="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1" grpId="0" build="p" animBg="1"/>
      <p:bldP spid="47" grpId="0" animBg="1"/>
      <p:bldP spid="48" grpId="0" animBg="1"/>
      <p:bldP spid="8"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4"/>
          <p:cNvSpPr>
            <a:spLocks noGrp="1" noChangeArrowheads="1"/>
          </p:cNvSpPr>
          <p:nvPr>
            <p:ph type="title"/>
          </p:nvPr>
        </p:nvSpPr>
        <p:spPr>
          <a:xfrm>
            <a:off x="0" y="365126"/>
            <a:ext cx="8960988" cy="1325563"/>
          </a:xfrm>
        </p:spPr>
        <p:txBody>
          <a:bodyPr vert="horz" lIns="91440" tIns="45720" rIns="91440" bIns="45720" rtlCol="0" anchor="ctr">
            <a:normAutofit fontScale="90000"/>
          </a:bodyPr>
          <a:lstStyle/>
          <a:p>
            <a:pPr eaLnBrk="1" hangingPunct="1"/>
            <a:r>
              <a:rPr lang="en-US" altLang="en-US" sz="2700" dirty="0">
                <a:ea typeface="Times New Roman" charset="0"/>
                <a:cs typeface="Times New Roman" charset="0"/>
              </a:rPr>
              <a:t>The Medical Arms Race:</a:t>
            </a:r>
            <a:br>
              <a:rPr lang="en-US" altLang="en-US" sz="2700" dirty="0">
                <a:ea typeface="Times New Roman" charset="0"/>
                <a:cs typeface="Times New Roman" charset="0"/>
              </a:rPr>
            </a:br>
            <a:r>
              <a:rPr lang="en-US" altLang="en-US" sz="3600" dirty="0">
                <a:ea typeface="Times New Roman" charset="0"/>
                <a:cs typeface="Times New Roman" charset="0"/>
              </a:rPr>
              <a:t>Which Hospitals Opened New </a:t>
            </a:r>
            <a:br>
              <a:rPr lang="en-US" altLang="en-US" sz="3600" dirty="0">
                <a:ea typeface="Times New Roman" charset="0"/>
                <a:cs typeface="Times New Roman" charset="0"/>
              </a:rPr>
            </a:br>
            <a:r>
              <a:rPr lang="en-US" altLang="en-US" sz="3600" dirty="0">
                <a:ea typeface="Times New Roman" charset="0"/>
                <a:cs typeface="Times New Roman" charset="0"/>
              </a:rPr>
              <a:t>Invasive Cardiology Programs, 1996 </a:t>
            </a:r>
            <a:r>
              <a:rPr lang="mr-IN" altLang="en-US" sz="3600" dirty="0">
                <a:ea typeface="Times New Roman" charset="0"/>
                <a:cs typeface="Times New Roman" charset="0"/>
              </a:rPr>
              <a:t>–</a:t>
            </a:r>
            <a:r>
              <a:rPr lang="en-US" altLang="en-US" sz="3600" dirty="0">
                <a:ea typeface="Times New Roman" charset="0"/>
                <a:cs typeface="Times New Roman" charset="0"/>
              </a:rPr>
              <a:t> 2014?</a:t>
            </a:r>
          </a:p>
        </p:txBody>
      </p:sp>
      <p:sp>
        <p:nvSpPr>
          <p:cNvPr id="4" name="Text Placeholder 3"/>
          <p:cNvSpPr>
            <a:spLocks noGrp="1"/>
          </p:cNvSpPr>
          <p:nvPr>
            <p:ph type="body" idx="10"/>
          </p:nvPr>
        </p:nvSpPr>
        <p:spPr>
          <a:xfrm>
            <a:off x="2343150" y="6016753"/>
            <a:ext cx="6172200" cy="841248"/>
          </a:xfrm>
        </p:spPr>
        <p:txBody>
          <a:bodyPr/>
          <a:lstStyle/>
          <a:p>
            <a:r>
              <a:rPr lang="en-US" altLang="en-US" dirty="0">
                <a:ea typeface="Times New Roman" charset="0"/>
                <a:cs typeface="Times New Roman" charset="0"/>
              </a:rPr>
              <a:t>Source: NBER Working Paper W23530 -  June, 2017</a:t>
            </a:r>
          </a:p>
        </p:txBody>
      </p:sp>
      <p:sp>
        <p:nvSpPr>
          <p:cNvPr id="7" name="Freeform 6"/>
          <p:cNvSpPr/>
          <p:nvPr/>
        </p:nvSpPr>
        <p:spPr>
          <a:xfrm>
            <a:off x="412332" y="1798188"/>
            <a:ext cx="2663266" cy="710551"/>
          </a:xfrm>
          <a:custGeom>
            <a:avLst/>
            <a:gdLst>
              <a:gd name="connsiteX0" fmla="*/ 0 w 3307644"/>
              <a:gd name="connsiteY0" fmla="*/ 0 h 1323057"/>
              <a:gd name="connsiteX1" fmla="*/ 3307644 w 3307644"/>
              <a:gd name="connsiteY1" fmla="*/ 0 h 1323057"/>
              <a:gd name="connsiteX2" fmla="*/ 3307644 w 3307644"/>
              <a:gd name="connsiteY2" fmla="*/ 1323057 h 1323057"/>
              <a:gd name="connsiteX3" fmla="*/ 0 w 3307644"/>
              <a:gd name="connsiteY3" fmla="*/ 1323057 h 1323057"/>
              <a:gd name="connsiteX4" fmla="*/ 0 w 3307644"/>
              <a:gd name="connsiteY4" fmla="*/ 0 h 132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644" h="1323057">
                <a:moveTo>
                  <a:pt x="0" y="0"/>
                </a:moveTo>
                <a:lnTo>
                  <a:pt x="3307644" y="0"/>
                </a:lnTo>
                <a:lnTo>
                  <a:pt x="3307644" y="1323057"/>
                </a:lnTo>
                <a:lnTo>
                  <a:pt x="0" y="1323057"/>
                </a:lnTo>
                <a:lnTo>
                  <a:pt x="0" y="0"/>
                </a:lnTo>
                <a:close/>
              </a:path>
            </a:pathLst>
          </a:custGeom>
          <a:solidFill>
            <a:schemeClr val="accent1"/>
          </a:solidFill>
          <a:ln>
            <a:solidFill>
              <a:schemeClr val="bg1"/>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ts val="1200"/>
              </a:spcAft>
            </a:pPr>
            <a:r>
              <a:rPr lang="en-US" sz="2400" b="1" kern="1200"/>
              <a:t>Strong Predictors</a:t>
            </a:r>
          </a:p>
        </p:txBody>
      </p:sp>
      <p:sp>
        <p:nvSpPr>
          <p:cNvPr id="8" name="Freeform 7"/>
          <p:cNvSpPr/>
          <p:nvPr/>
        </p:nvSpPr>
        <p:spPr>
          <a:xfrm>
            <a:off x="412332" y="2508738"/>
            <a:ext cx="2663266" cy="3379466"/>
          </a:xfrm>
          <a:custGeom>
            <a:avLst/>
            <a:gdLst>
              <a:gd name="connsiteX0" fmla="*/ 0 w 3307644"/>
              <a:gd name="connsiteY0" fmla="*/ 0 h 2766960"/>
              <a:gd name="connsiteX1" fmla="*/ 3307644 w 3307644"/>
              <a:gd name="connsiteY1" fmla="*/ 0 h 2766960"/>
              <a:gd name="connsiteX2" fmla="*/ 3307644 w 3307644"/>
              <a:gd name="connsiteY2" fmla="*/ 2766960 h 2766960"/>
              <a:gd name="connsiteX3" fmla="*/ 0 w 3307644"/>
              <a:gd name="connsiteY3" fmla="*/ 2766960 h 2766960"/>
              <a:gd name="connsiteX4" fmla="*/ 0 w 3307644"/>
              <a:gd name="connsiteY4" fmla="*/ 0 h 276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644" h="2766960">
                <a:moveTo>
                  <a:pt x="0" y="0"/>
                </a:moveTo>
                <a:lnTo>
                  <a:pt x="3307644" y="0"/>
                </a:lnTo>
                <a:lnTo>
                  <a:pt x="3307644" y="2766960"/>
                </a:lnTo>
                <a:lnTo>
                  <a:pt x="0" y="2766960"/>
                </a:lnTo>
                <a:lnTo>
                  <a:pt x="0" y="0"/>
                </a:lnTo>
                <a:close/>
              </a:path>
            </a:pathLst>
          </a:custGeom>
          <a:solidFill>
            <a:schemeClr val="bg1"/>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rtl="0">
              <a:lnSpc>
                <a:spcPct val="100000"/>
              </a:lnSpc>
              <a:spcBef>
                <a:spcPct val="0"/>
              </a:spcBef>
              <a:spcAft>
                <a:spcPts val="1200"/>
              </a:spcAft>
              <a:buChar char="•"/>
            </a:pPr>
            <a:r>
              <a:rPr lang="en-US" sz="2400" kern="1200"/>
              <a:t>A competing hospital opening a program was a strong predictor of opening a new program.</a:t>
            </a:r>
          </a:p>
          <a:p>
            <a:pPr marL="228600" lvl="1" indent="-228600" algn="l" defTabSz="889000" rtl="0">
              <a:lnSpc>
                <a:spcPct val="100000"/>
              </a:lnSpc>
              <a:spcBef>
                <a:spcPct val="0"/>
              </a:spcBef>
              <a:spcAft>
                <a:spcPts val="1200"/>
              </a:spcAft>
              <a:buChar char="•"/>
            </a:pPr>
            <a:r>
              <a:rPr lang="en-US" sz="2400" kern="1200"/>
              <a:t>For-profit ownership was a strong predictor.</a:t>
            </a:r>
          </a:p>
        </p:txBody>
      </p:sp>
      <p:sp>
        <p:nvSpPr>
          <p:cNvPr id="9" name="Freeform 8"/>
          <p:cNvSpPr/>
          <p:nvPr/>
        </p:nvSpPr>
        <p:spPr>
          <a:xfrm>
            <a:off x="3240368" y="1798188"/>
            <a:ext cx="2663266" cy="710551"/>
          </a:xfrm>
          <a:custGeom>
            <a:avLst/>
            <a:gdLst>
              <a:gd name="connsiteX0" fmla="*/ 0 w 3307644"/>
              <a:gd name="connsiteY0" fmla="*/ 0 h 1323057"/>
              <a:gd name="connsiteX1" fmla="*/ 3307644 w 3307644"/>
              <a:gd name="connsiteY1" fmla="*/ 0 h 1323057"/>
              <a:gd name="connsiteX2" fmla="*/ 3307644 w 3307644"/>
              <a:gd name="connsiteY2" fmla="*/ 1323057 h 1323057"/>
              <a:gd name="connsiteX3" fmla="*/ 0 w 3307644"/>
              <a:gd name="connsiteY3" fmla="*/ 1323057 h 1323057"/>
              <a:gd name="connsiteX4" fmla="*/ 0 w 3307644"/>
              <a:gd name="connsiteY4" fmla="*/ 0 h 132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644" h="1323057">
                <a:moveTo>
                  <a:pt x="0" y="0"/>
                </a:moveTo>
                <a:lnTo>
                  <a:pt x="3307644" y="0"/>
                </a:lnTo>
                <a:lnTo>
                  <a:pt x="3307644" y="1323057"/>
                </a:lnTo>
                <a:lnTo>
                  <a:pt x="0" y="1323057"/>
                </a:lnTo>
                <a:lnTo>
                  <a:pt x="0" y="0"/>
                </a:lnTo>
                <a:close/>
              </a:path>
            </a:pathLst>
          </a:custGeom>
          <a:solidFill>
            <a:schemeClr val="accent1"/>
          </a:solidFill>
          <a:ln>
            <a:solidFill>
              <a:schemeClr val="bg1"/>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ts val="1200"/>
              </a:spcAft>
            </a:pPr>
            <a:r>
              <a:rPr lang="en-US" sz="2400" b="1" kern="1200"/>
              <a:t>Modest Predictor</a:t>
            </a:r>
          </a:p>
        </p:txBody>
      </p:sp>
      <p:sp>
        <p:nvSpPr>
          <p:cNvPr id="10" name="Freeform 9"/>
          <p:cNvSpPr/>
          <p:nvPr/>
        </p:nvSpPr>
        <p:spPr>
          <a:xfrm>
            <a:off x="3240368" y="2508738"/>
            <a:ext cx="2663266" cy="3379466"/>
          </a:xfrm>
          <a:custGeom>
            <a:avLst/>
            <a:gdLst>
              <a:gd name="connsiteX0" fmla="*/ 0 w 3307644"/>
              <a:gd name="connsiteY0" fmla="*/ 0 h 2766960"/>
              <a:gd name="connsiteX1" fmla="*/ 3307644 w 3307644"/>
              <a:gd name="connsiteY1" fmla="*/ 0 h 2766960"/>
              <a:gd name="connsiteX2" fmla="*/ 3307644 w 3307644"/>
              <a:gd name="connsiteY2" fmla="*/ 2766960 h 2766960"/>
              <a:gd name="connsiteX3" fmla="*/ 0 w 3307644"/>
              <a:gd name="connsiteY3" fmla="*/ 2766960 h 2766960"/>
              <a:gd name="connsiteX4" fmla="*/ 0 w 3307644"/>
              <a:gd name="connsiteY4" fmla="*/ 0 h 276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644" h="2766960">
                <a:moveTo>
                  <a:pt x="0" y="0"/>
                </a:moveTo>
                <a:lnTo>
                  <a:pt x="3307644" y="0"/>
                </a:lnTo>
                <a:lnTo>
                  <a:pt x="3307644" y="2766960"/>
                </a:lnTo>
                <a:lnTo>
                  <a:pt x="0" y="2766960"/>
                </a:lnTo>
                <a:lnTo>
                  <a:pt x="0" y="0"/>
                </a:lnTo>
                <a:close/>
              </a:path>
            </a:pathLst>
          </a:custGeom>
          <a:solidFill>
            <a:schemeClr val="bg1"/>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rtl="0">
              <a:lnSpc>
                <a:spcPct val="100000"/>
              </a:lnSpc>
              <a:spcBef>
                <a:spcPct val="0"/>
              </a:spcBef>
              <a:spcAft>
                <a:spcPts val="1200"/>
              </a:spcAft>
              <a:buChar char="•"/>
            </a:pPr>
            <a:r>
              <a:rPr lang="en-US" sz="2400" kern="1200"/>
              <a:t>Being a non-profit in a market dominated by for-profits was also a predictor.</a:t>
            </a:r>
          </a:p>
        </p:txBody>
      </p:sp>
      <p:sp>
        <p:nvSpPr>
          <p:cNvPr id="11" name="Freeform 10"/>
          <p:cNvSpPr/>
          <p:nvPr/>
        </p:nvSpPr>
        <p:spPr>
          <a:xfrm>
            <a:off x="6068404" y="1798188"/>
            <a:ext cx="2663266" cy="710551"/>
          </a:xfrm>
          <a:custGeom>
            <a:avLst/>
            <a:gdLst>
              <a:gd name="connsiteX0" fmla="*/ 0 w 3307644"/>
              <a:gd name="connsiteY0" fmla="*/ 0 h 1323057"/>
              <a:gd name="connsiteX1" fmla="*/ 3307644 w 3307644"/>
              <a:gd name="connsiteY1" fmla="*/ 0 h 1323057"/>
              <a:gd name="connsiteX2" fmla="*/ 3307644 w 3307644"/>
              <a:gd name="connsiteY2" fmla="*/ 1323057 h 1323057"/>
              <a:gd name="connsiteX3" fmla="*/ 0 w 3307644"/>
              <a:gd name="connsiteY3" fmla="*/ 1323057 h 1323057"/>
              <a:gd name="connsiteX4" fmla="*/ 0 w 3307644"/>
              <a:gd name="connsiteY4" fmla="*/ 0 h 132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644" h="1323057">
                <a:moveTo>
                  <a:pt x="0" y="0"/>
                </a:moveTo>
                <a:lnTo>
                  <a:pt x="3307644" y="0"/>
                </a:lnTo>
                <a:lnTo>
                  <a:pt x="3307644" y="1323057"/>
                </a:lnTo>
                <a:lnTo>
                  <a:pt x="0" y="1323057"/>
                </a:lnTo>
                <a:lnTo>
                  <a:pt x="0" y="0"/>
                </a:lnTo>
                <a:close/>
              </a:path>
            </a:pathLst>
          </a:custGeom>
          <a:solidFill>
            <a:schemeClr val="accent1"/>
          </a:solidFill>
          <a:ln>
            <a:solidFill>
              <a:schemeClr val="bg1"/>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ts val="1200"/>
              </a:spcAft>
            </a:pPr>
            <a:r>
              <a:rPr lang="en-US" sz="2400" b="1" kern="1200"/>
              <a:t>Weak Predictor</a:t>
            </a:r>
          </a:p>
        </p:txBody>
      </p:sp>
      <p:sp>
        <p:nvSpPr>
          <p:cNvPr id="12" name="Freeform 11"/>
          <p:cNvSpPr/>
          <p:nvPr/>
        </p:nvSpPr>
        <p:spPr>
          <a:xfrm>
            <a:off x="6068404" y="2508738"/>
            <a:ext cx="2663266" cy="3379466"/>
          </a:xfrm>
          <a:custGeom>
            <a:avLst/>
            <a:gdLst>
              <a:gd name="connsiteX0" fmla="*/ 0 w 3307644"/>
              <a:gd name="connsiteY0" fmla="*/ 0 h 2766960"/>
              <a:gd name="connsiteX1" fmla="*/ 3307644 w 3307644"/>
              <a:gd name="connsiteY1" fmla="*/ 0 h 2766960"/>
              <a:gd name="connsiteX2" fmla="*/ 3307644 w 3307644"/>
              <a:gd name="connsiteY2" fmla="*/ 2766960 h 2766960"/>
              <a:gd name="connsiteX3" fmla="*/ 0 w 3307644"/>
              <a:gd name="connsiteY3" fmla="*/ 2766960 h 2766960"/>
              <a:gd name="connsiteX4" fmla="*/ 0 w 3307644"/>
              <a:gd name="connsiteY4" fmla="*/ 0 h 276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644" h="2766960">
                <a:moveTo>
                  <a:pt x="0" y="0"/>
                </a:moveTo>
                <a:lnTo>
                  <a:pt x="3307644" y="0"/>
                </a:lnTo>
                <a:lnTo>
                  <a:pt x="3307644" y="2766960"/>
                </a:lnTo>
                <a:lnTo>
                  <a:pt x="0" y="2766960"/>
                </a:lnTo>
                <a:lnTo>
                  <a:pt x="0" y="0"/>
                </a:lnTo>
                <a:close/>
              </a:path>
            </a:pathLst>
          </a:custGeom>
          <a:solidFill>
            <a:schemeClr val="bg1"/>
          </a:solidFill>
        </p:spPr>
        <p:style>
          <a:lnRef idx="1">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rtl="0">
              <a:lnSpc>
                <a:spcPct val="100000"/>
              </a:lnSpc>
              <a:spcBef>
                <a:spcPct val="0"/>
              </a:spcBef>
              <a:spcAft>
                <a:spcPts val="1200"/>
              </a:spcAft>
              <a:buChar char="•"/>
            </a:pPr>
            <a:r>
              <a:rPr lang="en-US" sz="2400" kern="1200"/>
              <a:t>Lack of service availability in the community was a weak predictor of opening a new program.</a:t>
            </a:r>
          </a:p>
        </p:txBody>
      </p:sp>
    </p:spTree>
    <p:extLst>
      <p:ext uri="{BB962C8B-B14F-4D97-AF65-F5344CB8AC3E}">
        <p14:creationId xmlns:p14="http://schemas.microsoft.com/office/powerpoint/2010/main" val="9092888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Relative risk of hospital mortality for adult patients in private for-profit hospitals relative to private not-for-profit hospitals</a:t>
            </a:r>
          </a:p>
          <a:p>
            <a:r>
              <a:rPr lang="en-US" dirty="0"/>
              <a:t>Source: CMAJ </a:t>
            </a:r>
            <a:r>
              <a:rPr lang="en-US" dirty="0" err="1"/>
              <a:t>Devereaux</a:t>
            </a:r>
            <a:r>
              <a:rPr lang="en-US" dirty="0"/>
              <a:t> et al. 166 (11): 1399</a:t>
            </a:r>
            <a:r>
              <a:rPr lang="en-US" dirty="0" smtClean="0"/>
              <a:t>.</a:t>
            </a:r>
            <a:endParaRPr lang="en-US" dirty="0"/>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7266" y="118977"/>
            <a:ext cx="6963993" cy="578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854" y="1087120"/>
            <a:ext cx="2167106" cy="2814320"/>
          </a:xfrm>
          <a:solidFill>
            <a:schemeClr val="accent2"/>
          </a:solidFill>
          <a:ln>
            <a:solidFill>
              <a:schemeClr val="bg1"/>
            </a:solidFill>
          </a:ln>
        </p:spPr>
        <p:txBody>
          <a:bodyPr>
            <a:noAutofit/>
          </a:bodyPr>
          <a:lstStyle/>
          <a:p>
            <a:pPr algn="ctr"/>
            <a:r>
              <a:rPr lang="en-US" sz="3600" dirty="0" smtClean="0"/>
              <a:t>For-Profit Hospitals’ Death Rates </a:t>
            </a:r>
            <a:r>
              <a:rPr lang="en-US" sz="4000" dirty="0" smtClean="0"/>
              <a:t/>
            </a:r>
            <a:br>
              <a:rPr lang="en-US" sz="4000" dirty="0" smtClean="0"/>
            </a:br>
            <a:r>
              <a:rPr lang="en-US" sz="4000" dirty="0" smtClean="0"/>
              <a:t>Are 2% Higher</a:t>
            </a:r>
            <a:endParaRPr lang="en-US" sz="4000" dirty="0"/>
          </a:p>
        </p:txBody>
      </p:sp>
    </p:spTree>
    <p:extLst>
      <p:ext uri="{BB962C8B-B14F-4D97-AF65-F5344CB8AC3E}">
        <p14:creationId xmlns:p14="http://schemas.microsoft.com/office/powerpoint/2010/main" val="14392781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Mortality Gap by Income </a:t>
            </a:r>
            <a:br>
              <a:rPr lang="en-US" dirty="0" smtClean="0"/>
            </a:br>
            <a:r>
              <a:rPr lang="en-US" dirty="0" smtClean="0"/>
              <a:t>Is Shrinking in Canada </a:t>
            </a:r>
            <a:endParaRPr lang="en-US" dirty="0"/>
          </a:p>
        </p:txBody>
      </p:sp>
      <p:sp>
        <p:nvSpPr>
          <p:cNvPr id="7" name="Text Placeholder 6"/>
          <p:cNvSpPr>
            <a:spLocks noGrp="1"/>
          </p:cNvSpPr>
          <p:nvPr>
            <p:ph type="body" sz="quarter" idx="10"/>
          </p:nvPr>
        </p:nvSpPr>
        <p:spPr/>
        <p:txBody>
          <a:bodyPr/>
          <a:lstStyle/>
          <a:p>
            <a:r>
              <a:rPr lang="en-US" dirty="0" smtClean="0"/>
              <a:t>Source: Toronto Globe &amp; Mail, 11/8/2013</a:t>
            </a:r>
          </a:p>
          <a:p>
            <a:r>
              <a:rPr lang="en-US" dirty="0" smtClean="0"/>
              <a:t>“For the most part, the differences in health status between the highest and lowest income groups have been shrinking over time.” </a:t>
            </a:r>
            <a:r>
              <a:rPr lang="mr-IN" dirty="0" smtClean="0"/>
              <a:t>–</a:t>
            </a:r>
            <a:r>
              <a:rPr lang="en-US" dirty="0" smtClean="0"/>
              <a:t> Public Health Agency of Canada</a:t>
            </a:r>
            <a:endParaRPr lang="en-US" dirty="0"/>
          </a:p>
        </p:txBody>
      </p:sp>
      <p:sp>
        <p:nvSpPr>
          <p:cNvPr id="2" name="TextBox 1"/>
          <p:cNvSpPr txBox="1"/>
          <p:nvPr/>
        </p:nvSpPr>
        <p:spPr>
          <a:xfrm>
            <a:off x="0" y="1865715"/>
            <a:ext cx="1714500" cy="1569660"/>
          </a:xfrm>
          <a:prstGeom prst="rect">
            <a:avLst/>
          </a:prstGeom>
          <a:noFill/>
        </p:spPr>
        <p:txBody>
          <a:bodyPr wrap="square" rtlCol="0" anchor="ctr">
            <a:spAutoFit/>
          </a:bodyPr>
          <a:lstStyle/>
          <a:p>
            <a:r>
              <a:rPr lang="en-US" sz="2400" dirty="0" smtClean="0">
                <a:solidFill>
                  <a:schemeClr val="bg1"/>
                </a:solidFill>
              </a:rPr>
              <a:t>Remaining </a:t>
            </a:r>
            <a:r>
              <a:rPr lang="en-US" sz="2400" smtClean="0">
                <a:solidFill>
                  <a:schemeClr val="bg1"/>
                </a:solidFill>
              </a:rPr>
              <a:t>Life Expectancy at Age 25</a:t>
            </a:r>
            <a:endParaRPr lang="en-US" sz="2400" dirty="0" smtClean="0">
              <a:solidFill>
                <a:schemeClr val="bg1"/>
              </a:solidFill>
            </a:endParaRPr>
          </a:p>
        </p:txBody>
      </p:sp>
      <p:graphicFrame>
        <p:nvGraphicFramePr>
          <p:cNvPr id="3" name="Chart 2"/>
          <p:cNvGraphicFramePr/>
          <p:nvPr>
            <p:extLst>
              <p:ext uri="{D42A27DB-BD31-4B8C-83A1-F6EECF244321}">
                <p14:modId xmlns:p14="http://schemas.microsoft.com/office/powerpoint/2010/main" val="1655123675"/>
              </p:ext>
            </p:extLst>
          </p:nvPr>
        </p:nvGraphicFramePr>
        <p:xfrm>
          <a:off x="81366" y="1690689"/>
          <a:ext cx="8826414" cy="4320369"/>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231442" y="3546400"/>
            <a:ext cx="214551" cy="1827847"/>
            <a:chOff x="9514582" y="-1211580"/>
            <a:chExt cx="286068" cy="1827847"/>
          </a:xfrm>
        </p:grpSpPr>
        <p:sp>
          <p:nvSpPr>
            <p:cNvPr id="4" name="Rectangle 3"/>
            <p:cNvSpPr/>
            <p:nvPr/>
          </p:nvSpPr>
          <p:spPr>
            <a:xfrm>
              <a:off x="9514582" y="-1211580"/>
              <a:ext cx="286068" cy="28606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14582" y="330199"/>
              <a:ext cx="286068" cy="28606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514582" y="-826135"/>
              <a:ext cx="286068" cy="28606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514582" y="-440690"/>
              <a:ext cx="286068" cy="286068"/>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14582" y="-55245"/>
              <a:ext cx="286068" cy="28606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63179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Quality: High </a:t>
            </a:r>
            <a:r>
              <a:rPr lang="en-US" dirty="0"/>
              <a:t>Deductibles Cut All Kinds of Care</a:t>
            </a:r>
            <a:br>
              <a:rPr lang="en-US" dirty="0"/>
            </a:br>
            <a:r>
              <a:rPr lang="en-US" sz="2800" dirty="0"/>
              <a:t>150,000 Employees Lost “Cadillac” Coverage</a:t>
            </a:r>
            <a:br>
              <a:rPr lang="en-US" sz="2800" dirty="0"/>
            </a:br>
            <a:r>
              <a:rPr lang="en-US" sz="2800" dirty="0"/>
              <a:t>No Evidence that Patients Shifted to “Higher Value” Care</a:t>
            </a:r>
            <a:endParaRPr lang="en-US" dirty="0"/>
          </a:p>
        </p:txBody>
      </p:sp>
      <p:sp>
        <p:nvSpPr>
          <p:cNvPr id="3" name="Text Placeholder 2"/>
          <p:cNvSpPr>
            <a:spLocks noGrp="1"/>
          </p:cNvSpPr>
          <p:nvPr>
            <p:ph type="body" idx="10"/>
          </p:nvPr>
        </p:nvSpPr>
        <p:spPr/>
        <p:txBody>
          <a:bodyPr>
            <a:normAutofit fontScale="92500" lnSpcReduction="20000"/>
          </a:bodyPr>
          <a:lstStyle/>
          <a:p>
            <a:pPr>
              <a:lnSpc>
                <a:spcPct val="100000"/>
              </a:lnSpc>
              <a:spcBef>
                <a:spcPts val="0"/>
              </a:spcBef>
            </a:pPr>
            <a:r>
              <a:rPr lang="en-US"/>
              <a:t>Brot-Goldberg et al, 5/2015 </a:t>
            </a:r>
            <a:r>
              <a:rPr lang="mr-IN"/>
              <a:t>–</a:t>
            </a:r>
            <a:r>
              <a:rPr lang="en-US"/>
              <a:t> http://eml.berkeley.edu/~bhandel/wp/BCHK.pdf accessed Nov. 15, 2017</a:t>
            </a:r>
          </a:p>
          <a:p>
            <a:pPr>
              <a:lnSpc>
                <a:spcPct val="100000"/>
              </a:lnSpc>
              <a:spcBef>
                <a:spcPts val="0"/>
              </a:spcBef>
            </a:pPr>
            <a:r>
              <a:rPr lang="en-US"/>
              <a:t>Note: Findings closely resemble those of Rand Health Insurance Experiment</a:t>
            </a:r>
          </a:p>
          <a:p>
            <a:pPr>
              <a:lnSpc>
                <a:spcPct val="100000"/>
              </a:lnSpc>
              <a:spcBef>
                <a:spcPts val="0"/>
              </a:spcBef>
            </a:pPr>
            <a:r>
              <a:rPr lang="en-US"/>
              <a:t>Note: Study found no evidence that patients shopped for lower prices</a:t>
            </a:r>
          </a:p>
        </p:txBody>
      </p:sp>
      <p:graphicFrame>
        <p:nvGraphicFramePr>
          <p:cNvPr id="4" name="Chart 3"/>
          <p:cNvGraphicFramePr/>
          <p:nvPr>
            <p:extLst>
              <p:ext uri="{D42A27DB-BD31-4B8C-83A1-F6EECF244321}">
                <p14:modId xmlns:p14="http://schemas.microsoft.com/office/powerpoint/2010/main" val="2668999162"/>
              </p:ext>
            </p:extLst>
          </p:nvPr>
        </p:nvGraphicFramePr>
        <p:xfrm>
          <a:off x="732773" y="1818861"/>
          <a:ext cx="8173233" cy="394330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0" y="2117315"/>
            <a:ext cx="1534657" cy="1200328"/>
          </a:xfrm>
          <a:prstGeom prst="rect">
            <a:avLst/>
          </a:prstGeom>
          <a:noFill/>
        </p:spPr>
        <p:txBody>
          <a:bodyPr wrap="square" rtlCol="0">
            <a:spAutoFit/>
          </a:bodyPr>
          <a:lstStyle/>
          <a:p>
            <a:r>
              <a:rPr lang="en-US" sz="2400" dirty="0" smtClean="0">
                <a:solidFill>
                  <a:srgbClr val="003300"/>
                </a:solidFill>
              </a:rPr>
              <a:t>Percent utilization reduction</a:t>
            </a:r>
          </a:p>
        </p:txBody>
      </p:sp>
    </p:spTree>
    <p:extLst>
      <p:ext uri="{BB962C8B-B14F-4D97-AF65-F5344CB8AC3E}">
        <p14:creationId xmlns:p14="http://schemas.microsoft.com/office/powerpoint/2010/main" val="9636826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ext Box 1"/>
          <p:cNvSpPr txBox="1">
            <a:spLocks noChangeArrowheads="1"/>
          </p:cNvSpPr>
          <p:nvPr/>
        </p:nvSpPr>
        <p:spPr bwMode="auto">
          <a:xfrm>
            <a:off x="325438" y="381000"/>
            <a:ext cx="8494712"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cs typeface="ＭＳ Ｐゴシック"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charset="0"/>
                <a:ea typeface="ＭＳ Ｐゴシック" charset="0"/>
              </a:defRPr>
            </a:lvl9pPr>
          </a:lstStyle>
          <a:p>
            <a:pPr algn="ctr" eaLnBrk="1">
              <a:lnSpc>
                <a:spcPct val="97000"/>
              </a:lnSpc>
              <a:buClr>
                <a:srgbClr val="FFFFFF"/>
              </a:buClr>
              <a:buSzPct val="45000"/>
            </a:pPr>
            <a:r>
              <a:rPr lang="en-GB" sz="4000" b="1">
                <a:solidFill>
                  <a:srgbClr val="FFFFFF"/>
                </a:solidFill>
                <a:latin typeface="Arial" charset="0"/>
              </a:rPr>
              <a:t>Many Specialists Won’t See Kids With Medicaid</a:t>
            </a:r>
          </a:p>
        </p:txBody>
      </p:sp>
      <p:sp>
        <p:nvSpPr>
          <p:cNvPr id="300034" name="Text Box 4"/>
          <p:cNvSpPr txBox="1">
            <a:spLocks noChangeArrowheads="1"/>
          </p:cNvSpPr>
          <p:nvPr/>
        </p:nvSpPr>
        <p:spPr bwMode="auto">
          <a:xfrm>
            <a:off x="228600" y="6477000"/>
            <a:ext cx="8086725" cy="16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Lst>
              <a:defRPr sz="2400">
                <a:solidFill>
                  <a:schemeClr val="tx1"/>
                </a:solidFill>
                <a:latin typeface="Times New Roman" charset="0"/>
                <a:ea typeface="ＭＳ Ｐゴシック" charset="0"/>
                <a:cs typeface="ＭＳ Ｐゴシック" charset="0"/>
              </a:defRPr>
            </a:lvl1pPr>
            <a:lvl2pPr marL="742950" indent="-285750">
              <a:tabLst>
                <a:tab pos="655638" algn="l"/>
                <a:tab pos="1312863" algn="l"/>
                <a:tab pos="1968500" algn="l"/>
                <a:tab pos="2625725" algn="l"/>
                <a:tab pos="3282950" algn="l"/>
              </a:tabLst>
              <a:defRPr sz="2400">
                <a:solidFill>
                  <a:schemeClr val="tx1"/>
                </a:solidFill>
                <a:latin typeface="Times New Roman" charset="0"/>
                <a:ea typeface="ＭＳ Ｐゴシック" charset="0"/>
              </a:defRPr>
            </a:lvl2pPr>
            <a:lvl3pPr marL="1143000" indent="-228600">
              <a:tabLst>
                <a:tab pos="655638" algn="l"/>
                <a:tab pos="1312863" algn="l"/>
                <a:tab pos="1968500" algn="l"/>
                <a:tab pos="2625725" algn="l"/>
                <a:tab pos="3282950" algn="l"/>
              </a:tabLst>
              <a:defRPr sz="2400">
                <a:solidFill>
                  <a:schemeClr val="tx1"/>
                </a:solidFill>
                <a:latin typeface="Times New Roman" charset="0"/>
                <a:ea typeface="ＭＳ Ｐゴシック" charset="0"/>
              </a:defRPr>
            </a:lvl3pPr>
            <a:lvl4pPr marL="1600200" indent="-228600">
              <a:tabLst>
                <a:tab pos="655638" algn="l"/>
                <a:tab pos="1312863" algn="l"/>
                <a:tab pos="1968500" algn="l"/>
                <a:tab pos="2625725" algn="l"/>
                <a:tab pos="3282950" algn="l"/>
              </a:tabLst>
              <a:defRPr sz="2400">
                <a:solidFill>
                  <a:schemeClr val="tx1"/>
                </a:solidFill>
                <a:latin typeface="Times New Roman" charset="0"/>
                <a:ea typeface="ＭＳ Ｐゴシック" charset="0"/>
              </a:defRPr>
            </a:lvl4pPr>
            <a:lvl5pPr marL="2057400" indent="-228600">
              <a:tabLst>
                <a:tab pos="655638" algn="l"/>
                <a:tab pos="1312863" algn="l"/>
                <a:tab pos="1968500" algn="l"/>
                <a:tab pos="2625725" algn="l"/>
                <a:tab pos="328295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charset="0"/>
                <a:ea typeface="ＭＳ Ｐゴシック" charset="0"/>
              </a:defRPr>
            </a:lvl9pPr>
          </a:lstStyle>
          <a:p>
            <a:pPr eaLnBrk="1">
              <a:lnSpc>
                <a:spcPct val="97000"/>
              </a:lnSpc>
              <a:buClr>
                <a:srgbClr val="FFFFFF"/>
              </a:buClr>
              <a:buSzPct val="45000"/>
            </a:pPr>
            <a:r>
              <a:rPr lang="en-GB" sz="1100" b="1">
                <a:solidFill>
                  <a:srgbClr val="FFFFFF"/>
                </a:solidFill>
                <a:latin typeface="Arial" charset="0"/>
              </a:rPr>
              <a:t>Bisgaier J, Rhodes KV. N Engl J Med 2011;364:2324-2333</a:t>
            </a:r>
          </a:p>
        </p:txBody>
      </p:sp>
      <p:pic>
        <p:nvPicPr>
          <p:cNvPr id="300035" name="Picture 5" descr="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Low Birth Weight Increased in Iowa</a:t>
            </a:r>
            <a:br>
              <a:rPr lang="en-US"/>
            </a:br>
            <a:r>
              <a:rPr lang="en-US"/>
              <a:t>After a Massive Immigration Raid</a:t>
            </a:r>
          </a:p>
        </p:txBody>
      </p:sp>
      <p:sp>
        <p:nvSpPr>
          <p:cNvPr id="3" name="Text Placeholder 2"/>
          <p:cNvSpPr>
            <a:spLocks noGrp="1"/>
          </p:cNvSpPr>
          <p:nvPr>
            <p:ph type="body" idx="10"/>
          </p:nvPr>
        </p:nvSpPr>
        <p:spPr/>
        <p:txBody>
          <a:bodyPr/>
          <a:lstStyle/>
          <a:p>
            <a:r>
              <a:rPr lang="en-US"/>
              <a:t>Int J Epidemiol 2017;839</a:t>
            </a:r>
          </a:p>
          <a:p>
            <a:r>
              <a:rPr lang="en-US"/>
              <a:t>Note: 2008 Postville, Iowa raid was the largest single-site immigration raid in history. 900 agents handcuffed and chained all Latinos at meatpacking plant.</a:t>
            </a:r>
          </a:p>
        </p:txBody>
      </p:sp>
      <p:sp>
        <p:nvSpPr>
          <p:cNvPr id="4" name="TextBox 3"/>
          <p:cNvSpPr txBox="1"/>
          <p:nvPr/>
        </p:nvSpPr>
        <p:spPr>
          <a:xfrm>
            <a:off x="158261" y="2473570"/>
            <a:ext cx="1626577" cy="1569660"/>
          </a:xfrm>
          <a:prstGeom prst="rect">
            <a:avLst/>
          </a:prstGeom>
          <a:noFill/>
        </p:spPr>
        <p:txBody>
          <a:bodyPr wrap="square" rtlCol="0">
            <a:spAutoFit/>
          </a:bodyPr>
          <a:lstStyle/>
          <a:p>
            <a:r>
              <a:rPr lang="en-US" sz="2400" smtClean="0">
                <a:solidFill>
                  <a:schemeClr val="bg1"/>
                </a:solidFill>
              </a:rPr>
              <a:t>Relative Risk of Low Birth Weight</a:t>
            </a:r>
          </a:p>
        </p:txBody>
      </p:sp>
      <p:graphicFrame>
        <p:nvGraphicFramePr>
          <p:cNvPr id="5" name="Chart 4"/>
          <p:cNvGraphicFramePr/>
          <p:nvPr>
            <p:extLst>
              <p:ext uri="{D42A27DB-BD31-4B8C-83A1-F6EECF244321}">
                <p14:modId xmlns:p14="http://schemas.microsoft.com/office/powerpoint/2010/main" val="471390427"/>
              </p:ext>
            </p:extLst>
          </p:nvPr>
        </p:nvGraphicFramePr>
        <p:xfrm>
          <a:off x="123093" y="1559169"/>
          <a:ext cx="8392257" cy="445758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23094" y="3721444"/>
            <a:ext cx="234074" cy="312099"/>
          </a:xfrm>
          <a:prstGeom prst="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23094" y="4197355"/>
            <a:ext cx="234074" cy="312099"/>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7098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1031444065"/>
              </p:ext>
            </p:extLst>
          </p:nvPr>
        </p:nvGraphicFramePr>
        <p:xfrm>
          <a:off x="628650" y="1564640"/>
          <a:ext cx="7886700" cy="451063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Autofit/>
          </a:bodyPr>
          <a:lstStyle/>
          <a:p>
            <a:r>
              <a:rPr lang="en-US" sz="2800" dirty="0"/>
              <a:t>22.5% of 111,707 Defibrillator </a:t>
            </a:r>
            <a:r>
              <a:rPr lang="en-US" sz="2800" dirty="0" smtClean="0"/>
              <a:t>Implants Were </a:t>
            </a:r>
            <a:r>
              <a:rPr lang="en-US" sz="2800" dirty="0"/>
              <a:t/>
            </a:r>
            <a:br>
              <a:rPr lang="en-US" sz="2800" dirty="0"/>
            </a:br>
            <a:r>
              <a:rPr lang="en-US" dirty="0" smtClean="0"/>
              <a:t>Not </a:t>
            </a:r>
            <a:r>
              <a:rPr lang="en-US" dirty="0"/>
              <a:t>Evidence-Based</a:t>
            </a:r>
          </a:p>
        </p:txBody>
      </p:sp>
      <p:sp>
        <p:nvSpPr>
          <p:cNvPr id="2" name="Text Placeholder 1"/>
          <p:cNvSpPr>
            <a:spLocks noGrp="1"/>
          </p:cNvSpPr>
          <p:nvPr>
            <p:ph type="body" sz="quarter" idx="10"/>
          </p:nvPr>
        </p:nvSpPr>
        <p:spPr/>
        <p:txBody>
          <a:bodyPr>
            <a:normAutofit/>
          </a:bodyPr>
          <a:lstStyle/>
          <a:p>
            <a:r>
              <a:rPr lang="en-US" dirty="0"/>
              <a:t>Note: In-hospital death rate for non-evidence-based ICD implantation was 0.6%. </a:t>
            </a:r>
            <a:endParaRPr lang="en-US" dirty="0" smtClean="0"/>
          </a:p>
          <a:p>
            <a:r>
              <a:rPr lang="en-US" dirty="0" smtClean="0"/>
              <a:t>Cost </a:t>
            </a:r>
            <a:r>
              <a:rPr lang="en-US" dirty="0"/>
              <a:t>of ICD implant ~$25,000</a:t>
            </a:r>
          </a:p>
          <a:p>
            <a:r>
              <a:rPr lang="en-US" dirty="0"/>
              <a:t>Source: JAMA </a:t>
            </a:r>
            <a:r>
              <a:rPr lang="en-US" dirty="0" smtClean="0"/>
              <a:t>2011;305:43</a:t>
            </a:r>
            <a:endParaRPr lang="en-US" dirty="0"/>
          </a:p>
        </p:txBody>
      </p:sp>
      <p:grpSp>
        <p:nvGrpSpPr>
          <p:cNvPr id="9" name="Group 8"/>
          <p:cNvGrpSpPr/>
          <p:nvPr/>
        </p:nvGrpSpPr>
        <p:grpSpPr>
          <a:xfrm>
            <a:off x="4572000" y="1690689"/>
            <a:ext cx="3972692" cy="1980997"/>
            <a:chOff x="5757158" y="1743123"/>
            <a:chExt cx="5296922" cy="1980997"/>
          </a:xfrm>
        </p:grpSpPr>
        <p:sp>
          <p:nvSpPr>
            <p:cNvPr id="7" name="Freeform 6"/>
            <p:cNvSpPr/>
            <p:nvPr/>
          </p:nvSpPr>
          <p:spPr>
            <a:xfrm>
              <a:off x="5757158" y="1743123"/>
              <a:ext cx="5296922" cy="532717"/>
            </a:xfrm>
            <a:custGeom>
              <a:avLst/>
              <a:gdLst>
                <a:gd name="connsiteX0" fmla="*/ 0 w 5296922"/>
                <a:gd name="connsiteY0" fmla="*/ 0 h 748800"/>
                <a:gd name="connsiteX1" fmla="*/ 5296922 w 5296922"/>
                <a:gd name="connsiteY1" fmla="*/ 0 h 748800"/>
                <a:gd name="connsiteX2" fmla="*/ 5296922 w 5296922"/>
                <a:gd name="connsiteY2" fmla="*/ 748800 h 748800"/>
                <a:gd name="connsiteX3" fmla="*/ 0 w 5296922"/>
                <a:gd name="connsiteY3" fmla="*/ 748800 h 748800"/>
                <a:gd name="connsiteX4" fmla="*/ 0 w 5296922"/>
                <a:gd name="connsiteY4" fmla="*/ 0 h 74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22" h="748800">
                  <a:moveTo>
                    <a:pt x="0" y="0"/>
                  </a:moveTo>
                  <a:lnTo>
                    <a:pt x="5296922" y="0"/>
                  </a:lnTo>
                  <a:lnTo>
                    <a:pt x="5296922" y="748800"/>
                  </a:lnTo>
                  <a:lnTo>
                    <a:pt x="0" y="748800"/>
                  </a:lnTo>
                  <a:lnTo>
                    <a:pt x="0" y="0"/>
                  </a:lnTo>
                  <a:close/>
                </a:path>
              </a:pathLst>
            </a:custGeom>
            <a:solidFill>
              <a:schemeClr val="accent1"/>
            </a:solidFill>
            <a:ln>
              <a:solidFill>
                <a:schemeClr val="bg1"/>
              </a:solidFill>
            </a:ln>
          </p:spPr>
          <p:style>
            <a:lnRef idx="1">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latin typeface="+mn-lt"/>
                  <a:cs typeface="Franklin Gothic Medium"/>
                </a:rPr>
                <a:t>Sometimes Lethal</a:t>
              </a:r>
              <a:endParaRPr lang="en-US" sz="2800" b="1" kern="1200" dirty="0">
                <a:latin typeface="+mn-lt"/>
                <a:cs typeface="Franklin Gothic Medium"/>
              </a:endParaRPr>
            </a:p>
          </p:txBody>
        </p:sp>
        <p:sp>
          <p:nvSpPr>
            <p:cNvPr id="8" name="Freeform 7"/>
            <p:cNvSpPr/>
            <p:nvPr/>
          </p:nvSpPr>
          <p:spPr>
            <a:xfrm>
              <a:off x="5757158" y="2275840"/>
              <a:ext cx="5296922" cy="1448280"/>
            </a:xfrm>
            <a:custGeom>
              <a:avLst/>
              <a:gdLst>
                <a:gd name="connsiteX0" fmla="*/ 0 w 5296922"/>
                <a:gd name="connsiteY0" fmla="*/ 0 h 1141920"/>
                <a:gd name="connsiteX1" fmla="*/ 5296922 w 5296922"/>
                <a:gd name="connsiteY1" fmla="*/ 0 h 1141920"/>
                <a:gd name="connsiteX2" fmla="*/ 5296922 w 5296922"/>
                <a:gd name="connsiteY2" fmla="*/ 1141920 h 1141920"/>
                <a:gd name="connsiteX3" fmla="*/ 0 w 5296922"/>
                <a:gd name="connsiteY3" fmla="*/ 1141920 h 1141920"/>
                <a:gd name="connsiteX4" fmla="*/ 0 w 5296922"/>
                <a:gd name="connsiteY4" fmla="*/ 0 h 114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22" h="1141920">
                  <a:moveTo>
                    <a:pt x="0" y="0"/>
                  </a:moveTo>
                  <a:lnTo>
                    <a:pt x="5296922" y="0"/>
                  </a:lnTo>
                  <a:lnTo>
                    <a:pt x="5296922" y="1141920"/>
                  </a:lnTo>
                  <a:lnTo>
                    <a:pt x="0" y="1141920"/>
                  </a:lnTo>
                  <a:lnTo>
                    <a:pt x="0" y="0"/>
                  </a:lnTo>
                  <a:close/>
                </a:path>
              </a:pathLst>
            </a:custGeom>
            <a:solidFill>
              <a:schemeClr val="bg1"/>
            </a:solidFill>
            <a:ln>
              <a:solidFill>
                <a:schemeClr val="bg1"/>
              </a:solidFill>
            </a:ln>
          </p:spPr>
          <p:style>
            <a:lnRef idx="1">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spcBef>
                  <a:spcPct val="0"/>
                </a:spcBef>
                <a:spcAft>
                  <a:spcPts val="1200"/>
                </a:spcAft>
                <a:buChar char="••"/>
              </a:pPr>
              <a:r>
                <a:rPr lang="en-US" sz="2400" kern="1200" dirty="0" smtClean="0">
                  <a:solidFill>
                    <a:srgbClr val="003300"/>
                  </a:solidFill>
                  <a:latin typeface="+mn-lt"/>
                  <a:cs typeface="Franklin Gothic Book"/>
                </a:rPr>
                <a:t>In hospital death rate for non-evidence based ICD implant</a:t>
              </a:r>
              <a:r>
                <a:rPr lang="en-US" sz="2400" kern="1200" baseline="0" dirty="0" smtClean="0">
                  <a:solidFill>
                    <a:srgbClr val="003300"/>
                  </a:solidFill>
                  <a:latin typeface="+mn-lt"/>
                  <a:cs typeface="Franklin Gothic Book"/>
                </a:rPr>
                <a:t> 0.6%</a:t>
              </a:r>
              <a:endParaRPr lang="en-US" sz="2400" kern="1200" dirty="0">
                <a:latin typeface="+mn-lt"/>
              </a:endParaRPr>
            </a:p>
            <a:p>
              <a:pPr marL="228600" lvl="1" indent="-228600" algn="l" defTabSz="889000">
                <a:spcBef>
                  <a:spcPct val="0"/>
                </a:spcBef>
                <a:spcAft>
                  <a:spcPts val="1200"/>
                </a:spcAft>
                <a:buChar char="••"/>
              </a:pPr>
              <a:r>
                <a:rPr lang="en-US" sz="2400" kern="1200" dirty="0" smtClean="0">
                  <a:solidFill>
                    <a:srgbClr val="003300"/>
                  </a:solidFill>
                  <a:latin typeface="+mn-lt"/>
                  <a:cs typeface="Franklin Gothic Book"/>
                </a:rPr>
                <a:t>Cost of ICD implant ~$25,000</a:t>
              </a:r>
              <a:endParaRPr lang="en-US" sz="2400" kern="1200" dirty="0">
                <a:latin typeface="+mn-lt"/>
              </a:endParaRPr>
            </a:p>
          </p:txBody>
        </p:sp>
      </p:grpSp>
    </p:spTree>
    <p:extLst>
      <p:ext uri="{BB962C8B-B14F-4D97-AF65-F5344CB8AC3E}">
        <p14:creationId xmlns:p14="http://schemas.microsoft.com/office/powerpoint/2010/main" val="15805734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smtClean="0"/>
              <a:t>Relative payments for care at private for-profit (PFP) and private not-for-profit (PNFP) hospitals </a:t>
            </a:r>
          </a:p>
          <a:p>
            <a:r>
              <a:rPr lang="en-US" dirty="0" smtClean="0"/>
              <a:t>Source</a:t>
            </a:r>
            <a:r>
              <a:rPr lang="en-US" dirty="0"/>
              <a:t>: CMAJ </a:t>
            </a:r>
            <a:r>
              <a:rPr lang="en-US" dirty="0" err="1"/>
              <a:t>Devereaux</a:t>
            </a:r>
            <a:r>
              <a:rPr lang="en-US" dirty="0"/>
              <a:t> et al. 170 (12): 1817</a:t>
            </a:r>
            <a:r>
              <a:rPr lang="en-US" dirty="0" smtClean="0"/>
              <a:t>.</a:t>
            </a:r>
            <a:endParaRPr lang="en-US" dirty="0"/>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84070" y="162171"/>
            <a:ext cx="6808470" cy="57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 y="1180858"/>
            <a:ext cx="2099310" cy="2476743"/>
          </a:xfrm>
          <a:solidFill>
            <a:schemeClr val="accent2"/>
          </a:solidFill>
          <a:ln>
            <a:solidFill>
              <a:schemeClr val="bg1"/>
            </a:solidFill>
          </a:ln>
        </p:spPr>
        <p:txBody>
          <a:bodyPr>
            <a:normAutofit fontScale="90000"/>
          </a:bodyPr>
          <a:lstStyle/>
          <a:p>
            <a:pPr algn="ctr"/>
            <a:r>
              <a:rPr lang="en-US" sz="4000" dirty="0" smtClean="0"/>
              <a:t>For-Profit Hospitals Cost </a:t>
            </a:r>
            <a:br>
              <a:rPr lang="en-US" sz="4000" dirty="0" smtClean="0"/>
            </a:br>
            <a:r>
              <a:rPr lang="en-US" dirty="0" smtClean="0"/>
              <a:t>19% More</a:t>
            </a:r>
            <a:endParaRPr lang="en-US" dirty="0"/>
          </a:p>
        </p:txBody>
      </p:sp>
    </p:spTree>
    <p:extLst>
      <p:ext uri="{BB962C8B-B14F-4D97-AF65-F5344CB8AC3E}">
        <p14:creationId xmlns:p14="http://schemas.microsoft.com/office/powerpoint/2010/main" val="1356323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For Profit Home Care: Lower Quality</a:t>
            </a:r>
          </a:p>
        </p:txBody>
      </p:sp>
      <p:sp>
        <p:nvSpPr>
          <p:cNvPr id="2" name="Text Placeholder 1"/>
          <p:cNvSpPr>
            <a:spLocks noGrp="1"/>
          </p:cNvSpPr>
          <p:nvPr>
            <p:ph type="body" sz="quarter" idx="10"/>
          </p:nvPr>
        </p:nvSpPr>
        <p:spPr/>
        <p:txBody>
          <a:bodyPr/>
          <a:lstStyle/>
          <a:p>
            <a:r>
              <a:rPr lang="en-US" dirty="0" smtClean="0"/>
              <a:t>Source</a:t>
            </a:r>
            <a:r>
              <a:rPr lang="en-US" dirty="0"/>
              <a:t>: Cabin, </a:t>
            </a:r>
            <a:r>
              <a:rPr lang="en-US" dirty="0" err="1"/>
              <a:t>Siman</a:t>
            </a:r>
            <a:r>
              <a:rPr lang="en-US" dirty="0"/>
              <a:t>, </a:t>
            </a:r>
            <a:r>
              <a:rPr lang="en-US" dirty="0" err="1"/>
              <a:t>Himmelstein</a:t>
            </a:r>
            <a:r>
              <a:rPr lang="en-US" dirty="0"/>
              <a:t> &amp; </a:t>
            </a:r>
            <a:r>
              <a:rPr lang="en-US" dirty="0" err="1"/>
              <a:t>Woolhandler</a:t>
            </a:r>
            <a:r>
              <a:rPr lang="en-US" dirty="0"/>
              <a:t>. </a:t>
            </a:r>
          </a:p>
          <a:p>
            <a:r>
              <a:rPr lang="en-US" dirty="0"/>
              <a:t>Health Affairs </a:t>
            </a:r>
            <a:r>
              <a:rPr lang="en-US" dirty="0" smtClean="0"/>
              <a:t>8/2014</a:t>
            </a:r>
            <a:endParaRPr lang="en-US" dirty="0"/>
          </a:p>
        </p:txBody>
      </p:sp>
      <p:graphicFrame>
        <p:nvGraphicFramePr>
          <p:cNvPr id="4" name="Chart 3"/>
          <p:cNvGraphicFramePr/>
          <p:nvPr>
            <p:extLst/>
          </p:nvPr>
        </p:nvGraphicFramePr>
        <p:xfrm>
          <a:off x="628651" y="1300481"/>
          <a:ext cx="7886699" cy="464986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3350713" y="5550922"/>
            <a:ext cx="186500" cy="248666"/>
          </a:xfrm>
          <a:prstGeom prst="rect">
            <a:avLst/>
          </a:prstGeom>
          <a:solidFill>
            <a:schemeClr val="accent2"/>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06045" y="5550922"/>
            <a:ext cx="186500" cy="248666"/>
          </a:xfrm>
          <a:prstGeom prst="rect">
            <a:avLst/>
          </a:prstGeom>
          <a:solidFill>
            <a:schemeClr val="accent1"/>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7808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422910" y="1808481"/>
            <a:ext cx="8721090" cy="2208848"/>
          </a:xfrm>
        </p:spPr>
        <p:txBody>
          <a:bodyPr>
            <a:normAutofit/>
          </a:bodyPr>
          <a:lstStyle/>
          <a:p>
            <a:pPr eaLnBrk="1" hangingPunct="1">
              <a:defRPr/>
            </a:pPr>
            <a:r>
              <a:rPr lang="en-US" altLang="en-US" sz="4800" dirty="0"/>
              <a:t>High U.S. Costs </a:t>
            </a:r>
            <a:r>
              <a:rPr lang="en-US" altLang="en-US" sz="4800" i="1" dirty="0" smtClean="0"/>
              <a:t>Do Not </a:t>
            </a:r>
            <a:r>
              <a:rPr lang="en-US" altLang="en-US" sz="4800" dirty="0"/>
              <a:t>Result </a:t>
            </a:r>
            <a:r>
              <a:rPr lang="en-US" altLang="en-US" sz="4800" dirty="0" smtClean="0"/>
              <a:t>From</a:t>
            </a:r>
            <a:endParaRPr lang="en-US" altLang="en-US" sz="4800" dirty="0"/>
          </a:p>
        </p:txBody>
      </p:sp>
      <p:sp>
        <p:nvSpPr>
          <p:cNvPr id="3" name="TextBox 2"/>
          <p:cNvSpPr txBox="1"/>
          <p:nvPr/>
        </p:nvSpPr>
        <p:spPr>
          <a:xfrm>
            <a:off x="2369820" y="3539660"/>
            <a:ext cx="5057795" cy="2308324"/>
          </a:xfrm>
          <a:prstGeom prst="rect">
            <a:avLst/>
          </a:prstGeom>
          <a:noFill/>
        </p:spPr>
        <p:txBody>
          <a:bodyPr wrap="none" rtlCol="0" anchor="ctr">
            <a:spAutoFit/>
          </a:bodyPr>
          <a:lstStyle/>
          <a:p>
            <a:pPr marL="293688" indent="-293688">
              <a:buFont typeface="Arial" charset="0"/>
              <a:buChar char="•"/>
            </a:pPr>
            <a:r>
              <a:rPr lang="en-US" sz="4800" b="1" dirty="0" smtClean="0"/>
              <a:t>Bad Health Habits</a:t>
            </a:r>
          </a:p>
          <a:p>
            <a:pPr marL="293688" indent="-293688">
              <a:buFont typeface="Arial" charset="0"/>
              <a:buChar char="•"/>
            </a:pPr>
            <a:r>
              <a:rPr lang="en-US" sz="4800" b="1" dirty="0" smtClean="0"/>
              <a:t>Aging</a:t>
            </a:r>
          </a:p>
          <a:p>
            <a:pPr marL="293688" indent="-293688">
              <a:buFont typeface="Arial" charset="0"/>
              <a:buChar char="•"/>
            </a:pPr>
            <a:r>
              <a:rPr lang="en-US" sz="4800" b="1" dirty="0" smtClean="0"/>
              <a:t>Overuse of Care</a:t>
            </a:r>
          </a:p>
        </p:txBody>
      </p:sp>
    </p:spTree>
    <p:extLst>
      <p:ext uri="{BB962C8B-B14F-4D97-AF65-F5344CB8AC3E}">
        <p14:creationId xmlns:p14="http://schemas.microsoft.com/office/powerpoint/2010/main" val="13592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7" y="0"/>
            <a:ext cx="8424809" cy="1143000"/>
          </a:xfrm>
        </p:spPr>
        <p:txBody>
          <a:bodyPr/>
          <a:lstStyle/>
          <a:p>
            <a:r>
              <a:rPr lang="en-US" dirty="0" smtClean="0"/>
              <a:t>Differing Frameworks</a:t>
            </a:r>
            <a:endParaRPr lang="en-US" dirty="0"/>
          </a:p>
        </p:txBody>
      </p:sp>
      <p:sp>
        <p:nvSpPr>
          <p:cNvPr id="3" name="Content Placeholder 2"/>
          <p:cNvSpPr>
            <a:spLocks noGrp="1"/>
          </p:cNvSpPr>
          <p:nvPr>
            <p:ph idx="1"/>
          </p:nvPr>
        </p:nvSpPr>
        <p:spPr>
          <a:xfrm>
            <a:off x="143435" y="1143000"/>
            <a:ext cx="9000565" cy="5150224"/>
          </a:xfrm>
        </p:spPr>
        <p:txBody>
          <a:bodyPr>
            <a:normAutofit/>
          </a:bodyPr>
          <a:lstStyle/>
          <a:p>
            <a:r>
              <a:rPr lang="en-US" sz="3400" dirty="0" smtClean="0"/>
              <a:t>Economic/Policy </a:t>
            </a:r>
            <a:r>
              <a:rPr lang="mr-IN" sz="3400" dirty="0" smtClean="0"/>
              <a:t>–</a:t>
            </a:r>
            <a:r>
              <a:rPr lang="en-US" sz="3400" dirty="0" smtClean="0"/>
              <a:t> </a:t>
            </a:r>
            <a:endParaRPr lang="en-US" sz="3400" dirty="0"/>
          </a:p>
          <a:p>
            <a:r>
              <a:rPr lang="en-US" sz="3400" dirty="0" smtClean="0"/>
              <a:t>Human Rights Perspective-</a:t>
            </a:r>
            <a:endParaRPr lang="en-US" sz="3400" dirty="0"/>
          </a:p>
          <a:p>
            <a:r>
              <a:rPr lang="en-US" sz="3400" dirty="0" smtClean="0"/>
              <a:t>Business Perspective -</a:t>
            </a:r>
            <a:endParaRPr lang="en-US" sz="3400" dirty="0"/>
          </a:p>
          <a:p>
            <a:r>
              <a:rPr lang="en-US" sz="3400" dirty="0" smtClean="0"/>
              <a:t>Racial Justice Perspective </a:t>
            </a:r>
            <a:r>
              <a:rPr lang="mr-IN" sz="3400" dirty="0" smtClean="0"/>
              <a:t>–</a:t>
            </a:r>
            <a:r>
              <a:rPr lang="en-US" sz="3400" dirty="0" smtClean="0"/>
              <a:t> </a:t>
            </a:r>
            <a:endParaRPr lang="en-US" sz="3400" dirty="0"/>
          </a:p>
          <a:p>
            <a:r>
              <a:rPr lang="en-US" sz="3400" dirty="0" smtClean="0"/>
              <a:t>Patient Perspective </a:t>
            </a:r>
            <a:r>
              <a:rPr lang="mr-IN" sz="3400" dirty="0" smtClean="0"/>
              <a:t>–</a:t>
            </a:r>
            <a:r>
              <a:rPr lang="en-US" sz="3400" dirty="0" smtClean="0"/>
              <a:t> </a:t>
            </a:r>
            <a:endParaRPr lang="en-US" dirty="0"/>
          </a:p>
        </p:txBody>
      </p:sp>
    </p:spTree>
    <p:extLst>
      <p:ext uri="{BB962C8B-B14F-4D97-AF65-F5344CB8AC3E}">
        <p14:creationId xmlns:p14="http://schemas.microsoft.com/office/powerpoint/2010/main" val="1361759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Smoking Prevalence</a:t>
            </a:r>
            <a:br>
              <a:rPr lang="en-US" dirty="0" smtClean="0"/>
            </a:br>
            <a:r>
              <a:rPr lang="en-US" sz="2800" dirty="0"/>
              <a:t>Percent of population &gt;age 15 who smoke </a:t>
            </a:r>
            <a:r>
              <a:rPr lang="en-US" sz="2800" dirty="0" smtClean="0"/>
              <a:t>daily</a:t>
            </a:r>
            <a:endParaRPr lang="en-US" sz="2800" dirty="0"/>
          </a:p>
        </p:txBody>
      </p:sp>
      <p:graphicFrame>
        <p:nvGraphicFramePr>
          <p:cNvPr id="5" name="Chart 4"/>
          <p:cNvGraphicFramePr/>
          <p:nvPr>
            <p:extLst>
              <p:ext uri="{D42A27DB-BD31-4B8C-83A1-F6EECF244321}">
                <p14:modId xmlns:p14="http://schemas.microsoft.com/office/powerpoint/2010/main" val="1579952070"/>
              </p:ext>
            </p:extLst>
          </p:nvPr>
        </p:nvGraphicFramePr>
        <p:xfrm>
          <a:off x="628650" y="1524000"/>
          <a:ext cx="7886700" cy="448705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0"/>
          </p:nvPr>
        </p:nvSpPr>
        <p:spPr/>
        <p:txBody>
          <a:bodyPr/>
          <a:lstStyle/>
          <a:p>
            <a:r>
              <a:rPr lang="en-US" dirty="0"/>
              <a:t>Source: OECD, 2016</a:t>
            </a:r>
          </a:p>
          <a:p>
            <a:r>
              <a:rPr lang="en-US" dirty="0"/>
              <a:t>Note: Data are for </a:t>
            </a:r>
            <a:r>
              <a:rPr lang="en-US" dirty="0" smtClean="0"/>
              <a:t>2015 </a:t>
            </a:r>
            <a:r>
              <a:rPr lang="en-US" dirty="0"/>
              <a:t>or most recent year </a:t>
            </a:r>
            <a:r>
              <a:rPr lang="en-US" dirty="0" smtClean="0"/>
              <a:t>available</a:t>
            </a:r>
            <a:endParaRPr lang="en-US" dirty="0"/>
          </a:p>
        </p:txBody>
      </p:sp>
    </p:spTree>
    <p:extLst>
      <p:ext uri="{BB962C8B-B14F-4D97-AF65-F5344CB8AC3E}">
        <p14:creationId xmlns:p14="http://schemas.microsoft.com/office/powerpoint/2010/main" val="21168685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Percentage of Elderly</a:t>
            </a:r>
            <a:br>
              <a:rPr lang="en-US" dirty="0" smtClean="0"/>
            </a:br>
            <a:r>
              <a:rPr lang="en-US" sz="2800" dirty="0" smtClean="0"/>
              <a:t>Percent </a:t>
            </a:r>
            <a:r>
              <a:rPr lang="en-US" sz="2800" dirty="0"/>
              <a:t>of population &gt;age </a:t>
            </a:r>
            <a:r>
              <a:rPr lang="en-US" sz="2800" dirty="0" smtClean="0"/>
              <a:t>64</a:t>
            </a:r>
            <a:endParaRPr lang="en-US" sz="2800" dirty="0"/>
          </a:p>
        </p:txBody>
      </p:sp>
      <p:graphicFrame>
        <p:nvGraphicFramePr>
          <p:cNvPr id="5" name="Chart 4"/>
          <p:cNvGraphicFramePr/>
          <p:nvPr>
            <p:extLst/>
          </p:nvPr>
        </p:nvGraphicFramePr>
        <p:xfrm>
          <a:off x="628650" y="1524000"/>
          <a:ext cx="7886700" cy="448705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0"/>
          </p:nvPr>
        </p:nvSpPr>
        <p:spPr/>
        <p:txBody>
          <a:bodyPr/>
          <a:lstStyle/>
          <a:p>
            <a:r>
              <a:rPr lang="en-US" dirty="0"/>
              <a:t>Source: OECD, 2016</a:t>
            </a:r>
          </a:p>
          <a:p>
            <a:r>
              <a:rPr lang="en-US" dirty="0"/>
              <a:t>Note: Data are for </a:t>
            </a:r>
            <a:r>
              <a:rPr lang="en-US" dirty="0" smtClean="0"/>
              <a:t>2015 </a:t>
            </a:r>
            <a:r>
              <a:rPr lang="en-US" dirty="0"/>
              <a:t>or most recent year </a:t>
            </a:r>
            <a:r>
              <a:rPr lang="en-US" dirty="0" smtClean="0"/>
              <a:t>available</a:t>
            </a:r>
            <a:endParaRPr lang="en-US" dirty="0"/>
          </a:p>
        </p:txBody>
      </p:sp>
    </p:spTree>
    <p:extLst>
      <p:ext uri="{BB962C8B-B14F-4D97-AF65-F5344CB8AC3E}">
        <p14:creationId xmlns:p14="http://schemas.microsoft.com/office/powerpoint/2010/main" val="12402538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Hospital Inpatient Days per Capita</a:t>
            </a:r>
            <a:br>
              <a:rPr lang="en-US" dirty="0" smtClean="0"/>
            </a:br>
            <a:r>
              <a:rPr lang="en-US" sz="2800" dirty="0" smtClean="0"/>
              <a:t>Days/person/year</a:t>
            </a:r>
            <a:endParaRPr lang="en-US" sz="1600" dirty="0"/>
          </a:p>
        </p:txBody>
      </p:sp>
      <p:graphicFrame>
        <p:nvGraphicFramePr>
          <p:cNvPr id="5" name="Chart 4"/>
          <p:cNvGraphicFramePr/>
          <p:nvPr>
            <p:extLst/>
          </p:nvPr>
        </p:nvGraphicFramePr>
        <p:xfrm>
          <a:off x="628650" y="1361441"/>
          <a:ext cx="7886700" cy="454699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0"/>
          </p:nvPr>
        </p:nvSpPr>
        <p:spPr/>
        <p:txBody>
          <a:bodyPr/>
          <a:lstStyle/>
          <a:p>
            <a:r>
              <a:rPr lang="en-US" dirty="0"/>
              <a:t>Source: OECD, </a:t>
            </a:r>
            <a:r>
              <a:rPr lang="en-US" dirty="0" smtClean="0"/>
              <a:t>2015 &amp; AHRQ</a:t>
            </a:r>
            <a:endParaRPr lang="en-US" dirty="0"/>
          </a:p>
          <a:p>
            <a:r>
              <a:rPr lang="en-US" dirty="0"/>
              <a:t>Note: Data are for 2014 or most recent year </a:t>
            </a:r>
            <a:r>
              <a:rPr lang="en-US" dirty="0" smtClean="0"/>
              <a:t>available</a:t>
            </a:r>
            <a:endParaRPr lang="en-US" dirty="0"/>
          </a:p>
        </p:txBody>
      </p:sp>
    </p:spTree>
    <p:extLst>
      <p:ext uri="{BB962C8B-B14F-4D97-AF65-F5344CB8AC3E}">
        <p14:creationId xmlns:p14="http://schemas.microsoft.com/office/powerpoint/2010/main" val="11476431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Physician Visits per Capita</a:t>
            </a:r>
            <a:endParaRPr lang="en-US" sz="1600" dirty="0"/>
          </a:p>
        </p:txBody>
      </p:sp>
      <p:graphicFrame>
        <p:nvGraphicFramePr>
          <p:cNvPr id="5" name="Chart 4"/>
          <p:cNvGraphicFramePr/>
          <p:nvPr>
            <p:extLst>
              <p:ext uri="{D42A27DB-BD31-4B8C-83A1-F6EECF244321}">
                <p14:modId xmlns:p14="http://schemas.microsoft.com/office/powerpoint/2010/main" val="1587446005"/>
              </p:ext>
            </p:extLst>
          </p:nvPr>
        </p:nvGraphicFramePr>
        <p:xfrm>
          <a:off x="628650" y="1361441"/>
          <a:ext cx="7886700" cy="454699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0"/>
          </p:nvPr>
        </p:nvSpPr>
        <p:spPr/>
        <p:txBody>
          <a:bodyPr/>
          <a:lstStyle/>
          <a:p>
            <a:r>
              <a:rPr lang="en-US" dirty="0"/>
              <a:t>Source: OECD, </a:t>
            </a:r>
            <a:r>
              <a:rPr lang="en-US" dirty="0" smtClean="0"/>
              <a:t>2017</a:t>
            </a:r>
            <a:endParaRPr lang="en-US" dirty="0"/>
          </a:p>
          <a:p>
            <a:r>
              <a:rPr lang="en-US" dirty="0"/>
              <a:t>Note: Data are for </a:t>
            </a:r>
            <a:r>
              <a:rPr lang="en-US" dirty="0" smtClean="0"/>
              <a:t>2016 </a:t>
            </a:r>
            <a:r>
              <a:rPr lang="en-US" dirty="0"/>
              <a:t>or most recent year </a:t>
            </a:r>
            <a:r>
              <a:rPr lang="en-US" dirty="0" smtClean="0"/>
              <a:t>available</a:t>
            </a:r>
            <a:endParaRPr lang="en-US" dirty="0"/>
          </a:p>
        </p:txBody>
      </p:sp>
    </p:spTree>
    <p:extLst>
      <p:ext uri="{BB962C8B-B14F-4D97-AF65-F5344CB8AC3E}">
        <p14:creationId xmlns:p14="http://schemas.microsoft.com/office/powerpoint/2010/main" val="9410148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365128"/>
            <a:ext cx="8195310" cy="1325563"/>
          </a:xfrm>
        </p:spPr>
        <p:txBody>
          <a:bodyPr>
            <a:normAutofit fontScale="90000"/>
          </a:bodyPr>
          <a:lstStyle/>
          <a:p>
            <a:r>
              <a:rPr lang="en-US" dirty="0" smtClean="0"/>
              <a:t>Overall Administrative Costs per Capita</a:t>
            </a:r>
            <a:br>
              <a:rPr lang="en-US" dirty="0" smtClean="0"/>
            </a:br>
            <a:r>
              <a:rPr lang="en-US" sz="2400" dirty="0" smtClean="0"/>
              <a:t>United States and Canada, 2016</a:t>
            </a:r>
            <a:endParaRPr lang="en-US" sz="2400" dirty="0"/>
          </a:p>
        </p:txBody>
      </p:sp>
      <p:sp>
        <p:nvSpPr>
          <p:cNvPr id="7" name="Text Placeholder 6"/>
          <p:cNvSpPr>
            <a:spLocks noGrp="1"/>
          </p:cNvSpPr>
          <p:nvPr>
            <p:ph type="body" sz="quarter" idx="10"/>
          </p:nvPr>
        </p:nvSpPr>
        <p:spPr>
          <a:xfrm>
            <a:off x="2764118" y="6011059"/>
            <a:ext cx="6131859" cy="846943"/>
          </a:xfrm>
        </p:spPr>
        <p:txBody>
          <a:bodyPr/>
          <a:lstStyle/>
          <a:p>
            <a:r>
              <a:rPr lang="en-US" dirty="0" smtClean="0"/>
              <a:t>Source: </a:t>
            </a:r>
            <a:r>
              <a:rPr lang="en-US" dirty="0" err="1" smtClean="0"/>
              <a:t>Woolhandler</a:t>
            </a:r>
            <a:r>
              <a:rPr lang="en-US" dirty="0" smtClean="0"/>
              <a:t> et al. NEJM 2003;349:768 (updated); </a:t>
            </a:r>
            <a:r>
              <a:rPr lang="en-US" dirty="0" err="1" smtClean="0"/>
              <a:t>Himmelstein</a:t>
            </a:r>
            <a:r>
              <a:rPr lang="en-US" dirty="0" smtClean="0"/>
              <a:t> et al. Health </a:t>
            </a:r>
            <a:r>
              <a:rPr lang="en-US" dirty="0" err="1" smtClean="0"/>
              <a:t>Aff</a:t>
            </a:r>
            <a:r>
              <a:rPr lang="en-US" dirty="0" smtClean="0"/>
              <a:t> 9/2014</a:t>
            </a:r>
            <a:endParaRPr lang="en-US" dirty="0"/>
          </a:p>
        </p:txBody>
      </p:sp>
      <p:graphicFrame>
        <p:nvGraphicFramePr>
          <p:cNvPr id="2" name="Chart 1"/>
          <p:cNvGraphicFramePr/>
          <p:nvPr>
            <p:extLst>
              <p:ext uri="{D42A27DB-BD31-4B8C-83A1-F6EECF244321}">
                <p14:modId xmlns:p14="http://schemas.microsoft.com/office/powerpoint/2010/main" val="4075268496"/>
              </p:ext>
            </p:extLst>
          </p:nvPr>
        </p:nvGraphicFramePr>
        <p:xfrm>
          <a:off x="1649730" y="1381763"/>
          <a:ext cx="5844540" cy="45415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252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fontScale="90000"/>
          </a:bodyPr>
          <a:lstStyle/>
          <a:p>
            <a:r>
              <a:rPr lang="en-US" dirty="0" smtClean="0"/>
              <a:t>Ultimate Cost:</a:t>
            </a:r>
            <a:br>
              <a:rPr lang="en-US" dirty="0" smtClean="0"/>
            </a:br>
            <a:r>
              <a:rPr lang="en-US" dirty="0" smtClean="0"/>
              <a:t>Personal Bankruptcy</a:t>
            </a:r>
            <a:endParaRPr lang="en-US" dirty="0"/>
          </a:p>
        </p:txBody>
      </p:sp>
      <p:sp>
        <p:nvSpPr>
          <p:cNvPr id="2" name="TextBox 1"/>
          <p:cNvSpPr txBox="1"/>
          <p:nvPr/>
        </p:nvSpPr>
        <p:spPr>
          <a:xfrm>
            <a:off x="5176248" y="6270781"/>
            <a:ext cx="3967753" cy="338554"/>
          </a:xfrm>
          <a:prstGeom prst="rect">
            <a:avLst/>
          </a:prstGeom>
          <a:noFill/>
        </p:spPr>
        <p:txBody>
          <a:bodyPr wrap="none" rtlCol="0">
            <a:spAutoFit/>
          </a:bodyPr>
          <a:lstStyle/>
          <a:p>
            <a:pPr algn="r" defTabSz="914400"/>
            <a:r>
              <a:rPr lang="de-DE" sz="1600" dirty="0">
                <a:solidFill>
                  <a:srgbClr val="EBF1DD"/>
                </a:solidFill>
                <a:latin typeface="Franklin Gothic Book" charset="0"/>
                <a:ea typeface="Franklin Gothic Book" charset="0"/>
                <a:cs typeface="Franklin Gothic Book" charset="0"/>
              </a:rPr>
              <a:t>Himmelstein, </a:t>
            </a:r>
            <a:r>
              <a:rPr lang="de-DE" sz="1600" dirty="0" err="1">
                <a:solidFill>
                  <a:srgbClr val="EBF1DD"/>
                </a:solidFill>
                <a:latin typeface="Franklin Gothic Book" charset="0"/>
                <a:ea typeface="Franklin Gothic Book" charset="0"/>
                <a:cs typeface="Franklin Gothic Book" charset="0"/>
              </a:rPr>
              <a:t>et.al</a:t>
            </a:r>
            <a:r>
              <a:rPr lang="de-DE" sz="1600" dirty="0">
                <a:solidFill>
                  <a:srgbClr val="EBF1DD"/>
                </a:solidFill>
                <a:latin typeface="Franklin Gothic Book" charset="0"/>
                <a:ea typeface="Franklin Gothic Book" charset="0"/>
                <a:cs typeface="Franklin Gothic Book" charset="0"/>
              </a:rPr>
              <a:t>. Am J </a:t>
            </a:r>
            <a:r>
              <a:rPr lang="de-DE" sz="1600" dirty="0" err="1">
                <a:solidFill>
                  <a:srgbClr val="EBF1DD"/>
                </a:solidFill>
                <a:latin typeface="Franklin Gothic Book" charset="0"/>
                <a:ea typeface="Franklin Gothic Book" charset="0"/>
                <a:cs typeface="Franklin Gothic Book" charset="0"/>
              </a:rPr>
              <a:t>Med</a:t>
            </a:r>
            <a:r>
              <a:rPr lang="de-DE" sz="1600" dirty="0">
                <a:solidFill>
                  <a:srgbClr val="EBF1DD"/>
                </a:solidFill>
                <a:latin typeface="Franklin Gothic Book" charset="0"/>
                <a:ea typeface="Franklin Gothic Book" charset="0"/>
                <a:cs typeface="Franklin Gothic Book" charset="0"/>
              </a:rPr>
              <a:t>, August, 2009 </a:t>
            </a:r>
          </a:p>
        </p:txBody>
      </p:sp>
      <p:sp>
        <p:nvSpPr>
          <p:cNvPr id="11" name="Freeform 10"/>
          <p:cNvSpPr/>
          <p:nvPr/>
        </p:nvSpPr>
        <p:spPr>
          <a:xfrm>
            <a:off x="1523428" y="1709947"/>
            <a:ext cx="6751827" cy="914400"/>
          </a:xfrm>
          <a:custGeom>
            <a:avLst/>
            <a:gdLst>
              <a:gd name="connsiteX0" fmla="*/ 0 w 2018563"/>
              <a:gd name="connsiteY0" fmla="*/ 0 h 1845978"/>
              <a:gd name="connsiteX1" fmla="*/ 2018563 w 2018563"/>
              <a:gd name="connsiteY1" fmla="*/ 0 h 1845978"/>
              <a:gd name="connsiteX2" fmla="*/ 2018563 w 2018563"/>
              <a:gd name="connsiteY2" fmla="*/ 1845978 h 1845978"/>
              <a:gd name="connsiteX3" fmla="*/ 0 w 2018563"/>
              <a:gd name="connsiteY3" fmla="*/ 1845978 h 1845978"/>
              <a:gd name="connsiteX4" fmla="*/ 0 w 2018563"/>
              <a:gd name="connsiteY4" fmla="*/ 0 h 184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563" h="1845978">
                <a:moveTo>
                  <a:pt x="0" y="0"/>
                </a:moveTo>
                <a:lnTo>
                  <a:pt x="2018563" y="0"/>
                </a:lnTo>
                <a:lnTo>
                  <a:pt x="2018563" y="1845978"/>
                </a:lnTo>
                <a:lnTo>
                  <a:pt x="0" y="1845978"/>
                </a:lnTo>
                <a:lnTo>
                  <a:pt x="0" y="0"/>
                </a:lnTo>
                <a:close/>
              </a:path>
            </a:pathLst>
          </a:custGeom>
          <a:solidFill>
            <a:schemeClr val="bg1"/>
          </a:solidFill>
          <a:ln>
            <a:solidFill>
              <a:schemeClr val="tx2">
                <a:lumMod val="50000"/>
              </a:schemeClr>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31520" tIns="170688" rIns="170688" bIns="170688" numCol="1" spcCol="1270" anchor="ctr" anchorCtr="0">
            <a:noAutofit/>
          </a:bodyPr>
          <a:lstStyle/>
          <a:p>
            <a:pPr defTabSz="1066800">
              <a:lnSpc>
                <a:spcPct val="90000"/>
              </a:lnSpc>
              <a:spcBef>
                <a:spcPct val="0"/>
              </a:spcBef>
              <a:spcAft>
                <a:spcPct val="35000"/>
              </a:spcAft>
            </a:pPr>
            <a:r>
              <a:rPr lang="en-US" sz="2400" dirty="0">
                <a:solidFill>
                  <a:srgbClr val="003300">
                    <a:hueOff val="0"/>
                    <a:satOff val="0"/>
                    <a:lumOff val="0"/>
                    <a:alphaOff val="0"/>
                  </a:srgbClr>
                </a:solidFill>
                <a:latin typeface="Franklin Gothic Book" charset="0"/>
                <a:ea typeface="Franklin Gothic Book" charset="0"/>
                <a:cs typeface="Franklin Gothic Book" charset="0"/>
              </a:rPr>
              <a:t>of all bankruptcies in 2007 were medical</a:t>
            </a:r>
          </a:p>
        </p:txBody>
      </p:sp>
      <p:sp>
        <p:nvSpPr>
          <p:cNvPr id="12" name="Freeform 11"/>
          <p:cNvSpPr/>
          <p:nvPr/>
        </p:nvSpPr>
        <p:spPr>
          <a:xfrm>
            <a:off x="564906" y="1590043"/>
            <a:ext cx="1577886" cy="1577879"/>
          </a:xfrm>
          <a:custGeom>
            <a:avLst/>
            <a:gdLst>
              <a:gd name="connsiteX0" fmla="*/ 0 w 1577886"/>
              <a:gd name="connsiteY0" fmla="*/ 788940 h 1577879"/>
              <a:gd name="connsiteX1" fmla="*/ 788943 w 1577886"/>
              <a:gd name="connsiteY1" fmla="*/ 0 h 1577879"/>
              <a:gd name="connsiteX2" fmla="*/ 1577886 w 1577886"/>
              <a:gd name="connsiteY2" fmla="*/ 788940 h 1577879"/>
              <a:gd name="connsiteX3" fmla="*/ 788943 w 1577886"/>
              <a:gd name="connsiteY3" fmla="*/ 1577880 h 1577879"/>
              <a:gd name="connsiteX4" fmla="*/ 0 w 1577886"/>
              <a:gd name="connsiteY4" fmla="*/ 788940 h 157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886" h="1577879">
                <a:moveTo>
                  <a:pt x="0" y="788940"/>
                </a:moveTo>
                <a:cubicBezTo>
                  <a:pt x="0" y="353220"/>
                  <a:pt x="353222" y="0"/>
                  <a:pt x="788943" y="0"/>
                </a:cubicBezTo>
                <a:cubicBezTo>
                  <a:pt x="1224664" y="0"/>
                  <a:pt x="1577886" y="353220"/>
                  <a:pt x="1577886" y="788940"/>
                </a:cubicBezTo>
                <a:cubicBezTo>
                  <a:pt x="1577886" y="1224660"/>
                  <a:pt x="1224664" y="1577880"/>
                  <a:pt x="788943" y="1577880"/>
                </a:cubicBezTo>
                <a:cubicBezTo>
                  <a:pt x="353222" y="1577880"/>
                  <a:pt x="0" y="1224660"/>
                  <a:pt x="0" y="788940"/>
                </a:cubicBezTo>
                <a:close/>
              </a:path>
            </a:pathLst>
          </a:custGeom>
          <a:solidFill>
            <a:schemeClr val="accent1">
              <a:lumMod val="50000"/>
            </a:schemeClr>
          </a:solidFill>
          <a:ln>
            <a:solidFill>
              <a:schemeClr val="tx2">
                <a:lumMod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31076" tIns="231075" rIns="231076" bIns="231075" numCol="1" spcCol="1270" anchor="ctr" anchorCtr="0">
            <a:noAutofit/>
          </a:bodyPr>
          <a:lstStyle/>
          <a:p>
            <a:pPr algn="ctr" defTabSz="1955800">
              <a:lnSpc>
                <a:spcPct val="90000"/>
              </a:lnSpc>
              <a:spcBef>
                <a:spcPct val="0"/>
              </a:spcBef>
              <a:spcAft>
                <a:spcPct val="35000"/>
              </a:spcAft>
            </a:pPr>
            <a:r>
              <a:rPr lang="en-US" sz="4400" dirty="0">
                <a:solidFill>
                  <a:srgbClr val="EBF1DD"/>
                </a:solidFill>
                <a:latin typeface="Franklin Gothic Medium" charset="0"/>
                <a:ea typeface="Franklin Gothic Medium" charset="0"/>
                <a:cs typeface="Franklin Gothic Medium" charset="0"/>
              </a:rPr>
              <a:t>62%</a:t>
            </a:r>
          </a:p>
        </p:txBody>
      </p:sp>
      <p:sp>
        <p:nvSpPr>
          <p:cNvPr id="13" name="Freeform 12"/>
          <p:cNvSpPr/>
          <p:nvPr/>
        </p:nvSpPr>
        <p:spPr>
          <a:xfrm>
            <a:off x="3073932" y="3141472"/>
            <a:ext cx="5201323" cy="915899"/>
          </a:xfrm>
          <a:custGeom>
            <a:avLst/>
            <a:gdLst>
              <a:gd name="connsiteX0" fmla="*/ 0 w 2114696"/>
              <a:gd name="connsiteY0" fmla="*/ 0 h 1845978"/>
              <a:gd name="connsiteX1" fmla="*/ 2114696 w 2114696"/>
              <a:gd name="connsiteY1" fmla="*/ 0 h 1845978"/>
              <a:gd name="connsiteX2" fmla="*/ 2114696 w 2114696"/>
              <a:gd name="connsiteY2" fmla="*/ 1845978 h 1845978"/>
              <a:gd name="connsiteX3" fmla="*/ 0 w 2114696"/>
              <a:gd name="connsiteY3" fmla="*/ 1845978 h 1845978"/>
              <a:gd name="connsiteX4" fmla="*/ 0 w 2114696"/>
              <a:gd name="connsiteY4" fmla="*/ 0 h 184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696" h="1845978">
                <a:moveTo>
                  <a:pt x="0" y="0"/>
                </a:moveTo>
                <a:lnTo>
                  <a:pt x="2114696" y="0"/>
                </a:lnTo>
                <a:lnTo>
                  <a:pt x="2114696" y="1845978"/>
                </a:lnTo>
                <a:lnTo>
                  <a:pt x="0" y="1845978"/>
                </a:lnTo>
                <a:lnTo>
                  <a:pt x="0" y="0"/>
                </a:lnTo>
                <a:close/>
              </a:path>
            </a:pathLst>
          </a:custGeom>
          <a:solidFill>
            <a:schemeClr val="bg1"/>
          </a:solidFill>
          <a:ln>
            <a:solidFill>
              <a:schemeClr val="tx2">
                <a:lumMod val="50000"/>
              </a:schemeClr>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0" tIns="170688" rIns="170687" bIns="170688" numCol="1" spcCol="1270" anchor="ctr" anchorCtr="0">
            <a:noAutofit/>
          </a:bodyPr>
          <a:lstStyle/>
          <a:p>
            <a:pPr defTabSz="1066800">
              <a:spcBef>
                <a:spcPct val="0"/>
              </a:spcBef>
            </a:pPr>
            <a:r>
              <a:rPr lang="en-US" sz="2400" dirty="0">
                <a:solidFill>
                  <a:srgbClr val="003300">
                    <a:hueOff val="0"/>
                    <a:satOff val="0"/>
                    <a:lumOff val="0"/>
                    <a:alphaOff val="0"/>
                  </a:srgbClr>
                </a:solidFill>
                <a:latin typeface="Franklin Gothic Book" charset="0"/>
                <a:ea typeface="Franklin Gothic Book" charset="0"/>
                <a:cs typeface="Franklin Gothic Book" charset="0"/>
              </a:rPr>
              <a:t>had medical debts over $5,000</a:t>
            </a:r>
          </a:p>
          <a:p>
            <a:pPr defTabSz="1066800">
              <a:spcBef>
                <a:spcPct val="0"/>
              </a:spcBef>
            </a:pPr>
            <a:r>
              <a:rPr lang="en-US" sz="2400" dirty="0">
                <a:solidFill>
                  <a:srgbClr val="003300">
                    <a:hueOff val="0"/>
                    <a:satOff val="0"/>
                    <a:lumOff val="0"/>
                    <a:alphaOff val="0"/>
                  </a:srgbClr>
                </a:solidFill>
                <a:latin typeface="Franklin Gothic Book" charset="0"/>
                <a:ea typeface="Franklin Gothic Book" charset="0"/>
                <a:cs typeface="Franklin Gothic Book" charset="0"/>
              </a:rPr>
              <a:t>or 10% of pretax family income</a:t>
            </a:r>
          </a:p>
        </p:txBody>
      </p:sp>
      <p:sp>
        <p:nvSpPr>
          <p:cNvPr id="14" name="Freeform 13"/>
          <p:cNvSpPr/>
          <p:nvPr/>
        </p:nvSpPr>
        <p:spPr>
          <a:xfrm>
            <a:off x="1969724" y="2810482"/>
            <a:ext cx="1577886" cy="1577879"/>
          </a:xfrm>
          <a:custGeom>
            <a:avLst/>
            <a:gdLst>
              <a:gd name="connsiteX0" fmla="*/ 0 w 1577886"/>
              <a:gd name="connsiteY0" fmla="*/ 788940 h 1577879"/>
              <a:gd name="connsiteX1" fmla="*/ 788943 w 1577886"/>
              <a:gd name="connsiteY1" fmla="*/ 0 h 1577879"/>
              <a:gd name="connsiteX2" fmla="*/ 1577886 w 1577886"/>
              <a:gd name="connsiteY2" fmla="*/ 788940 h 1577879"/>
              <a:gd name="connsiteX3" fmla="*/ 788943 w 1577886"/>
              <a:gd name="connsiteY3" fmla="*/ 1577880 h 1577879"/>
              <a:gd name="connsiteX4" fmla="*/ 0 w 1577886"/>
              <a:gd name="connsiteY4" fmla="*/ 788940 h 157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886" h="1577879">
                <a:moveTo>
                  <a:pt x="0" y="788940"/>
                </a:moveTo>
                <a:cubicBezTo>
                  <a:pt x="0" y="353220"/>
                  <a:pt x="353222" y="0"/>
                  <a:pt x="788943" y="0"/>
                </a:cubicBezTo>
                <a:cubicBezTo>
                  <a:pt x="1224664" y="0"/>
                  <a:pt x="1577886" y="353220"/>
                  <a:pt x="1577886" y="788940"/>
                </a:cubicBezTo>
                <a:cubicBezTo>
                  <a:pt x="1577886" y="1224660"/>
                  <a:pt x="1224664" y="1577880"/>
                  <a:pt x="788943" y="1577880"/>
                </a:cubicBezTo>
                <a:cubicBezTo>
                  <a:pt x="353222" y="1577880"/>
                  <a:pt x="0" y="1224660"/>
                  <a:pt x="0" y="788940"/>
                </a:cubicBezTo>
                <a:close/>
              </a:path>
            </a:pathLst>
          </a:custGeom>
          <a:solidFill>
            <a:schemeClr val="accent1">
              <a:lumMod val="50000"/>
            </a:schemeClr>
          </a:solidFill>
          <a:ln>
            <a:solidFill>
              <a:schemeClr val="tx2">
                <a:lumMod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31076" tIns="231075" rIns="231076" bIns="231075" numCol="1" spcCol="1270" anchor="ctr" anchorCtr="0">
            <a:noAutofit/>
          </a:bodyPr>
          <a:lstStyle/>
          <a:p>
            <a:pPr algn="ctr" defTabSz="1955800">
              <a:lnSpc>
                <a:spcPct val="90000"/>
              </a:lnSpc>
              <a:spcBef>
                <a:spcPct val="0"/>
              </a:spcBef>
              <a:spcAft>
                <a:spcPct val="35000"/>
              </a:spcAft>
            </a:pPr>
            <a:r>
              <a:rPr lang="en-US" sz="4400" dirty="0">
                <a:solidFill>
                  <a:srgbClr val="EBF1DD"/>
                </a:solidFill>
                <a:latin typeface="Franklin Gothic Medium" charset="0"/>
                <a:ea typeface="Franklin Gothic Medium" charset="0"/>
                <a:cs typeface="Franklin Gothic Medium" charset="0"/>
              </a:rPr>
              <a:t>92%</a:t>
            </a:r>
          </a:p>
        </p:txBody>
      </p:sp>
      <p:sp>
        <p:nvSpPr>
          <p:cNvPr id="15" name="Freeform 14"/>
          <p:cNvSpPr/>
          <p:nvPr/>
        </p:nvSpPr>
        <p:spPr>
          <a:xfrm>
            <a:off x="4439235" y="4779272"/>
            <a:ext cx="3836020" cy="914400"/>
          </a:xfrm>
          <a:custGeom>
            <a:avLst/>
            <a:gdLst>
              <a:gd name="connsiteX0" fmla="*/ 0 w 2114696"/>
              <a:gd name="connsiteY0" fmla="*/ 0 h 1845978"/>
              <a:gd name="connsiteX1" fmla="*/ 2114696 w 2114696"/>
              <a:gd name="connsiteY1" fmla="*/ 0 h 1845978"/>
              <a:gd name="connsiteX2" fmla="*/ 2114696 w 2114696"/>
              <a:gd name="connsiteY2" fmla="*/ 1845978 h 1845978"/>
              <a:gd name="connsiteX3" fmla="*/ 0 w 2114696"/>
              <a:gd name="connsiteY3" fmla="*/ 1845978 h 1845978"/>
              <a:gd name="connsiteX4" fmla="*/ 0 w 2114696"/>
              <a:gd name="connsiteY4" fmla="*/ 0 h 184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696" h="1845978">
                <a:moveTo>
                  <a:pt x="0" y="0"/>
                </a:moveTo>
                <a:lnTo>
                  <a:pt x="2114696" y="0"/>
                </a:lnTo>
                <a:lnTo>
                  <a:pt x="2114696" y="1845978"/>
                </a:lnTo>
                <a:lnTo>
                  <a:pt x="0" y="1845978"/>
                </a:lnTo>
                <a:lnTo>
                  <a:pt x="0" y="0"/>
                </a:lnTo>
                <a:close/>
              </a:path>
            </a:pathLst>
          </a:custGeom>
          <a:solidFill>
            <a:schemeClr val="bg1"/>
          </a:solidFill>
          <a:ln>
            <a:solidFill>
              <a:schemeClr val="tx2">
                <a:lumMod val="50000"/>
              </a:schemeClr>
            </a:solid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0" tIns="170688" rIns="170687" bIns="170688" numCol="1" spcCol="1270" anchor="ctr" anchorCtr="0">
            <a:noAutofit/>
          </a:bodyPr>
          <a:lstStyle/>
          <a:p>
            <a:pPr defTabSz="1066800">
              <a:lnSpc>
                <a:spcPct val="90000"/>
              </a:lnSpc>
              <a:spcBef>
                <a:spcPct val="0"/>
              </a:spcBef>
              <a:spcAft>
                <a:spcPct val="35000"/>
              </a:spcAft>
            </a:pPr>
            <a:r>
              <a:rPr lang="en-US" sz="2400" dirty="0">
                <a:solidFill>
                  <a:srgbClr val="003300">
                    <a:hueOff val="0"/>
                    <a:satOff val="0"/>
                    <a:lumOff val="0"/>
                    <a:alphaOff val="0"/>
                  </a:srgbClr>
                </a:solidFill>
                <a:latin typeface="Franklin Gothic Book" charset="0"/>
                <a:ea typeface="Franklin Gothic Book" charset="0"/>
                <a:cs typeface="Franklin Gothic Book" charset="0"/>
              </a:rPr>
              <a:t>had </a:t>
            </a:r>
            <a:r>
              <a:rPr lang="en-US" sz="2400">
                <a:solidFill>
                  <a:srgbClr val="003300">
                    <a:hueOff val="0"/>
                    <a:satOff val="0"/>
                    <a:lumOff val="0"/>
                    <a:alphaOff val="0"/>
                  </a:srgbClr>
                </a:solidFill>
                <a:latin typeface="Franklin Gothic Book" charset="0"/>
                <a:ea typeface="Franklin Gothic Book" charset="0"/>
                <a:cs typeface="Franklin Gothic Book" charset="0"/>
              </a:rPr>
              <a:t>health insurance</a:t>
            </a:r>
            <a:endParaRPr lang="en-US" sz="2400" dirty="0">
              <a:solidFill>
                <a:srgbClr val="003300">
                  <a:hueOff val="0"/>
                  <a:satOff val="0"/>
                  <a:lumOff val="0"/>
                  <a:alphaOff val="0"/>
                </a:srgbClr>
              </a:solidFill>
              <a:latin typeface="Franklin Gothic Book" charset="0"/>
              <a:ea typeface="Franklin Gothic Book" charset="0"/>
              <a:cs typeface="Franklin Gothic Book" charset="0"/>
            </a:endParaRPr>
          </a:p>
        </p:txBody>
      </p:sp>
      <p:sp>
        <p:nvSpPr>
          <p:cNvPr id="16" name="Freeform 15"/>
          <p:cNvSpPr/>
          <p:nvPr/>
        </p:nvSpPr>
        <p:spPr>
          <a:xfrm>
            <a:off x="3374541" y="4221551"/>
            <a:ext cx="1577886" cy="1577879"/>
          </a:xfrm>
          <a:custGeom>
            <a:avLst/>
            <a:gdLst>
              <a:gd name="connsiteX0" fmla="*/ 0 w 1577886"/>
              <a:gd name="connsiteY0" fmla="*/ 788940 h 1577879"/>
              <a:gd name="connsiteX1" fmla="*/ 788943 w 1577886"/>
              <a:gd name="connsiteY1" fmla="*/ 0 h 1577879"/>
              <a:gd name="connsiteX2" fmla="*/ 1577886 w 1577886"/>
              <a:gd name="connsiteY2" fmla="*/ 788940 h 1577879"/>
              <a:gd name="connsiteX3" fmla="*/ 788943 w 1577886"/>
              <a:gd name="connsiteY3" fmla="*/ 1577880 h 1577879"/>
              <a:gd name="connsiteX4" fmla="*/ 0 w 1577886"/>
              <a:gd name="connsiteY4" fmla="*/ 788940 h 157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886" h="1577879">
                <a:moveTo>
                  <a:pt x="0" y="788940"/>
                </a:moveTo>
                <a:cubicBezTo>
                  <a:pt x="0" y="353220"/>
                  <a:pt x="353222" y="0"/>
                  <a:pt x="788943" y="0"/>
                </a:cubicBezTo>
                <a:cubicBezTo>
                  <a:pt x="1224664" y="0"/>
                  <a:pt x="1577886" y="353220"/>
                  <a:pt x="1577886" y="788940"/>
                </a:cubicBezTo>
                <a:cubicBezTo>
                  <a:pt x="1577886" y="1224660"/>
                  <a:pt x="1224664" y="1577880"/>
                  <a:pt x="788943" y="1577880"/>
                </a:cubicBezTo>
                <a:cubicBezTo>
                  <a:pt x="353222" y="1577880"/>
                  <a:pt x="0" y="1224660"/>
                  <a:pt x="0" y="788940"/>
                </a:cubicBezTo>
                <a:close/>
              </a:path>
            </a:pathLst>
          </a:custGeom>
          <a:solidFill>
            <a:schemeClr val="accent1">
              <a:lumMod val="50000"/>
            </a:schemeClr>
          </a:solidFill>
          <a:ln>
            <a:solidFill>
              <a:schemeClr val="tx2">
                <a:lumMod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31076" tIns="231075" rIns="231076" bIns="231075" numCol="1" spcCol="1270" anchor="ctr" anchorCtr="0">
            <a:noAutofit/>
          </a:bodyPr>
          <a:lstStyle/>
          <a:p>
            <a:pPr algn="ctr" defTabSz="1955800">
              <a:lnSpc>
                <a:spcPct val="90000"/>
              </a:lnSpc>
              <a:spcBef>
                <a:spcPct val="0"/>
              </a:spcBef>
              <a:spcAft>
                <a:spcPct val="35000"/>
              </a:spcAft>
            </a:pPr>
            <a:r>
              <a:rPr lang="en-US" sz="4400" dirty="0">
                <a:solidFill>
                  <a:srgbClr val="EBF1DD"/>
                </a:solidFill>
                <a:latin typeface="Franklin Gothic Medium" charset="0"/>
                <a:ea typeface="Franklin Gothic Medium" charset="0"/>
                <a:cs typeface="Franklin Gothic Medium" charset="0"/>
              </a:rPr>
              <a:t>75%</a:t>
            </a:r>
          </a:p>
        </p:txBody>
      </p:sp>
    </p:spTree>
    <p:extLst>
      <p:ext uri="{BB962C8B-B14F-4D97-AF65-F5344CB8AC3E}">
        <p14:creationId xmlns:p14="http://schemas.microsoft.com/office/powerpoint/2010/main" val="647743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1240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8001000" cy="48752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40067" name="Rectangle 3"/>
          <p:cNvSpPr>
            <a:spLocks noChangeArrowheads="1"/>
          </p:cNvSpPr>
          <p:nvPr/>
        </p:nvSpPr>
        <p:spPr bwMode="auto">
          <a:xfrm>
            <a:off x="304800" y="6583363"/>
            <a:ext cx="2474913"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200" b="1">
                <a:solidFill>
                  <a:srgbClr val="FFFFFF"/>
                </a:solidFill>
                <a:latin typeface="Arial" charset="0"/>
                <a:cs typeface="Arial Unicode MS" charset="0"/>
              </a:rPr>
              <a:t>N Engl J Med 2014;371:540-548.</a:t>
            </a:r>
          </a:p>
        </p:txBody>
      </p:sp>
      <p:sp>
        <p:nvSpPr>
          <p:cNvPr id="1240068" name="Rectangle 4"/>
          <p:cNvSpPr>
            <a:spLocks noGrp="1" noChangeArrowheads="1"/>
          </p:cNvSpPr>
          <p:nvPr>
            <p:ph type="title"/>
          </p:nvPr>
        </p:nvSpPr>
        <p:spPr>
          <a:xfrm>
            <a:off x="152400" y="228600"/>
            <a:ext cx="8991600" cy="1143000"/>
          </a:xfrm>
        </p:spPr>
        <p:txBody>
          <a:bodyPr>
            <a:normAutofit fontScale="90000"/>
          </a:bodyPr>
          <a:lstStyle/>
          <a:p>
            <a:pPr eaLnBrk="1" hangingPunct="1">
              <a:defRPr/>
            </a:pPr>
            <a:r>
              <a:rPr lang="en-US" sz="5400" smtClean="0">
                <a:solidFill>
                  <a:srgbClr val="FFFF00"/>
                </a:solidFill>
                <a:cs typeface="+mj-cs"/>
              </a:rPr>
              <a:t>P4P Didn</a:t>
            </a:r>
            <a:r>
              <a:rPr lang="ja-JP" altLang="en-US" sz="5400" smtClean="0">
                <a:solidFill>
                  <a:srgbClr val="FFFF00"/>
                </a:solidFill>
                <a:cs typeface="+mj-cs"/>
              </a:rPr>
              <a:t>’</a:t>
            </a:r>
            <a:r>
              <a:rPr lang="en-US" sz="5400" smtClean="0">
                <a:solidFill>
                  <a:srgbClr val="FFFF00"/>
                </a:solidFill>
                <a:cs typeface="+mj-cs"/>
              </a:rPr>
              <a:t>t Lower Hospital Mortality in England</a:t>
            </a:r>
          </a:p>
        </p:txBody>
      </p:sp>
      <p:sp>
        <p:nvSpPr>
          <p:cNvPr id="1240069" name="Text Box 5"/>
          <p:cNvSpPr txBox="1">
            <a:spLocks noChangeArrowheads="1"/>
          </p:cNvSpPr>
          <p:nvPr/>
        </p:nvSpPr>
        <p:spPr bwMode="auto">
          <a:xfrm>
            <a:off x="6629400" y="2286000"/>
            <a:ext cx="1619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Arial" charset="0"/>
                <a:cs typeface="+mn-cs"/>
              </a:rPr>
              <a:t>P4P Hospitals</a:t>
            </a:r>
            <a:endParaRPr lang="en-US" sz="1200">
              <a:cs typeface="+mn-cs"/>
            </a:endParaRPr>
          </a:p>
        </p:txBody>
      </p:sp>
      <p:sp>
        <p:nvSpPr>
          <p:cNvPr id="1240070" name="Rectangle 6"/>
          <p:cNvSpPr>
            <a:spLocks noChangeArrowheads="1"/>
          </p:cNvSpPr>
          <p:nvPr/>
        </p:nvSpPr>
        <p:spPr bwMode="auto">
          <a:xfrm>
            <a:off x="6705600" y="2362200"/>
            <a:ext cx="1676400" cy="457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1800">
                <a:latin typeface="Arial" charset="0"/>
                <a:cs typeface="+mn-cs"/>
              </a:rPr>
              <a:t>P4P Hospitals</a:t>
            </a:r>
          </a:p>
        </p:txBody>
      </p:sp>
      <p:sp>
        <p:nvSpPr>
          <p:cNvPr id="1240071" name="Text Box 7"/>
          <p:cNvSpPr txBox="1">
            <a:spLocks noChangeArrowheads="1"/>
          </p:cNvSpPr>
          <p:nvPr/>
        </p:nvSpPr>
        <p:spPr bwMode="auto">
          <a:xfrm>
            <a:off x="2971800" y="3657600"/>
            <a:ext cx="17526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1600">
                <a:latin typeface="Arial" charset="0"/>
                <a:cs typeface="+mn-cs"/>
              </a:rPr>
              <a:t>P4P Bonuses</a:t>
            </a:r>
          </a:p>
          <a:p>
            <a:pPr algn="ctr" eaLnBrk="1" hangingPunct="1">
              <a:defRPr/>
            </a:pPr>
            <a:r>
              <a:rPr lang="en-US" sz="1600">
                <a:latin typeface="Arial" charset="0"/>
                <a:cs typeface="+mn-cs"/>
              </a:rPr>
              <a:t>Begun</a:t>
            </a:r>
          </a:p>
        </p:txBody>
      </p:sp>
      <p:sp>
        <p:nvSpPr>
          <p:cNvPr id="1240072" name="Text Box 8"/>
          <p:cNvSpPr txBox="1">
            <a:spLocks noChangeArrowheads="1"/>
          </p:cNvSpPr>
          <p:nvPr/>
        </p:nvSpPr>
        <p:spPr bwMode="auto">
          <a:xfrm>
            <a:off x="4800600" y="3733800"/>
            <a:ext cx="18288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600">
                <a:latin typeface="Arial" charset="0"/>
                <a:cs typeface="+mn-cs"/>
              </a:rPr>
              <a:t>Bonuses + Penalties Begun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6"/>
          <p:cNvSpPr>
            <a:spLocks noGrp="1" noChangeArrowheads="1"/>
          </p:cNvSpPr>
          <p:nvPr>
            <p:ph type="title" idx="4294967295"/>
          </p:nvPr>
        </p:nvSpPr>
        <p:spPr/>
        <p:txBody>
          <a:bodyPr lIns="91440" tIns="45720" rIns="91440" bIns="45720">
            <a:normAutofit fontScale="90000"/>
          </a:bodyPr>
          <a:lstStyle/>
          <a:p>
            <a:pPr eaLnBrk="1" hangingPunct="1"/>
            <a:r>
              <a:rPr lang="en-US" sz="4800" b="1" dirty="0">
                <a:solidFill>
                  <a:srgbClr val="003300"/>
                </a:solidFill>
                <a:latin typeface="Times New Roman" charset="0"/>
              </a:rPr>
              <a:t>Why Management Cares</a:t>
            </a:r>
            <a:br>
              <a:rPr lang="en-US" sz="4800" b="1" dirty="0">
                <a:solidFill>
                  <a:srgbClr val="003300"/>
                </a:solidFill>
                <a:latin typeface="Times New Roman" charset="0"/>
              </a:rPr>
            </a:br>
            <a:r>
              <a:rPr lang="en-US" sz="4800" b="1" dirty="0">
                <a:solidFill>
                  <a:srgbClr val="003300"/>
                </a:solidFill>
                <a:latin typeface="Times New Roman" charset="0"/>
              </a:rPr>
              <a:t>So Much About </a:t>
            </a:r>
            <a:r>
              <a:rPr lang="en-US" sz="4800" b="1" dirty="0" err="1">
                <a:solidFill>
                  <a:srgbClr val="003300"/>
                </a:solidFill>
                <a:latin typeface="Times New Roman" charset="0"/>
              </a:rPr>
              <a:t>Upcoding</a:t>
            </a:r>
            <a:endParaRPr lang="en-US" sz="4800" b="1" dirty="0">
              <a:solidFill>
                <a:srgbClr val="003300"/>
              </a:solidFill>
              <a:latin typeface="Times New Roman" charset="0"/>
            </a:endParaRPr>
          </a:p>
        </p:txBody>
      </p:sp>
      <p:sp>
        <p:nvSpPr>
          <p:cNvPr id="272386" name="Rectangle 3"/>
          <p:cNvSpPr>
            <a:spLocks noGrp="1" noChangeArrowheads="1"/>
          </p:cNvSpPr>
          <p:nvPr>
            <p:ph type="body" sz="half" idx="4294967295"/>
          </p:nvPr>
        </p:nvSpPr>
        <p:spPr>
          <a:xfrm>
            <a:off x="457200" y="2743200"/>
            <a:ext cx="4038600" cy="4525963"/>
          </a:xfrm>
        </p:spPr>
        <p:txBody>
          <a:bodyPr lIns="91440" tIns="45720" rIns="91440" bIns="45720"/>
          <a:lstStyle/>
          <a:p>
            <a:pPr eaLnBrk="1" hangingPunct="1"/>
            <a:r>
              <a:rPr lang="en-US" sz="2000" dirty="0">
                <a:solidFill>
                  <a:srgbClr val="003300"/>
                </a:solidFill>
                <a:latin typeface="Times New Roman" charset="0"/>
              </a:rPr>
              <a:t>Base rate	 	$3950</a:t>
            </a:r>
          </a:p>
          <a:p>
            <a:pPr eaLnBrk="1" hangingPunct="1"/>
            <a:r>
              <a:rPr lang="en-US" sz="2000" dirty="0" err="1">
                <a:solidFill>
                  <a:srgbClr val="003300"/>
                </a:solidFill>
                <a:latin typeface="Times New Roman" charset="0"/>
              </a:rPr>
              <a:t>Uncompl</a:t>
            </a:r>
            <a:r>
              <a:rPr lang="en-US" sz="2000" dirty="0">
                <a:solidFill>
                  <a:srgbClr val="003300"/>
                </a:solidFill>
                <a:latin typeface="Times New Roman" charset="0"/>
              </a:rPr>
              <a:t>. DM   	$1040 </a:t>
            </a:r>
          </a:p>
          <a:p>
            <a:pPr eaLnBrk="1" hangingPunct="1"/>
            <a:r>
              <a:rPr lang="en-US" sz="2000" dirty="0">
                <a:solidFill>
                  <a:srgbClr val="003300"/>
                </a:solidFill>
                <a:latin typeface="Times New Roman" charset="0"/>
              </a:rPr>
              <a:t>CKD		 	$0</a:t>
            </a:r>
          </a:p>
          <a:p>
            <a:pPr eaLnBrk="1" hangingPunct="1"/>
            <a:r>
              <a:rPr lang="en-US" sz="2000" dirty="0">
                <a:solidFill>
                  <a:srgbClr val="003300"/>
                </a:solidFill>
                <a:latin typeface="Times New Roman" charset="0"/>
              </a:rPr>
              <a:t>Obesity		$0</a:t>
            </a:r>
          </a:p>
          <a:p>
            <a:pPr eaLnBrk="1" hangingPunct="1"/>
            <a:r>
              <a:rPr lang="en-US" sz="2000" dirty="0">
                <a:solidFill>
                  <a:srgbClr val="003300"/>
                </a:solidFill>
                <a:latin typeface="Times New Roman" charset="0"/>
              </a:rPr>
              <a:t>Depression		 $0</a:t>
            </a:r>
          </a:p>
          <a:p>
            <a:pPr eaLnBrk="1" hangingPunct="1"/>
            <a:r>
              <a:rPr lang="en-US" sz="2000" dirty="0">
                <a:solidFill>
                  <a:srgbClr val="003300"/>
                </a:solidFill>
                <a:latin typeface="Times New Roman" charset="0"/>
              </a:rPr>
              <a:t>Chronic CAD	 	$0</a:t>
            </a:r>
          </a:p>
          <a:p>
            <a:pPr eaLnBrk="1" hangingPunct="1"/>
            <a:endParaRPr lang="en-US" sz="2000" dirty="0">
              <a:solidFill>
                <a:srgbClr val="003300"/>
              </a:solidFill>
              <a:latin typeface="Times New Roman" charset="0"/>
            </a:endParaRPr>
          </a:p>
          <a:p>
            <a:pPr eaLnBrk="1" hangingPunct="1"/>
            <a:r>
              <a:rPr lang="en-US" sz="2800" b="1" dirty="0">
                <a:solidFill>
                  <a:srgbClr val="003300"/>
                </a:solidFill>
                <a:latin typeface="Times New Roman" charset="0"/>
              </a:rPr>
              <a:t>Total		$4990</a:t>
            </a:r>
            <a:r>
              <a:rPr lang="en-US" sz="2400" dirty="0">
                <a:solidFill>
                  <a:srgbClr val="003300"/>
                </a:solidFill>
                <a:latin typeface="Times New Roman" charset="0"/>
              </a:rPr>
              <a:t> </a:t>
            </a:r>
          </a:p>
        </p:txBody>
      </p:sp>
      <p:sp>
        <p:nvSpPr>
          <p:cNvPr id="272387" name="Rectangle 4"/>
          <p:cNvSpPr>
            <a:spLocks noGrp="1" noChangeArrowheads="1"/>
          </p:cNvSpPr>
          <p:nvPr>
            <p:ph type="body" sz="half" idx="4294967295"/>
          </p:nvPr>
        </p:nvSpPr>
        <p:spPr>
          <a:xfrm>
            <a:off x="4648200" y="2743200"/>
            <a:ext cx="4038600" cy="3916363"/>
          </a:xfrm>
        </p:spPr>
        <p:txBody>
          <a:bodyPr lIns="91440" tIns="45720" rIns="91440" bIns="45720"/>
          <a:lstStyle/>
          <a:p>
            <a:pPr eaLnBrk="1" hangingPunct="1"/>
            <a:r>
              <a:rPr lang="en-US" sz="2000" dirty="0">
                <a:solidFill>
                  <a:srgbClr val="003300"/>
                </a:solidFill>
                <a:latin typeface="Times New Roman" charset="0"/>
              </a:rPr>
              <a:t>Base rate		$3950</a:t>
            </a:r>
          </a:p>
          <a:p>
            <a:pPr eaLnBrk="1" hangingPunct="1"/>
            <a:r>
              <a:rPr lang="en-US" sz="2000" dirty="0">
                <a:solidFill>
                  <a:srgbClr val="003300"/>
                </a:solidFill>
                <a:latin typeface="Times New Roman" charset="0"/>
              </a:rPr>
              <a:t>DM II with </a:t>
            </a:r>
            <a:r>
              <a:rPr lang="en-US" sz="2000" dirty="0" err="1">
                <a:solidFill>
                  <a:srgbClr val="003300"/>
                </a:solidFill>
                <a:latin typeface="Times New Roman" charset="0"/>
              </a:rPr>
              <a:t>diab</a:t>
            </a:r>
            <a:r>
              <a:rPr lang="en-US" sz="2000" dirty="0">
                <a:solidFill>
                  <a:srgbClr val="003300"/>
                </a:solidFill>
                <a:latin typeface="Times New Roman" charset="0"/>
              </a:rPr>
              <a:t>. CKD	$3180</a:t>
            </a:r>
          </a:p>
          <a:p>
            <a:pPr eaLnBrk="1" hangingPunct="1"/>
            <a:r>
              <a:rPr lang="en-US" sz="2000" dirty="0">
                <a:solidFill>
                  <a:srgbClr val="003300"/>
                </a:solidFill>
                <a:latin typeface="Times New Roman" charset="0"/>
              </a:rPr>
              <a:t>CKD stage 4		$2370</a:t>
            </a:r>
          </a:p>
          <a:p>
            <a:pPr eaLnBrk="1" hangingPunct="1"/>
            <a:r>
              <a:rPr lang="en-US" sz="2000" dirty="0">
                <a:solidFill>
                  <a:srgbClr val="003300"/>
                </a:solidFill>
                <a:latin typeface="Times New Roman" charset="0"/>
              </a:rPr>
              <a:t>Morbid Obesity	$2730</a:t>
            </a:r>
          </a:p>
          <a:p>
            <a:pPr eaLnBrk="1" hangingPunct="1"/>
            <a:r>
              <a:rPr lang="en-US" sz="2000" dirty="0">
                <a:solidFill>
                  <a:srgbClr val="003300"/>
                </a:solidFill>
                <a:latin typeface="Times New Roman" charset="0"/>
              </a:rPr>
              <a:t>Major depression 	$3950</a:t>
            </a:r>
          </a:p>
          <a:p>
            <a:pPr eaLnBrk="1" hangingPunct="1"/>
            <a:r>
              <a:rPr lang="en-US" sz="2000" dirty="0">
                <a:solidFill>
                  <a:srgbClr val="003300"/>
                </a:solidFill>
                <a:latin typeface="Times New Roman" charset="0"/>
              </a:rPr>
              <a:t>CAD with angina  	$1400</a:t>
            </a:r>
          </a:p>
          <a:p>
            <a:pPr eaLnBrk="1" hangingPunct="1"/>
            <a:endParaRPr lang="en-US" sz="2000" dirty="0">
              <a:solidFill>
                <a:srgbClr val="003300"/>
              </a:solidFill>
              <a:latin typeface="Times New Roman" charset="0"/>
            </a:endParaRPr>
          </a:p>
          <a:p>
            <a:pPr eaLnBrk="1" hangingPunct="1"/>
            <a:r>
              <a:rPr lang="en-US" sz="2800" b="1" dirty="0">
                <a:solidFill>
                  <a:srgbClr val="003300"/>
                </a:solidFill>
                <a:latin typeface="Times New Roman" charset="0"/>
              </a:rPr>
              <a:t>Total 	      $17580</a:t>
            </a:r>
            <a:r>
              <a:rPr lang="en-US" sz="2400" dirty="0">
                <a:latin typeface="Times New Roman" charset="0"/>
              </a:rPr>
              <a:t>		</a:t>
            </a:r>
          </a:p>
        </p:txBody>
      </p:sp>
      <p:sp>
        <p:nvSpPr>
          <p:cNvPr id="1559557" name="Text Box 7"/>
          <p:cNvSpPr txBox="1">
            <a:spLocks noChangeArrowheads="1"/>
          </p:cNvSpPr>
          <p:nvPr/>
        </p:nvSpPr>
        <p:spPr bwMode="auto">
          <a:xfrm>
            <a:off x="1158351" y="1625600"/>
            <a:ext cx="7154322"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marL="742950" indent="-285750">
              <a:defRPr sz="28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defRPr sz="2000">
                <a:solidFill>
                  <a:schemeClr val="tx1"/>
                </a:solidFill>
                <a:latin typeface="Times New Roman" charset="0"/>
                <a:ea typeface="ＭＳ Ｐゴシック" charset="0"/>
              </a:defRPr>
            </a:lvl6pPr>
            <a:lvl7pPr marL="2971800" indent="-228600">
              <a:defRPr sz="2000">
                <a:solidFill>
                  <a:schemeClr val="tx1"/>
                </a:solidFill>
                <a:latin typeface="Times New Roman" charset="0"/>
                <a:ea typeface="ＭＳ Ｐゴシック" charset="0"/>
              </a:defRPr>
            </a:lvl7pPr>
            <a:lvl8pPr marL="3429000" indent="-228600">
              <a:defRPr sz="2000">
                <a:solidFill>
                  <a:schemeClr val="tx1"/>
                </a:solidFill>
                <a:latin typeface="Times New Roman" charset="0"/>
                <a:ea typeface="ＭＳ Ｐゴシック" charset="0"/>
              </a:defRPr>
            </a:lvl8pPr>
            <a:lvl9pPr marL="3886200" indent="-228600">
              <a:defRPr sz="2000">
                <a:solidFill>
                  <a:schemeClr val="tx1"/>
                </a:solidFill>
                <a:latin typeface="Times New Roman" charset="0"/>
                <a:ea typeface="ＭＳ Ｐゴシック" charset="0"/>
              </a:defRPr>
            </a:lvl9pPr>
          </a:lstStyle>
          <a:p>
            <a:pPr algn="ctr" eaLnBrk="1" hangingPunct="1">
              <a:defRPr/>
            </a:pPr>
            <a:r>
              <a:rPr lang="en-US" sz="2800" dirty="0" smtClean="0">
                <a:solidFill>
                  <a:srgbClr val="003300"/>
                </a:solidFill>
                <a:cs typeface="+mn-cs"/>
              </a:rPr>
              <a:t>Medicare Payment to Medicare Advantage Plan:</a:t>
            </a:r>
          </a:p>
          <a:p>
            <a:pPr algn="ctr" eaLnBrk="1" hangingPunct="1">
              <a:defRPr/>
            </a:pPr>
            <a:r>
              <a:rPr lang="en-US" sz="2800" dirty="0" smtClean="0">
                <a:solidFill>
                  <a:srgbClr val="003300"/>
                </a:solidFill>
                <a:cs typeface="+mn-cs"/>
              </a:rPr>
              <a:t>Same Patient, Different Coding</a:t>
            </a:r>
            <a:r>
              <a:rPr lang="en-US" sz="2000" dirty="0" smtClean="0">
                <a:solidFill>
                  <a:srgbClr val="003300"/>
                </a:solidFill>
                <a:cs typeface="+mn-cs"/>
              </a:rPr>
              <a:t> </a:t>
            </a:r>
          </a:p>
        </p:txBody>
      </p:sp>
      <p:sp>
        <p:nvSpPr>
          <p:cNvPr id="1559558" name="Text Box 8"/>
          <p:cNvSpPr txBox="1">
            <a:spLocks noChangeArrowheads="1"/>
          </p:cNvSpPr>
          <p:nvPr/>
        </p:nvSpPr>
        <p:spPr bwMode="auto">
          <a:xfrm>
            <a:off x="762000" y="6172200"/>
            <a:ext cx="7620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marL="742950" indent="-285750">
              <a:defRPr sz="28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defRPr sz="2000">
                <a:solidFill>
                  <a:schemeClr val="tx1"/>
                </a:solidFill>
                <a:latin typeface="Times New Roman" charset="0"/>
                <a:ea typeface="ＭＳ Ｐゴシック" charset="0"/>
              </a:defRPr>
            </a:lvl6pPr>
            <a:lvl7pPr marL="2971800" indent="-228600">
              <a:defRPr sz="2000">
                <a:solidFill>
                  <a:schemeClr val="tx1"/>
                </a:solidFill>
                <a:latin typeface="Times New Roman" charset="0"/>
                <a:ea typeface="ＭＳ Ｐゴシック" charset="0"/>
              </a:defRPr>
            </a:lvl7pPr>
            <a:lvl8pPr marL="3429000" indent="-228600">
              <a:defRPr sz="2000">
                <a:solidFill>
                  <a:schemeClr val="tx1"/>
                </a:solidFill>
                <a:latin typeface="Times New Roman" charset="0"/>
                <a:ea typeface="ＭＳ Ｐゴシック" charset="0"/>
              </a:defRPr>
            </a:lvl8pPr>
            <a:lvl9pPr marL="3886200" indent="-228600">
              <a:defRPr sz="2000">
                <a:solidFill>
                  <a:schemeClr val="tx1"/>
                </a:solidFill>
                <a:latin typeface="Times New Roman" charset="0"/>
                <a:ea typeface="ＭＳ Ｐゴシック" charset="0"/>
              </a:defRPr>
            </a:lvl9pPr>
          </a:lstStyle>
          <a:p>
            <a:pPr eaLnBrk="1" hangingPunct="1">
              <a:spcBef>
                <a:spcPct val="50000"/>
              </a:spcBef>
              <a:defRPr/>
            </a:pPr>
            <a:r>
              <a:rPr lang="en-US" sz="1800" smtClean="0">
                <a:solidFill>
                  <a:schemeClr val="bg1"/>
                </a:solidFill>
                <a:cs typeface="+mn-cs"/>
              </a:rPr>
              <a:t>Source: SGIM Forum, 2017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7" y="0"/>
            <a:ext cx="8424809" cy="1143000"/>
          </a:xfrm>
        </p:spPr>
        <p:txBody>
          <a:bodyPr/>
          <a:lstStyle/>
          <a:p>
            <a:r>
              <a:rPr lang="en-US" dirty="0" smtClean="0"/>
              <a:t>Differing Frameworks</a:t>
            </a:r>
            <a:endParaRPr lang="en-US" dirty="0"/>
          </a:p>
        </p:txBody>
      </p:sp>
      <p:sp>
        <p:nvSpPr>
          <p:cNvPr id="3" name="Content Placeholder 2"/>
          <p:cNvSpPr>
            <a:spLocks noGrp="1"/>
          </p:cNvSpPr>
          <p:nvPr>
            <p:ph idx="1"/>
          </p:nvPr>
        </p:nvSpPr>
        <p:spPr>
          <a:xfrm>
            <a:off x="143435" y="1143000"/>
            <a:ext cx="9000565" cy="5150224"/>
          </a:xfrm>
        </p:spPr>
        <p:txBody>
          <a:bodyPr>
            <a:normAutofit fontScale="70000" lnSpcReduction="20000"/>
          </a:bodyPr>
          <a:lstStyle/>
          <a:p>
            <a:r>
              <a:rPr lang="en-US" sz="3400" dirty="0" smtClean="0"/>
              <a:t>Economic/Policy </a:t>
            </a:r>
            <a:r>
              <a:rPr lang="mr-IN" sz="3400" dirty="0" smtClean="0"/>
              <a:t>–</a:t>
            </a:r>
            <a:r>
              <a:rPr lang="en-US" sz="3400" dirty="0" smtClean="0"/>
              <a:t> We can cover everyone for cheaper! PNHP is really good at this!</a:t>
            </a:r>
          </a:p>
          <a:p>
            <a:endParaRPr lang="en-US" sz="3400" dirty="0"/>
          </a:p>
          <a:p>
            <a:r>
              <a:rPr lang="en-US" sz="3400" dirty="0" smtClean="0"/>
              <a:t>Human Rights Perspective- Providing everyone healthcare is the moral thing to do</a:t>
            </a:r>
          </a:p>
          <a:p>
            <a:endParaRPr lang="en-US" sz="3400" dirty="0"/>
          </a:p>
          <a:p>
            <a:r>
              <a:rPr lang="en-US" sz="3400" dirty="0" smtClean="0"/>
              <a:t>Business Perspective - companies would save money if they didn’t have to provide their employees insurance</a:t>
            </a:r>
          </a:p>
          <a:p>
            <a:endParaRPr lang="en-US" sz="3400" dirty="0"/>
          </a:p>
          <a:p>
            <a:r>
              <a:rPr lang="en-US" sz="3400" dirty="0" smtClean="0"/>
              <a:t>Racial Justice Perspective </a:t>
            </a:r>
            <a:r>
              <a:rPr lang="mr-IN" sz="3400" dirty="0" smtClean="0"/>
              <a:t>–</a:t>
            </a:r>
            <a:r>
              <a:rPr lang="en-US" sz="3400" dirty="0" smtClean="0"/>
              <a:t> single payer can be a starting point to deal with some of the racial inequities in our healthcare system </a:t>
            </a:r>
          </a:p>
          <a:p>
            <a:endParaRPr lang="en-US" sz="3400" dirty="0"/>
          </a:p>
          <a:p>
            <a:r>
              <a:rPr lang="en-US" sz="3400" dirty="0" smtClean="0"/>
              <a:t>Patient Perspective </a:t>
            </a:r>
            <a:r>
              <a:rPr lang="mr-IN" sz="3400" dirty="0" smtClean="0"/>
              <a:t>–</a:t>
            </a:r>
            <a:r>
              <a:rPr lang="en-US" sz="3400" dirty="0" smtClean="0"/>
              <a:t> Our patient’s Stories</a:t>
            </a:r>
            <a:endParaRPr lang="en-US" dirty="0"/>
          </a:p>
          <a:p>
            <a:endParaRPr lang="en-US" dirty="0"/>
          </a:p>
        </p:txBody>
      </p:sp>
    </p:spTree>
    <p:extLst>
      <p:ext uri="{BB962C8B-B14F-4D97-AF65-F5344CB8AC3E}">
        <p14:creationId xmlns:p14="http://schemas.microsoft.com/office/powerpoint/2010/main" val="208872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ying-to-explain-single-pay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353" y="687102"/>
            <a:ext cx="6336143" cy="4752107"/>
          </a:xfrm>
          <a:prstGeom prst="rect">
            <a:avLst/>
          </a:prstGeom>
        </p:spPr>
      </p:pic>
    </p:spTree>
    <p:extLst>
      <p:ext uri="{BB962C8B-B14F-4D97-AF65-F5344CB8AC3E}">
        <p14:creationId xmlns:p14="http://schemas.microsoft.com/office/powerpoint/2010/main" val="42145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cmpd="sng">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a:latin typeface="Franklin Gothic Medium"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29503</TotalTime>
  <Words>4093</Words>
  <Application>Microsoft Office PowerPoint</Application>
  <PresentationFormat>On-screen Show (4:3)</PresentationFormat>
  <Paragraphs>677</Paragraphs>
  <Slides>78</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Arial Unicode MS</vt:lpstr>
      <vt:lpstr>MS PGothic</vt:lpstr>
      <vt:lpstr>Arial</vt:lpstr>
      <vt:lpstr>Calibri</vt:lpstr>
      <vt:lpstr>Century Gothic</vt:lpstr>
      <vt:lpstr>Franklin Gothic Book</vt:lpstr>
      <vt:lpstr>Franklin Gothic Medium</vt:lpstr>
      <vt:lpstr>Gothic</vt:lpstr>
      <vt:lpstr>Mangal</vt:lpstr>
      <vt:lpstr>Times New Roman</vt:lpstr>
      <vt:lpstr>Wingdings</vt:lpstr>
      <vt:lpstr>1_Office Theme</vt:lpstr>
      <vt:lpstr>Single Payer 101</vt:lpstr>
      <vt:lpstr>Premiums, deductibles, copays, reimbursement,</vt:lpstr>
      <vt:lpstr>Premiums, deductibles, copays, reimbursement,</vt:lpstr>
      <vt:lpstr>Premiums, deductibles, copays, reimbursement,</vt:lpstr>
      <vt:lpstr>A Few Sick People  Account for Most Health Dollars</vt:lpstr>
      <vt:lpstr>Medicare for All? Single Payer? NHI? </vt:lpstr>
      <vt:lpstr>Differing Frameworks</vt:lpstr>
      <vt:lpstr>Differing Frameworks</vt:lpstr>
      <vt:lpstr>PowerPoint Presentation</vt:lpstr>
      <vt:lpstr>Healthcare as a human right</vt:lpstr>
      <vt:lpstr>Advantages of Medicare for All</vt:lpstr>
      <vt:lpstr>No but seriously WTF is the ACA</vt:lpstr>
      <vt:lpstr>PowerPoint Presentation</vt:lpstr>
      <vt:lpstr>PowerPoint Presentation</vt:lpstr>
      <vt:lpstr>“Triple Aim” of  Good Healthcare Systems</vt:lpstr>
      <vt:lpstr>How is Medicare for All Going to Work?</vt:lpstr>
      <vt:lpstr>How is Medicare for All Going to Work?</vt:lpstr>
      <vt:lpstr> The Most Expensive Health Care System In the World</vt:lpstr>
      <vt:lpstr>We’re Number 25 in Life Expectancy</vt:lpstr>
      <vt:lpstr>… And it’s still going down</vt:lpstr>
      <vt:lpstr>Cost: 31% of Our Healthcare Dollars are not spent on healthcare</vt:lpstr>
      <vt:lpstr>Cost: HMO Overhead, 2017</vt:lpstr>
      <vt:lpstr>Cost: HMO Overhead, 2017</vt:lpstr>
      <vt:lpstr>Cost: Too Many Hospital Administrators </vt:lpstr>
      <vt:lpstr>Cost: CEO salaries</vt:lpstr>
      <vt:lpstr>Cost: Lower Drug Prices with More Public Coverage</vt:lpstr>
      <vt:lpstr>We Pay Too Much for Drugs</vt:lpstr>
      <vt:lpstr>We Can’t Negotiate Drug costs</vt:lpstr>
      <vt:lpstr>Pharma is profiting off of patients</vt:lpstr>
      <vt:lpstr>Cost: A Fork in the Road</vt:lpstr>
      <vt:lpstr>How is Medicare for All Going to Work?</vt:lpstr>
      <vt:lpstr>Quality: Most of the Medically Bankrupt Had Insurance at the Onset of Their Illness</vt:lpstr>
      <vt:lpstr>Quality: Deductibles Are Increasing Rapidly</vt:lpstr>
      <vt:lpstr>Uninsured and Under-Insured Delay Seeking Care for Heart Attacks</vt:lpstr>
      <vt:lpstr>Many Specialists Won’t See  Kids With Medicaid</vt:lpstr>
      <vt:lpstr>No Socioeconomic Disparity In Surgical Waits in Ontario</vt:lpstr>
      <vt:lpstr>Even Americans with Above-Average Incomes Have Worst Access to Care</vt:lpstr>
      <vt:lpstr>How is Medicare for All Going to Work?</vt:lpstr>
      <vt:lpstr>28 million Remain Uninsured</vt:lpstr>
      <vt:lpstr>The Ultimate Cost 29,000 Annual Deaths</vt:lpstr>
      <vt:lpstr>Access: Health Insurance Is  Increasingly Unaffordable</vt:lpstr>
      <vt:lpstr>Access: Insurance Companies Use Formulary Design to exclude those with Pre-Existing Conditions</vt:lpstr>
      <vt:lpstr>Most Want Medicare-for-All Do you favor “expanded, universal Medicare-for-All”?</vt:lpstr>
      <vt:lpstr>“Expanded, Universal Medicare for All”  Favored by Most Independents and Even Many Republicans</vt:lpstr>
      <vt:lpstr>“Single—payer” is much less popular</vt:lpstr>
      <vt:lpstr>Most Physicians Support a National Health Program.</vt:lpstr>
      <vt:lpstr>Canadian Physicians’ Incomes  Average FFS billings per FTE physician, 2014-2015</vt:lpstr>
      <vt:lpstr>PNHP Proposal: HR 676  “Improved Medicare for All”</vt:lpstr>
      <vt:lpstr>S.1804 – Medicare for All Act of 2017</vt:lpstr>
      <vt:lpstr>Many Good Options for Funding S.1804</vt:lpstr>
      <vt:lpstr>PowerPoint Presentation</vt:lpstr>
      <vt:lpstr>Take Home points</vt:lpstr>
      <vt:lpstr>For more information…</vt:lpstr>
      <vt:lpstr>Questions ?? </vt:lpstr>
      <vt:lpstr>Upcoming Events</vt:lpstr>
      <vt:lpstr> Patient Stories</vt:lpstr>
      <vt:lpstr>Quality: NY State Cheapest Bronze Plan (Family, 2017)</vt:lpstr>
      <vt:lpstr>Many Elective PCIs Are Inappropriate</vt:lpstr>
      <vt:lpstr>Higher Medication Co-Pays = Worse Pediatric Asthma Outcomes</vt:lpstr>
      <vt:lpstr>The Medical Arms Race: Which Hospitals Opened New  Invasive Cardiology Programs, 1996 – 2014?</vt:lpstr>
      <vt:lpstr>For-Profit Hospitals’ Death Rates  Are 2% Higher</vt:lpstr>
      <vt:lpstr>Mortality Gap by Income  Is Shrinking in Canada </vt:lpstr>
      <vt:lpstr>Quality: High Deductibles Cut All Kinds of Care 150,000 Employees Lost “Cadillac” Coverage No Evidence that Patients Shifted to “Higher Value” Care</vt:lpstr>
      <vt:lpstr>PowerPoint Presentation</vt:lpstr>
      <vt:lpstr>Low Birth Weight Increased in Iowa After a Massive Immigration Raid</vt:lpstr>
      <vt:lpstr>22.5% of 111,707 Defibrillator Implants Were  Not Evidence-Based</vt:lpstr>
      <vt:lpstr>For-Profit Hospitals Cost  19% More</vt:lpstr>
      <vt:lpstr>For Profit Home Care: Lower Quality</vt:lpstr>
      <vt:lpstr>High U.S. Costs Do Not Result From</vt:lpstr>
      <vt:lpstr>Smoking Prevalence Percent of population &gt;age 15 who smoke daily</vt:lpstr>
      <vt:lpstr>Percentage of Elderly Percent of population &gt;age 64</vt:lpstr>
      <vt:lpstr>Hospital Inpatient Days per Capita Days/person/year</vt:lpstr>
      <vt:lpstr>Physician Visits per Capita</vt:lpstr>
      <vt:lpstr>Overall Administrative Costs per Capita United States and Canada, 2016</vt:lpstr>
      <vt:lpstr>Ultimate Cost: Personal Bankruptcy</vt:lpstr>
      <vt:lpstr>P4P Didn’t Lower Hospital Mortality in England</vt:lpstr>
      <vt:lpstr>Why Management Cares So Much About Upcoding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Medicare for All a Right</dc:title>
  <dc:creator>Anthony Spadaro</dc:creator>
  <cp:lastModifiedBy>Presenter Account</cp:lastModifiedBy>
  <cp:revision>69</cp:revision>
  <dcterms:created xsi:type="dcterms:W3CDTF">2017-11-20T22:06:08Z</dcterms:created>
  <dcterms:modified xsi:type="dcterms:W3CDTF">2018-03-03T16:42:59Z</dcterms:modified>
</cp:coreProperties>
</file>