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8" r:id="rId4"/>
    <p:sldId id="257" r:id="rId5"/>
    <p:sldId id="272" r:id="rId6"/>
    <p:sldId id="268" r:id="rId7"/>
    <p:sldId id="260" r:id="rId8"/>
    <p:sldId id="269" r:id="rId9"/>
    <p:sldId id="277" r:id="rId10"/>
    <p:sldId id="279" r:id="rId11"/>
    <p:sldId id="259" r:id="rId12"/>
    <p:sldId id="276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 Ston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47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0-28T13:11:27.592" idx="1">
    <p:pos x="10" y="10"/>
    <p:text/>
  </p:cm>
  <p:cm authorId="0" dt="2011-10-28T13:11:33.020" idx="2">
    <p:pos x="106" y="10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67D86-270A-A844-AD63-BC08437A9122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03F6F-C50F-0845-A6B6-9DC44C6E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lpoint.com/CR/index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etna.com/about-aetna-insurance/aetna-corporate-profile/corporate-responsibility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31800" y="742950"/>
            <a:ext cx="6121400" cy="4591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strongest argument in favor of single payer is that of all the proposals being discussed, it is the one best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able to control costs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.  The strongest argument against single payer is that it is the plan best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able to control costs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.  Controling costs is a problem?  As Nobel Prize-winning economist Paul Krugman  put it, writing about what he calls The Medical-Industrial Complex: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Remember that what the rest of us call health care costs,  they call income.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Everyone says,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single payer isn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t feasible.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 What they mean is that the forces profiting from our bloated system see Medicare for Everyone as their greatest threat.  Therefore, it isn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t politically feasible 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Accessed 8/27/11</a:t>
            </a:r>
          </a:p>
          <a:p>
            <a:endParaRPr lang="en-US" dirty="0" smtClean="0"/>
          </a:p>
          <a:p>
            <a:r>
              <a:rPr lang="en-US" b="1" dirty="0" smtClean="0"/>
              <a:t>Risk</a:t>
            </a:r>
            <a:r>
              <a:rPr lang="en-US" b="1" baseline="0" dirty="0" smtClean="0"/>
              <a:t> Metrics Governance Risk Indicator       </a:t>
            </a:r>
            <a:r>
              <a:rPr lang="en-US" b="0" baseline="0" dirty="0" smtClean="0"/>
              <a:t>http://</a:t>
            </a:r>
            <a:r>
              <a:rPr lang="en-US" b="0" baseline="0" dirty="0" err="1" smtClean="0"/>
              <a:t>www.msci.com</a:t>
            </a:r>
            <a:r>
              <a:rPr lang="en-US" b="0" baseline="0" dirty="0" smtClean="0"/>
              <a:t>/</a:t>
            </a:r>
          </a:p>
          <a:p>
            <a:r>
              <a:rPr lang="en-US" b="1" baseline="0" dirty="0" smtClean="0"/>
              <a:t>	Board 	Audit 		Compensation 	Shareholder Rights 			</a:t>
            </a:r>
          </a:p>
          <a:p>
            <a:r>
              <a:rPr lang="en-US" baseline="0" dirty="0" smtClean="0"/>
              <a:t>UNH	low		low		low			low</a:t>
            </a:r>
          </a:p>
          <a:p>
            <a:r>
              <a:rPr lang="en-US" baseline="0" dirty="0" smtClean="0"/>
              <a:t>WLP	low		low		medium		medium</a:t>
            </a:r>
          </a:p>
          <a:p>
            <a:r>
              <a:rPr lang="en-US" baseline="0" dirty="0" smtClean="0"/>
              <a:t>AET	low 		low		medium		low</a:t>
            </a:r>
          </a:p>
          <a:p>
            <a:r>
              <a:rPr lang="en-US" baseline="0" dirty="0" smtClean="0"/>
              <a:t>CI	low		low 		low			medium				</a:t>
            </a:r>
          </a:p>
          <a:p>
            <a:r>
              <a:rPr lang="en-US" baseline="0" dirty="0" smtClean="0"/>
              <a:t>HUM	low		low		medium		low</a:t>
            </a:r>
          </a:p>
          <a:p>
            <a:r>
              <a:rPr lang="en-US" baseline="0" dirty="0" smtClean="0"/>
              <a:t>CVH	low		low		medium		medium</a:t>
            </a:r>
          </a:p>
          <a:p>
            <a:r>
              <a:rPr lang="en-US" baseline="0" dirty="0" smtClean="0"/>
              <a:t>HNT	low		low		medium		medium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SRI links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www.unitedhealthgroup.com</a:t>
            </a:r>
            <a:r>
              <a:rPr lang="en-US" dirty="0" smtClean="0"/>
              <a:t>/main/</a:t>
            </a:r>
            <a:r>
              <a:rPr lang="en-US" dirty="0" err="1" smtClean="0"/>
              <a:t>SocialResponsibility.aspx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WellPoint:  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http://www.wellpoint.com/CR/index.htm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www.cigna.com</a:t>
            </a:r>
            <a:r>
              <a:rPr lang="en-US" dirty="0" smtClean="0"/>
              <a:t>/</a:t>
            </a:r>
            <a:r>
              <a:rPr lang="en-US" dirty="0" err="1" smtClean="0"/>
              <a:t>about_us</a:t>
            </a:r>
            <a:r>
              <a:rPr lang="en-US" dirty="0" smtClean="0"/>
              <a:t>/</a:t>
            </a:r>
            <a:r>
              <a:rPr lang="en-US" dirty="0" err="1" smtClean="0"/>
              <a:t>social_responsibility</a:t>
            </a:r>
            <a:r>
              <a:rPr lang="en-US" dirty="0" smtClean="0"/>
              <a:t>/</a:t>
            </a:r>
            <a:r>
              <a:rPr lang="en-US" dirty="0" err="1" smtClean="0"/>
              <a:t>index.html</a:t>
            </a:r>
            <a:endParaRPr lang="en-US" dirty="0" smtClean="0"/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http://www.aetna.com/about-aetna-insurance/aetna-corporate-profile/corporate-</a:t>
            </a:r>
            <a:r>
              <a:rPr lang="en-US" sz="1200" u="sng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responsibility.html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www.humana.com</a:t>
            </a:r>
            <a:r>
              <a:rPr lang="en-US" dirty="0" smtClean="0"/>
              <a:t>/resources/about/corporate/</a:t>
            </a:r>
          </a:p>
          <a:p>
            <a:endParaRPr lang="en-US" dirty="0" smtClean="0"/>
          </a:p>
          <a:p>
            <a:r>
              <a:rPr lang="en-US" dirty="0" smtClean="0"/>
              <a:t>110 million covered by these 7.</a:t>
            </a:r>
            <a:r>
              <a:rPr lang="en-US" baseline="0" dirty="0" smtClean="0"/>
              <a:t>  52 M uninsured.  58 M Medicaid.  163 M private insurance. 48 M </a:t>
            </a:r>
            <a:r>
              <a:rPr lang="en-US" baseline="0" dirty="0" err="1" smtClean="0"/>
              <a:t>Mcare</a:t>
            </a:r>
            <a:r>
              <a:rPr lang="en-US" baseline="0" dirty="0" smtClean="0"/>
              <a:t>   (9 M dual eligible)  Total pop 311 now, some of these #’s 2007</a:t>
            </a:r>
          </a:p>
          <a:p>
            <a:r>
              <a:rPr lang="en-US" baseline="0" dirty="0" smtClean="0"/>
              <a:t>110/163= 67% of privately insured covered by these 7.  ~50% </a:t>
            </a:r>
            <a:r>
              <a:rPr lang="en-US" baseline="0" dirty="0" err="1" smtClean="0"/>
              <a:t>Pvt</a:t>
            </a:r>
            <a:r>
              <a:rPr lang="en-US" baseline="0" dirty="0" smtClean="0"/>
              <a:t> Ins.  ~17% uninsured.  ~33% MC/MC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33ED3-5E39-5240-99BA-794ED1F863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8600" y="742950"/>
            <a:ext cx="6527800" cy="4895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Doctors don’t like it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Patients don’t like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33ED3-5E39-5240-99BA-794ED1F863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2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Investors should get out while they can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13A8-3675-8B43-A511-8E2908420216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23A-AF04-A145-9F13-C214224BE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0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13A8-3675-8B43-A511-8E2908420216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23A-AF04-A145-9F13-C214224BE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13A8-3675-8B43-A511-8E2908420216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23A-AF04-A145-9F13-C214224BE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13A8-3675-8B43-A511-8E2908420216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23A-AF04-A145-9F13-C214224BE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2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13A8-3675-8B43-A511-8E2908420216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23A-AF04-A145-9F13-C214224BE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5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13A8-3675-8B43-A511-8E2908420216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23A-AF04-A145-9F13-C214224BE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7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13A8-3675-8B43-A511-8E2908420216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23A-AF04-A145-9F13-C214224BE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3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13A8-3675-8B43-A511-8E2908420216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23A-AF04-A145-9F13-C214224BE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13A8-3675-8B43-A511-8E2908420216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23A-AF04-A145-9F13-C214224BE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13A8-3675-8B43-A511-8E2908420216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23A-AF04-A145-9F13-C214224BE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3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13A8-3675-8B43-A511-8E2908420216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23A-AF04-A145-9F13-C214224BE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13A8-3675-8B43-A511-8E2908420216}" type="datetimeFigureOut">
              <a:rPr lang="en-US" smtClean="0"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523A-AF04-A145-9F13-C214224BE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9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badi MT Condensed Extra Bold"/>
                <a:cs typeface="Abadi MT Condensed Extra Bold"/>
              </a:rPr>
              <a:t>Divestment</a:t>
            </a:r>
            <a:endParaRPr lang="en-US" sz="54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New Strategy for Single Payer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Rob Stone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Katie Robbins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Kay </a:t>
            </a:r>
            <a:r>
              <a:rPr lang="en-US" sz="1600" dirty="0" err="1" smtClean="0">
                <a:solidFill>
                  <a:srgbClr val="000000"/>
                </a:solidFill>
              </a:rPr>
              <a:t>Tillow</a:t>
            </a:r>
            <a:endParaRPr lang="en-US" sz="1600" dirty="0" smtClean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 descr="healthcare_wealth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9" y="244235"/>
            <a:ext cx="6895253" cy="209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Karen Green Stone at Wellpoint Annual Shareholder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 Meeting  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632575" cy="4851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Angela, it takes 285 public school teachers in Indiana who earn an average of $47,000 a year to equal your 2010 compensation package of $13.4 million. 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	Would you kindly tell us why you are entitled to so much more than them?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Indianapolis, May 17, 2011      http://pnhp.org/blog/2011/05/19/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4" name="Picture 3" descr="http://pnhp.org/blog/wp-content/uploads/2011/05/Karen-Green-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1770063"/>
            <a:ext cx="2335213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2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3490" name="Content Placeholder 3" descr="tar-pit-yellow-banana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8" r="-6308"/>
          <a:stretch>
            <a:fillRect/>
          </a:stretch>
        </p:blipFill>
        <p:spPr>
          <a:xfrm>
            <a:off x="-685800" y="533400"/>
            <a:ext cx="10363200" cy="5486400"/>
          </a:xfrm>
        </p:spPr>
      </p:pic>
      <p:sp>
        <p:nvSpPr>
          <p:cNvPr id="63491" name="TextBox 4"/>
          <p:cNvSpPr txBox="1">
            <a:spLocks noChangeArrowheads="1"/>
          </p:cNvSpPr>
          <p:nvPr/>
        </p:nvSpPr>
        <p:spPr bwMode="auto">
          <a:xfrm>
            <a:off x="1295400" y="0"/>
            <a:ext cx="727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Calibri" charset="0"/>
                <a:cs typeface="Calibri" charset="0"/>
              </a:rPr>
              <a:t>The Health Insurance Industry</a:t>
            </a:r>
            <a:endParaRPr lang="en-US" sz="4000" b="1" dirty="0">
              <a:latin typeface="Calibri" charset="0"/>
              <a:cs typeface="Calibri" charset="0"/>
            </a:endParaRP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1219200" y="6096000"/>
            <a:ext cx="676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Calibri" charset="0"/>
                <a:cs typeface="Calibri" charset="0"/>
              </a:rPr>
              <a:t>A Dinosaur Stumbling Toward a Tar Pit</a:t>
            </a:r>
          </a:p>
        </p:txBody>
      </p:sp>
    </p:spTree>
    <p:extLst>
      <p:ext uri="{BB962C8B-B14F-4D97-AF65-F5344CB8AC3E}">
        <p14:creationId xmlns:p14="http://schemas.microsoft.com/office/powerpoint/2010/main" val="11728639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althcare_wealthcare_bumperMC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41" b="-15741"/>
          <a:stretch>
            <a:fillRect/>
          </a:stretch>
        </p:blipFill>
        <p:spPr>
          <a:xfrm>
            <a:off x="306564" y="1227306"/>
            <a:ext cx="8642184" cy="4752868"/>
          </a:xfrm>
        </p:spPr>
      </p:pic>
    </p:spTree>
    <p:extLst>
      <p:ext uri="{BB962C8B-B14F-4D97-AF65-F5344CB8AC3E}">
        <p14:creationId xmlns:p14="http://schemas.microsoft.com/office/powerpoint/2010/main" val="41105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suranceposter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r="-153"/>
          <a:stretch/>
        </p:blipFill>
        <p:spPr>
          <a:xfrm>
            <a:off x="2476960" y="23915"/>
            <a:ext cx="4513820" cy="6954632"/>
          </a:xfrm>
        </p:spPr>
      </p:pic>
    </p:spTree>
    <p:extLst>
      <p:ext uri="{BB962C8B-B14F-4D97-AF65-F5344CB8AC3E}">
        <p14:creationId xmlns:p14="http://schemas.microsoft.com/office/powerpoint/2010/main" val="16926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PastedGraphic-11.pdf"/>
          <p:cNvPicPr>
            <a:picLocks noChangeAspect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918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2642" name="Content Placeholder 3" descr="Too Pig To Fail Morin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r="500"/>
          <a:stretch>
            <a:fillRect/>
          </a:stretch>
        </p:blipFill>
        <p:spPr>
          <a:xfrm>
            <a:off x="0" y="0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3810180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Doctors printing 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228600"/>
            <a:ext cx="55626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3"/>
          <p:cNvSpPr>
            <a:spLocks noGrp="1"/>
          </p:cNvSpPr>
          <p:nvPr>
            <p:ph type="title"/>
          </p:nvPr>
        </p:nvSpPr>
        <p:spPr>
          <a:xfrm>
            <a:off x="3929760" y="579364"/>
            <a:ext cx="5486400" cy="1627896"/>
          </a:xfrm>
        </p:spPr>
        <p:txBody>
          <a:bodyPr>
            <a:normAutofit/>
          </a:bodyPr>
          <a:lstStyle/>
          <a:p>
            <a:r>
              <a:rPr lang="en-US" sz="3900" b="1" dirty="0">
                <a:latin typeface="Calibri" charset="0"/>
                <a:ea typeface="ＭＳ Ｐゴシック" charset="0"/>
                <a:cs typeface="ＭＳ Ｐゴシック" charset="0"/>
              </a:rPr>
              <a:t>The Medical-Industrial Complex</a:t>
            </a:r>
          </a:p>
        </p:txBody>
      </p:sp>
      <p:sp>
        <p:nvSpPr>
          <p:cNvPr id="24580" name="Content Placeholder 4"/>
          <p:cNvSpPr>
            <a:spLocks noGrp="1"/>
          </p:cNvSpPr>
          <p:nvPr>
            <p:ph idx="1"/>
          </p:nvPr>
        </p:nvSpPr>
        <p:spPr>
          <a:xfrm>
            <a:off x="4191000" y="2590800"/>
            <a:ext cx="5181600" cy="3200400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30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000" dirty="0">
                <a:latin typeface="Calibri" charset="0"/>
                <a:ea typeface="ＭＳ Ｐゴシック" charset="0"/>
                <a:cs typeface="ＭＳ Ｐゴシック" charset="0"/>
              </a:rPr>
              <a:t>Remember that what the rest of us call health care costs, they call income.</a:t>
            </a:r>
            <a:r>
              <a:rPr lang="ja-JP" altLang="en-US" sz="30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000" dirty="0">
                <a:latin typeface="Calibri" charset="0"/>
                <a:ea typeface="ＭＳ Ｐゴシック" charset="0"/>
                <a:cs typeface="ＭＳ Ｐゴシック" charset="0"/>
              </a:rPr>
              <a:t>						</a:t>
            </a:r>
            <a:r>
              <a:rPr lang="en-US" altLang="ja-JP" sz="2300" dirty="0">
                <a:latin typeface="Calibri" charset="0"/>
                <a:ea typeface="ＭＳ Ｐゴシック" charset="0"/>
                <a:cs typeface="ＭＳ Ｐゴシック" charset="0"/>
              </a:rPr>
              <a:t>- Paul </a:t>
            </a:r>
            <a:r>
              <a:rPr lang="en-US" altLang="ja-JP" sz="2300" dirty="0" err="1">
                <a:latin typeface="Calibri" charset="0"/>
                <a:ea typeface="ＭＳ Ｐゴシック" charset="0"/>
                <a:cs typeface="ＭＳ Ｐゴシック" charset="0"/>
              </a:rPr>
              <a:t>Krugman</a:t>
            </a:r>
            <a:r>
              <a:rPr lang="en-US" altLang="ja-JP" sz="2300" dirty="0">
                <a:latin typeface="Calibri" charset="0"/>
                <a:ea typeface="ＭＳ Ｐゴシック" charset="0"/>
                <a:cs typeface="ＭＳ Ｐゴシック" charset="0"/>
              </a:rPr>
              <a:t>, Nobel Laureate                                  	</a:t>
            </a:r>
            <a:r>
              <a:rPr lang="en-US" altLang="ja-JP" sz="2300" i="1" dirty="0">
                <a:latin typeface="Calibri" charset="0"/>
                <a:ea typeface="ＭＳ Ｐゴシック" charset="0"/>
                <a:cs typeface="ＭＳ Ｐゴシック" charset="0"/>
              </a:rPr>
              <a:t>New York Times 5/10/09</a:t>
            </a:r>
          </a:p>
          <a:p>
            <a:pPr>
              <a:buFontTx/>
              <a:buNone/>
            </a:pPr>
            <a:endParaRPr lang="en-US" sz="26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5105400" y="4953000"/>
            <a:ext cx="5410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90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02935"/>
              </p:ext>
            </p:extLst>
          </p:nvPr>
        </p:nvGraphicFramePr>
        <p:xfrm>
          <a:off x="594764" y="737345"/>
          <a:ext cx="7919359" cy="532396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789538"/>
                <a:gridCol w="1787168"/>
                <a:gridCol w="1403011"/>
                <a:gridCol w="1302796"/>
                <a:gridCol w="1636846"/>
              </a:tblGrid>
              <a:tr h="6489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Company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Home Office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 Cap</a:t>
                      </a:r>
                    </a:p>
                    <a:p>
                      <a:r>
                        <a:rPr lang="en-US" sz="1600" dirty="0" smtClean="0"/>
                        <a:t>[billions] 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Employees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Lives Covered</a:t>
                      </a:r>
                    </a:p>
                    <a:p>
                      <a:r>
                        <a:rPr lang="en-US" sz="1600" dirty="0" smtClean="0"/>
                        <a:t>[millions]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cs typeface="Times"/>
                      </a:endParaRPr>
                    </a:p>
                  </a:txBody>
                  <a:tcPr/>
                </a:tc>
              </a:tr>
              <a:tr h="679759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Health Care</a:t>
                      </a:r>
                      <a:endParaRPr lang="en-US" b="1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Minnetonka,</a:t>
                      </a:r>
                      <a:r>
                        <a:rPr lang="en-US" baseline="0" dirty="0" smtClean="0"/>
                        <a:t> MN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$49 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87,000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9759">
                <a:tc>
                  <a:txBody>
                    <a:bodyPr/>
                    <a:lstStyle/>
                    <a:p>
                      <a:r>
                        <a:rPr lang="en-US" dirty="0" smtClean="0"/>
                        <a:t>WellPoint/Anthem</a:t>
                      </a:r>
                      <a:endParaRPr lang="en-US" b="1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Indianapolis, IN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$22 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37,500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5223">
                <a:tc>
                  <a:txBody>
                    <a:bodyPr/>
                    <a:lstStyle/>
                    <a:p>
                      <a:r>
                        <a:rPr lang="en-US" dirty="0" smtClean="0"/>
                        <a:t>Aetna</a:t>
                      </a:r>
                      <a:endParaRPr lang="en-US" b="1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Hartford, CN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$14 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34,000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9759">
                <a:tc>
                  <a:txBody>
                    <a:bodyPr/>
                    <a:lstStyle/>
                    <a:p>
                      <a:r>
                        <a:rPr lang="en-US" dirty="0" smtClean="0"/>
                        <a:t>Cigna</a:t>
                      </a:r>
                      <a:endParaRPr lang="en-US" b="1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Bloomfield,</a:t>
                      </a:r>
                      <a:r>
                        <a:rPr lang="en-US" baseline="0" dirty="0" smtClean="0"/>
                        <a:t> CN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$12 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30,600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11.5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5223">
                <a:tc>
                  <a:txBody>
                    <a:bodyPr/>
                    <a:lstStyle/>
                    <a:p>
                      <a:r>
                        <a:rPr lang="en-US" dirty="0" smtClean="0"/>
                        <a:t>Humana</a:t>
                      </a:r>
                      <a:endParaRPr lang="en-US" b="1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Louisville, KY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$12 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35,200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5223">
                <a:tc>
                  <a:txBody>
                    <a:bodyPr/>
                    <a:lstStyle/>
                    <a:p>
                      <a:r>
                        <a:rPr lang="en-US" dirty="0" smtClean="0"/>
                        <a:t>Coventry </a:t>
                      </a:r>
                      <a:endParaRPr lang="en-US" b="1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Bethesda, MD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$5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14,000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8259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Net</a:t>
                      </a:r>
                      <a:endParaRPr lang="en-US" b="1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Woodland Hills, CA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$2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8,000</a:t>
                      </a:r>
                      <a:endParaRPr lang="en-US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9812" y="152400"/>
            <a:ext cx="853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Times"/>
                <a:cs typeface="Times"/>
              </a:rPr>
              <a:t>           </a:t>
            </a:r>
            <a:r>
              <a:rPr lang="en-US" sz="2400" b="1" dirty="0" smtClean="0"/>
              <a:t>The Big </a:t>
            </a:r>
            <a:r>
              <a:rPr lang="en-US" sz="2400" b="1" dirty="0"/>
              <a:t>7 Health </a:t>
            </a:r>
            <a:r>
              <a:rPr lang="en-US" sz="2400" b="1" dirty="0" smtClean="0"/>
              <a:t>Insurers 2011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764" y="6195208"/>
            <a:ext cx="8115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“Our systems are perfectly designed to attain the results we are currently achieving</a:t>
            </a:r>
            <a:r>
              <a:rPr lang="en-US" dirty="0" smtClean="0"/>
              <a:t>.”</a:t>
            </a:r>
          </a:p>
          <a:p>
            <a:r>
              <a:rPr lang="en-US" i="1" dirty="0" smtClean="0"/>
              <a:t>– W. Edwards </a:t>
            </a:r>
            <a:r>
              <a:rPr lang="en-US" i="1" dirty="0" err="1" smtClean="0"/>
              <a:t>Demming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435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2" name="Content Placeholder 3" descr="DocCanYouSeeTheProblem120808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23" r="-21823"/>
          <a:stretch>
            <a:fillRect/>
          </a:stretch>
        </p:blipFill>
        <p:spPr>
          <a:xfrm>
            <a:off x="-1765300" y="0"/>
            <a:ext cx="12661900" cy="6858000"/>
          </a:xfrm>
        </p:spPr>
      </p:pic>
    </p:spTree>
    <p:extLst>
      <p:ext uri="{BB962C8B-B14F-4D97-AF65-F5344CB8AC3E}">
        <p14:creationId xmlns:p14="http://schemas.microsoft.com/office/powerpoint/2010/main" val="3997645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819 excuses denied carto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99" y="303726"/>
            <a:ext cx="8206431" cy="64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pAgainstTheWallMotherDow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4" r="-2895"/>
          <a:stretch/>
        </p:blipFill>
        <p:spPr>
          <a:xfrm>
            <a:off x="1735667" y="21820"/>
            <a:ext cx="5079999" cy="6845992"/>
          </a:xfrm>
        </p:spPr>
      </p:pic>
    </p:spTree>
    <p:extLst>
      <p:ext uri="{BB962C8B-B14F-4D97-AF65-F5344CB8AC3E}">
        <p14:creationId xmlns:p14="http://schemas.microsoft.com/office/powerpoint/2010/main" val="31374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5740</TotalTime>
  <Words>326</Words>
  <Application>Microsoft Office PowerPoint</Application>
  <PresentationFormat>On-screen Show (4:3)</PresentationFormat>
  <Paragraphs>88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Divestment</vt:lpstr>
      <vt:lpstr>PowerPoint Presentation</vt:lpstr>
      <vt:lpstr>PowerPoint Presentation</vt:lpstr>
      <vt:lpstr>PowerPoint Presentation</vt:lpstr>
      <vt:lpstr>The Medical-Industrial Complex</vt:lpstr>
      <vt:lpstr>PowerPoint Presentation</vt:lpstr>
      <vt:lpstr>PowerPoint Presentation</vt:lpstr>
      <vt:lpstr>PowerPoint Presentation</vt:lpstr>
      <vt:lpstr>PowerPoint Presentation</vt:lpstr>
      <vt:lpstr>Karen Green Stone at Wellpoint Annual Shareholder’s Meeting   </vt:lpstr>
      <vt:lpstr>PowerPoint Presentation</vt:lpstr>
      <vt:lpstr>PowerPoint Presentation</vt:lpstr>
      <vt:lpstr>PowerPoint Presentation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Stone</dc:creator>
  <cp:lastModifiedBy>Dave Howell</cp:lastModifiedBy>
  <cp:revision>17</cp:revision>
  <dcterms:created xsi:type="dcterms:W3CDTF">2011-10-27T02:59:40Z</dcterms:created>
  <dcterms:modified xsi:type="dcterms:W3CDTF">2011-11-10T16:57:38Z</dcterms:modified>
</cp:coreProperties>
</file>