
<file path=[Content_Types].xml><?xml version="1.0" encoding="utf-8"?>
<Types xmlns="http://schemas.openxmlformats.org/package/2006/content-types">
  <Default Extension="emf" ContentType="image/x-emf"/>
  <Default Extension="xls" ContentType="application/vnd.ms-excel"/>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wmf" ContentType="image/x-wmf"/>
  <Default Extension="docx" ContentType="application/vnd.openxmlformats-officedocument.wordprocessingml.document"/>
  <Default Extension="rels" ContentType="application/vnd.openxmlformats-package.relationships+xml"/>
  <Default Extension="ppt" ContentType="application/vnd.ms-powerpoin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notesSlides/notesSlide23.xml" ContentType="application/vnd.openxmlformats-officedocument.presentationml.notesSlide+xml"/>
  <Override PartName="/ppt/embeddings/oleObject4.bin" ContentType="application/vnd.openxmlformats-officedocument.oleObject"/>
  <Override PartName="/ppt/notesSlides/notesSlide24.xml" ContentType="application/vnd.openxmlformats-officedocument.presentationml.notesSlide+xml"/>
  <Override PartName="/ppt/embeddings/oleObject5.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6.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7.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5" r:id="rId2"/>
    <p:sldId id="335" r:id="rId3"/>
    <p:sldId id="390" r:id="rId4"/>
    <p:sldId id="339" r:id="rId5"/>
    <p:sldId id="366" r:id="rId6"/>
    <p:sldId id="287" r:id="rId7"/>
    <p:sldId id="367" r:id="rId8"/>
    <p:sldId id="377" r:id="rId9"/>
    <p:sldId id="388" r:id="rId10"/>
    <p:sldId id="386" r:id="rId11"/>
    <p:sldId id="262" r:id="rId12"/>
    <p:sldId id="376" r:id="rId13"/>
    <p:sldId id="263" r:id="rId14"/>
    <p:sldId id="322" r:id="rId15"/>
    <p:sldId id="358" r:id="rId16"/>
    <p:sldId id="378" r:id="rId17"/>
    <p:sldId id="379" r:id="rId18"/>
    <p:sldId id="353" r:id="rId19"/>
    <p:sldId id="380" r:id="rId20"/>
    <p:sldId id="363" r:id="rId21"/>
    <p:sldId id="294" r:id="rId22"/>
    <p:sldId id="361" r:id="rId23"/>
    <p:sldId id="362" r:id="rId24"/>
    <p:sldId id="347" r:id="rId25"/>
    <p:sldId id="360" r:id="rId26"/>
    <p:sldId id="381" r:id="rId27"/>
    <p:sldId id="382" r:id="rId28"/>
    <p:sldId id="387" r:id="rId29"/>
    <p:sldId id="351" r:id="rId30"/>
    <p:sldId id="383" r:id="rId31"/>
    <p:sldId id="350" r:id="rId32"/>
    <p:sldId id="356" r:id="rId33"/>
    <p:sldId id="349" r:id="rId34"/>
    <p:sldId id="368" r:id="rId35"/>
    <p:sldId id="369" r:id="rId36"/>
    <p:sldId id="370" r:id="rId37"/>
    <p:sldId id="371" r:id="rId38"/>
    <p:sldId id="384" r:id="rId3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1" autoAdjust="0"/>
    <p:restoredTop sz="87179" autoAdjust="0"/>
  </p:normalViewPr>
  <p:slideViewPr>
    <p:cSldViewPr>
      <p:cViewPr>
        <p:scale>
          <a:sx n="103" d="100"/>
          <a:sy n="103" d="100"/>
        </p:scale>
        <p:origin x="-1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ltLang="en-US"/>
          </a:p>
        </p:txBody>
      </p:sp>
      <p:sp>
        <p:nvSpPr>
          <p:cNvPr id="16387" name="Rectangle 3"/>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lt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ltLang="en-US"/>
          </a:p>
        </p:txBody>
      </p:sp>
      <p:sp>
        <p:nvSpPr>
          <p:cNvPr id="16391"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46B48415-5B85-41D6-9422-728C5255C56E}" type="slidenum">
              <a:rPr lang="en-US" altLang="en-US"/>
              <a:pPr/>
              <a:t>‹#›</a:t>
            </a:fld>
            <a:endParaRPr lang="en-US" altLang="en-US"/>
          </a:p>
        </p:txBody>
      </p:sp>
    </p:spTree>
    <p:extLst>
      <p:ext uri="{BB962C8B-B14F-4D97-AF65-F5344CB8AC3E}">
        <p14:creationId xmlns:p14="http://schemas.microsoft.com/office/powerpoint/2010/main" val="2294270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a:t>
            </a:fld>
            <a:endParaRPr lang="en-US" altLang="en-US"/>
          </a:p>
        </p:txBody>
      </p:sp>
    </p:spTree>
    <p:extLst>
      <p:ext uri="{BB962C8B-B14F-4D97-AF65-F5344CB8AC3E}">
        <p14:creationId xmlns:p14="http://schemas.microsoft.com/office/powerpoint/2010/main" val="405163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Kaiser Family Foundation- Breakdown by worker </a:t>
            </a:r>
            <a:r>
              <a:rPr lang="en-US" dirty="0" err="1" smtClean="0"/>
              <a:t>vs</a:t>
            </a:r>
            <a:r>
              <a:rPr lang="en-US" dirty="0" smtClean="0"/>
              <a:t> employer contribution</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10</a:t>
            </a:fld>
            <a:endParaRPr lang="en-US" altLang="en-US"/>
          </a:p>
        </p:txBody>
      </p:sp>
    </p:spTree>
    <p:extLst>
      <p:ext uri="{BB962C8B-B14F-4D97-AF65-F5344CB8AC3E}">
        <p14:creationId xmlns:p14="http://schemas.microsoft.com/office/powerpoint/2010/main" val="407897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We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annually pay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10,000$ per capita for our healthcare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twice that of most other nations.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Our expenditure of 18% of GDP, or 3.2 trillion dollars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yearly,</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towers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over other developed nations. Not only do we pay vastly more in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out of pocket expenses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per capita, but, ironically, our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Publically Tax Funded</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costs exceeds the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total</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per capita expenditures for healthcare in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most</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other countries.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And despite all of this, we leave 28 million Americans totally uninsured!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dirty="0" smtClean="0"/>
              <a:t>Largely due to </a:t>
            </a:r>
            <a:r>
              <a:rPr lang="en-US" b="1" dirty="0" smtClean="0"/>
              <a:t>waste and pricing failures</a:t>
            </a:r>
            <a:r>
              <a:rPr lang="en-US" b="1" baseline="0" dirty="0" smtClean="0"/>
              <a:t>, </a:t>
            </a:r>
            <a:r>
              <a:rPr lang="en-US" b="1" dirty="0" smtClean="0"/>
              <a:t>the</a:t>
            </a:r>
            <a:r>
              <a:rPr lang="en-US" b="1" baseline="0" dirty="0" smtClean="0"/>
              <a:t> </a:t>
            </a:r>
            <a:r>
              <a:rPr lang="en-US" sz="1200" b="1" kern="1200" dirty="0" smtClean="0">
                <a:solidFill>
                  <a:schemeClr val="tx1"/>
                </a:solidFill>
                <a:latin typeface="Times New Roman" panose="02020603050405020304" pitchFamily="18" charset="0"/>
                <a:ea typeface="+mn-ea"/>
                <a:cs typeface="Times New Roman" panose="02020603050405020304" pitchFamily="18" charset="0"/>
              </a:rPr>
              <a:t>U.S</a:t>
            </a:r>
            <a:r>
              <a:rPr lang="en-US" sz="1200" b="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1200" b="1" kern="1200" dirty="0" smtClean="0">
                <a:solidFill>
                  <a:schemeClr val="tx1"/>
                </a:solidFill>
                <a:latin typeface="Times New Roman" panose="02020603050405020304" pitchFamily="18" charset="0"/>
                <a:ea typeface="+mn-ea"/>
                <a:cs typeface="Times New Roman" panose="02020603050405020304" pitchFamily="18" charset="0"/>
              </a:rPr>
              <a:t>has the most inefficient and expensive health care system in the world</a:t>
            </a:r>
            <a:r>
              <a:rPr lang="en-US" sz="1200" b="0" kern="1200" dirty="0" smtClean="0">
                <a:solidFill>
                  <a:schemeClr val="tx1"/>
                </a:solidFill>
                <a:latin typeface="Times New Roman" panose="02020603050405020304" pitchFamily="18" charset="0"/>
                <a:ea typeface="+mn-ea"/>
                <a:cs typeface="Times New Roman" panose="02020603050405020304" pitchFamily="18" charset="0"/>
              </a:rPr>
              <a:t>.</a:t>
            </a:r>
            <a:r>
              <a:rPr lang="en-US" sz="1200" b="0" kern="1200" baseline="0" dirty="0" smtClean="0">
                <a:solidFill>
                  <a:schemeClr val="tx1"/>
                </a:solidFill>
                <a:latin typeface="Times New Roman" panose="02020603050405020304" pitchFamily="18" charset="0"/>
                <a:ea typeface="+mn-ea"/>
                <a:cs typeface="Times New Roman" panose="02020603050405020304" pitchFamily="18" charset="0"/>
              </a:rPr>
              <a:t> We</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en-US" baseline="0" dirty="0" smtClean="0"/>
              <a:t>spend more money per capita than any other developed country, but </a:t>
            </a:r>
            <a:r>
              <a:rPr lang="en-US" b="1" baseline="0" dirty="0" smtClean="0"/>
              <a:t>rank dead last in </a:t>
            </a:r>
            <a:r>
              <a:rPr lang="en-US" sz="1200" b="1" kern="1200" dirty="0" smtClean="0">
                <a:solidFill>
                  <a:schemeClr val="tx1"/>
                </a:solidFill>
                <a:latin typeface="Times New Roman" panose="02020603050405020304" pitchFamily="18" charset="0"/>
                <a:ea typeface="+mn-ea"/>
                <a:cs typeface="Times New Roman" panose="02020603050405020304" pitchFamily="18" charset="0"/>
              </a:rPr>
              <a:t>“efficiency, equity and outcomes,”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In the ideological effort to avoid single-payer national health care, we spend, overall, almost 50% more of our GDP on healthcare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than the next most expensive national program (France, at 11% of GDP.)</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11</a:t>
            </a:fld>
            <a:endParaRPr lang="en-US" altLang="en-US"/>
          </a:p>
        </p:txBody>
      </p:sp>
    </p:spTree>
    <p:extLst>
      <p:ext uri="{BB962C8B-B14F-4D97-AF65-F5344CB8AC3E}">
        <p14:creationId xmlns:p14="http://schemas.microsoft.com/office/powerpoint/2010/main" val="18115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what do we get for this additional expense?</a:t>
            </a:r>
          </a:p>
          <a:p>
            <a:r>
              <a:rPr lang="en-US" dirty="0" smtClean="0"/>
              <a:t>Some have said that </a:t>
            </a:r>
            <a:r>
              <a:rPr lang="en-US" sz="1200" dirty="0" smtClean="0"/>
              <a:t>US healthcare is often </a:t>
            </a:r>
            <a:r>
              <a:rPr lang="en-US" sz="1200" b="1" dirty="0" smtClean="0"/>
              <a:t>unnecessarily complex, fragmented and inefficient.</a:t>
            </a:r>
            <a:r>
              <a:rPr lang="en-US" sz="1200" dirty="0" smtClean="0"/>
              <a:t>  The </a:t>
            </a:r>
            <a:r>
              <a:rPr lang="en-US" sz="1200" b="1" dirty="0" smtClean="0"/>
              <a:t>Institute of Medicine</a:t>
            </a:r>
            <a:r>
              <a:rPr lang="en-US" sz="1200" dirty="0" smtClean="0"/>
              <a:t> provides some </a:t>
            </a:r>
            <a:r>
              <a:rPr lang="en-US" sz="1200" b="1" dirty="0" smtClean="0"/>
              <a:t>analogies:</a:t>
            </a:r>
            <a:endParaRPr lang="en-US" sz="1200" dirty="0" smtClean="0"/>
          </a:p>
          <a:p>
            <a:r>
              <a:rPr lang="en-US" sz="1200" dirty="0" smtClean="0"/>
              <a:t>-If home building were like healthcare, carpenters, electricians and plumbers would each work with different blueprints, work would be duplicated or redone, and blueprints would be faxed back and forth with little coordination or any shared conception of what the house should look like. </a:t>
            </a:r>
          </a:p>
          <a:p>
            <a:r>
              <a:rPr lang="en-US" sz="1200" dirty="0" smtClean="0"/>
              <a:t>- If banking were like US healthcare, taking money out of an ATM would take days or weeks, rather than seconds, since banks would fax pages  back and forth, rather than share computer systems</a:t>
            </a:r>
          </a:p>
          <a:p>
            <a:r>
              <a:rPr lang="en-US" sz="1200" dirty="0" smtClean="0"/>
              <a:t>- If shopping was like healthcare, product prices would never be posted, the price to a consumer could vary widely within the same store, depending on the source of payment, and costs would vary by a factor of 10 across the town, state or country. </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12</a:t>
            </a:fld>
            <a:endParaRPr lang="en-US" altLang="en-US"/>
          </a:p>
        </p:txBody>
      </p:sp>
    </p:spTree>
    <p:extLst>
      <p:ext uri="{BB962C8B-B14F-4D97-AF65-F5344CB8AC3E}">
        <p14:creationId xmlns:p14="http://schemas.microsoft.com/office/powerpoint/2010/main" val="362458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Americans trail other developed nations in most parameters of health.  The US </a:t>
            </a:r>
            <a:r>
              <a:rPr lang="en-US" sz="1200" kern="1200" dirty="0" smtClean="0">
                <a:solidFill>
                  <a:schemeClr val="tx1"/>
                </a:solidFill>
                <a:latin typeface="Times New Roman" panose="02020603050405020304" pitchFamily="18" charset="0"/>
                <a:ea typeface="+mn-ea"/>
                <a:cs typeface="Times New Roman" panose="02020603050405020304" pitchFamily="18" charset="0"/>
              </a:rPr>
              <a:t>ranks last in mortality amenable to medical care, infant mortality, and healthy life expectancy at age 60. </a:t>
            </a:r>
            <a:r>
              <a:rPr lang="en-US" dirty="0" smtClean="0"/>
              <a:t>Mortality amenable to medical care</a:t>
            </a:r>
            <a:r>
              <a:rPr lang="en-US" baseline="0" dirty="0" smtClean="0"/>
              <a:t> means </a:t>
            </a:r>
            <a:r>
              <a:rPr lang="en-US" dirty="0" smtClean="0"/>
              <a:t>keeping people healthy and preventing death by appropriate interventions, preventing stroke by</a:t>
            </a:r>
            <a:r>
              <a:rPr lang="en-US" baseline="0" dirty="0" smtClean="0"/>
              <a:t> treating </a:t>
            </a:r>
            <a:r>
              <a:rPr lang="en-US" dirty="0" smtClean="0"/>
              <a:t>HTN</a:t>
            </a:r>
            <a:r>
              <a:rPr lang="en-US" baseline="0" dirty="0" smtClean="0"/>
              <a:t> or amputations by treating diabetes.</a:t>
            </a:r>
            <a:endParaRPr lang="en-US" dirty="0" smtClean="0"/>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13</a:t>
            </a:fld>
            <a:endParaRPr lang="en-US" altLang="en-US"/>
          </a:p>
        </p:txBody>
      </p:sp>
    </p:spTree>
    <p:extLst>
      <p:ext uri="{BB962C8B-B14F-4D97-AF65-F5344CB8AC3E}">
        <p14:creationId xmlns:p14="http://schemas.microsoft.com/office/powerpoint/2010/main" val="20694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Infant mortality reflects a for-profit-driven medical industry that incents procedures and medicalization rather than a comprehensive, integrated, family-directed, person-centered health system that links physician practices with social services.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The most notable way the U.S. differs from other industrialized countries is the absence of universal health insurance coverage. Other nations ensure the accessibility of care through mandatory,</a:t>
            </a:r>
            <a:r>
              <a:rPr lang="en-US" sz="12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universal health systems.  </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14</a:t>
            </a:fld>
            <a:endParaRPr lang="en-US" altLang="en-US"/>
          </a:p>
        </p:txBody>
      </p:sp>
    </p:spTree>
    <p:extLst>
      <p:ext uri="{BB962C8B-B14F-4D97-AF65-F5344CB8AC3E}">
        <p14:creationId xmlns:p14="http://schemas.microsoft.com/office/powerpoint/2010/main" val="383192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anose="02020603050405020304" pitchFamily="18" charset="0"/>
                <a:ea typeface="+mn-ea"/>
                <a:cs typeface="Times New Roman" panose="02020603050405020304" pitchFamily="18" charset="0"/>
              </a:rPr>
              <a:t>The US is lowest among the 11 highest income industrialized democracies in terms of access to care, efficiency and equity of care, and poorly in timeliness of care, coordination of care and patient health and satisfaction, according to the Commonwealth Fund report, CDC, OECD and WHO. (OECD</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 organization for Economic Cooperation &amp; Development) </a:t>
            </a:r>
            <a:r>
              <a:rPr lang="en-US" sz="1200" kern="1200" dirty="0" smtClean="0">
                <a:solidFill>
                  <a:schemeClr val="tx1"/>
                </a:solidFill>
                <a:latin typeface="Times New Roman" panose="02020603050405020304" pitchFamily="18" charset="0"/>
                <a:ea typeface="+mn-ea"/>
                <a:cs typeface="Times New Roman" panose="02020603050405020304" pitchFamily="18" charset="0"/>
              </a:rPr>
              <a:t>Ranked dead last in industrialized nations and 37</a:t>
            </a:r>
            <a:r>
              <a:rPr lang="en-US" sz="1200" kern="1200" baseline="30000" dirty="0" smtClean="0">
                <a:solidFill>
                  <a:schemeClr val="tx1"/>
                </a:solidFill>
                <a:latin typeface="Times New Roman" panose="02020603050405020304" pitchFamily="18" charset="0"/>
                <a:ea typeface="+mn-ea"/>
                <a:cs typeface="Times New Roman" panose="02020603050405020304" pitchFamily="18" charset="0"/>
              </a:rPr>
              <a:t>th</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overall</a:t>
            </a:r>
            <a:r>
              <a:rPr lang="en-US" sz="1200" kern="1200" baseline="0" dirty="0" smtClean="0">
                <a:solidFill>
                  <a:schemeClr val="tx1"/>
                </a:solidFill>
                <a:latin typeface="Times New Roman" panose="02020603050405020304" pitchFamily="18" charset="0"/>
                <a:ea typeface="+mn-ea"/>
                <a:cs typeface="Times New Roman" panose="02020603050405020304" pitchFamily="18" charset="0"/>
              </a:rPr>
              <a:t> </a:t>
            </a:r>
            <a:endParaRPr lang="en-US" sz="120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latin typeface="Times New Roman" panose="02020603050405020304" pitchFamily="18" charset="0"/>
                <a:ea typeface="+mn-ea"/>
                <a:cs typeface="Times New Roman" panose="02020603050405020304" pitchFamily="18" charset="0"/>
              </a:rPr>
              <a:t>The Commonwealth Fund</a:t>
            </a:r>
            <a:endParaRPr lang="en-US" dirty="0" smtClean="0"/>
          </a:p>
        </p:txBody>
      </p:sp>
      <p:sp>
        <p:nvSpPr>
          <p:cNvPr id="4" name="Slide Number Placeholder 3"/>
          <p:cNvSpPr>
            <a:spLocks noGrp="1"/>
          </p:cNvSpPr>
          <p:nvPr>
            <p:ph type="sldNum" sz="quarter" idx="10"/>
          </p:nvPr>
        </p:nvSpPr>
        <p:spPr/>
        <p:txBody>
          <a:bodyPr/>
          <a:lstStyle/>
          <a:p>
            <a:fld id="{94EA3647-368F-9F43-9973-C8FF7A6FAF34}" type="slidenum">
              <a:rPr lang="en-US" smtClean="0"/>
              <a:t>15</a:t>
            </a:fld>
            <a:endParaRPr lang="en-US"/>
          </a:p>
        </p:txBody>
      </p:sp>
    </p:spTree>
    <p:extLst>
      <p:ext uri="{BB962C8B-B14F-4D97-AF65-F5344CB8AC3E}">
        <p14:creationId xmlns:p14="http://schemas.microsoft.com/office/powerpoint/2010/main" val="389726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There are many determinants of our overall deficient healthcare financing and quality. However, It must be stated that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outcome differences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are NOT due to a sicker or older population in the US.  Americans are younger, not older, and smoke less than in many European nations. And citizens in other countries visit their doctor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more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often, have similar if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not more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hip replacements, have a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much higher</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rate of kidney transplants, and have increased support for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long term care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via these systems than in the US. </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16</a:t>
            </a:fld>
            <a:endParaRPr lang="en-US" altLang="en-US"/>
          </a:p>
        </p:txBody>
      </p:sp>
    </p:spTree>
    <p:extLst>
      <p:ext uri="{BB962C8B-B14F-4D97-AF65-F5344CB8AC3E}">
        <p14:creationId xmlns:p14="http://schemas.microsoft.com/office/powerpoint/2010/main" val="56526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reduced funding of social services and the coordination of such services with health services to support children and struggling families, has resulted</a:t>
            </a:r>
            <a:r>
              <a:rPr lang="en-US" baseline="0" dirty="0" smtClean="0"/>
              <a:t> in poor outcomes that extend from infant mortality to </a:t>
            </a:r>
            <a:r>
              <a:rPr lang="en-US" baseline="0" dirty="0" smtClean="0"/>
              <a:t>perhaps the </a:t>
            </a:r>
            <a:r>
              <a:rPr lang="en-US" baseline="0" dirty="0" smtClean="0"/>
              <a:t>opioid epidemic that is afflicting this nation. One can argue that the devaluing of the importance of health insurance for economically struggling people has come home to roost. Those states that denied the expansion of the ACA to 137% of federal poverty levels are, not surprisingly, the states with the highest infant and maternal mortalities and poorest outcomes in healthcare. </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18</a:t>
            </a:fld>
            <a:endParaRPr lang="en-US" altLang="en-US"/>
          </a:p>
        </p:txBody>
      </p:sp>
    </p:spTree>
    <p:extLst>
      <p:ext uri="{BB962C8B-B14F-4D97-AF65-F5344CB8AC3E}">
        <p14:creationId xmlns:p14="http://schemas.microsoft.com/office/powerpoint/2010/main" val="176728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given he relatively poor outcomes, why is health care so expensive</a:t>
            </a:r>
            <a:r>
              <a:rPr lang="en-US" baseline="0" dirty="0" smtClean="0"/>
              <a:t> in the US? Is it like that elsewhere? Does it have to be so?</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19</a:t>
            </a:fld>
            <a:endParaRPr lang="en-US" altLang="en-US"/>
          </a:p>
        </p:txBody>
      </p:sp>
    </p:spTree>
    <p:extLst>
      <p:ext uri="{BB962C8B-B14F-4D97-AF65-F5344CB8AC3E}">
        <p14:creationId xmlns:p14="http://schemas.microsoft.com/office/powerpoint/2010/main" val="310342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3.We still us outdated “usual and customary” fee schedules for doctors to produce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widgets rather than coordinated care:</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Although this is changing, due to reforms via Centers for Medicare &amp; Medicaid Services created under the ACA, there remains a residual widget program of rewards for procedures, rather than reimbursement for time spent in care of chronic conditions </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Medical malpractice does drive some unnecessary testing, but is likely a tiny fraction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20</a:t>
            </a:fld>
            <a:endParaRPr lang="en-US" altLang="en-US"/>
          </a:p>
        </p:txBody>
      </p:sp>
    </p:spTree>
    <p:extLst>
      <p:ext uri="{BB962C8B-B14F-4D97-AF65-F5344CB8AC3E}">
        <p14:creationId xmlns:p14="http://schemas.microsoft.com/office/powerpoint/2010/main" val="4462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-Harry Truman, 1945, proposing a universal national health insurance 72 years ago – during the red scare, this was opposed by AMA as a socialist experiment, but the </a:t>
            </a:r>
            <a:r>
              <a:rPr lang="en-US" baseline="0" dirty="0" err="1" smtClean="0"/>
              <a:t>govt</a:t>
            </a:r>
            <a:r>
              <a:rPr lang="en-US" baseline="0" dirty="0" smtClean="0"/>
              <a:t> was never to own hospitals or practices. Wage controls were in place during the 40s to prevent the hyperinflation seen in </a:t>
            </a:r>
            <a:r>
              <a:rPr lang="en-US" baseline="0" dirty="0" err="1" smtClean="0"/>
              <a:t>europe</a:t>
            </a:r>
            <a:r>
              <a:rPr lang="en-US" baseline="0" dirty="0" smtClean="0"/>
              <a:t> after the war, so healthcare benefits were offered as a popular tax deductible competitive perk for employees and employers in lieu of salary increases.  Health coverage has been linked w employers ever since</a:t>
            </a:r>
          </a:p>
          <a:p>
            <a:r>
              <a:rPr lang="en-US" baseline="0" dirty="0" smtClean="0"/>
              <a:t>-Martin Luther King 1966, speaking on the moral imperative of assuring healthcare for all – many people who were the working-poor, disabled or unemployed did not have access to employee-sponsored health insurance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-Raul Labrador at a town hall meeting in Idaho after the passage of the AHCA and </a:t>
            </a:r>
            <a:r>
              <a:rPr lang="en-US" sz="1200" dirty="0" smtClean="0"/>
              <a:t>the CBO evaluation</a:t>
            </a:r>
            <a:r>
              <a:rPr lang="en-US" sz="1200" baseline="0" dirty="0" smtClean="0"/>
              <a:t> </a:t>
            </a:r>
            <a:r>
              <a:rPr lang="en-US" sz="1200" dirty="0" smtClean="0"/>
              <a:t>that 24 million Americans will lose their current health insurance. Estimated that 36,000 Americans died in 2016</a:t>
            </a:r>
            <a:r>
              <a:rPr lang="en-US" sz="1200" baseline="0" dirty="0" smtClean="0"/>
              <a:t> due to lack of insurance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a:t>
            </a:fld>
            <a:endParaRPr lang="en-US" altLang="en-US"/>
          </a:p>
        </p:txBody>
      </p:sp>
    </p:spTree>
    <p:extLst>
      <p:ext uri="{BB962C8B-B14F-4D97-AF65-F5344CB8AC3E}">
        <p14:creationId xmlns:p14="http://schemas.microsoft.com/office/powerpoint/2010/main" val="2321491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Profits in health insurance exist by </a:t>
            </a:r>
            <a:r>
              <a:rPr lang="en-US" baseline="0" dirty="0" smtClean="0"/>
              <a:t>minimizing payouts to enrollees, “cherry-picking” the market of enrollees with the lest anticipated “medical loss” so to maximize payout to CEOs and stockholders. For profit health insurers have incentive to exclude people with preexisting conditions, or make such premiums </a:t>
            </a:r>
            <a:r>
              <a:rPr lang="en-US" baseline="0" dirty="0" err="1" smtClean="0"/>
              <a:t>exhorbitant</a:t>
            </a:r>
            <a:r>
              <a:rPr lang="en-US" baseline="0" dirty="0" smtClean="0"/>
              <a:t>, and insurers can increase profits by selling “underinsurance” with huge deductibles before payouts are given. Enrollee’s cumulative annual dollars accrue to profit, but not to yearly improvements in care. </a:t>
            </a:r>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21</a:t>
            </a:fld>
            <a:endParaRPr lang="en-US" altLang="en-US"/>
          </a:p>
        </p:txBody>
      </p:sp>
    </p:spTree>
    <p:extLst>
      <p:ext uri="{BB962C8B-B14F-4D97-AF65-F5344CB8AC3E}">
        <p14:creationId xmlns:p14="http://schemas.microsoft.com/office/powerpoint/2010/main" val="734459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Administrative Costs in US </a:t>
            </a:r>
            <a:r>
              <a:rPr lang="en-US" dirty="0" err="1" smtClean="0"/>
              <a:t>Astronomical:Uncoordinated</a:t>
            </a:r>
            <a:r>
              <a:rPr lang="en-US" baseline="0" dirty="0" smtClean="0"/>
              <a:t> Public programs with multiple administrations run parallel to that of the </a:t>
            </a:r>
            <a:r>
              <a:rPr lang="en-US" dirty="0" smtClean="0"/>
              <a:t>The proliferation of </a:t>
            </a:r>
            <a:r>
              <a:rPr lang="en-US" baseline="0" dirty="0" smtClean="0"/>
              <a:t>Numerous For-Profit Health Insurers, each with their own banks of utilizations review nurses and a in multitude of different claim forms w different codes, drug formularies and regulations, has exploded administrative costs for hospitals and practices. Back in the </a:t>
            </a:r>
            <a:r>
              <a:rPr lang="en-US" dirty="0" smtClean="0"/>
              <a:t>1960s, BC-BS</a:t>
            </a:r>
            <a:r>
              <a:rPr lang="en-US" baseline="0" dirty="0" smtClean="0"/>
              <a:t> was </a:t>
            </a:r>
            <a:r>
              <a:rPr lang="en-US" dirty="0" smtClean="0"/>
              <a:t>the major non-profit insurer, which had one uniform billing practices. </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22</a:t>
            </a:fld>
            <a:endParaRPr lang="en-US" altLang="en-US"/>
          </a:p>
        </p:txBody>
      </p:sp>
    </p:spTree>
    <p:extLst>
      <p:ext uri="{BB962C8B-B14F-4D97-AF65-F5344CB8AC3E}">
        <p14:creationId xmlns:p14="http://schemas.microsoft.com/office/powerpoint/2010/main" val="3078305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73513" indent="-297505" eaLnBrk="0" hangingPunct="0">
              <a:defRPr b="1">
                <a:solidFill>
                  <a:schemeClr val="tx1"/>
                </a:solidFill>
                <a:latin typeface="Arial" charset="0"/>
                <a:ea typeface="ＭＳ Ｐゴシック" charset="0"/>
              </a:defRPr>
            </a:lvl2pPr>
            <a:lvl3pPr marL="1190021" indent="-238004" eaLnBrk="0" hangingPunct="0">
              <a:defRPr b="1">
                <a:solidFill>
                  <a:schemeClr val="tx1"/>
                </a:solidFill>
                <a:latin typeface="Arial" charset="0"/>
                <a:ea typeface="ＭＳ Ｐゴシック" charset="0"/>
              </a:defRPr>
            </a:lvl3pPr>
            <a:lvl4pPr marL="1666029" indent="-238004" eaLnBrk="0" hangingPunct="0">
              <a:defRPr b="1">
                <a:solidFill>
                  <a:schemeClr val="tx1"/>
                </a:solidFill>
                <a:latin typeface="Arial" charset="0"/>
                <a:ea typeface="ＭＳ Ｐゴシック" charset="0"/>
              </a:defRPr>
            </a:lvl4pPr>
            <a:lvl5pPr marL="2142037" indent="-238004" eaLnBrk="0" hangingPunct="0">
              <a:defRPr b="1">
                <a:solidFill>
                  <a:schemeClr val="tx1"/>
                </a:solidFill>
                <a:latin typeface="Arial" charset="0"/>
                <a:ea typeface="ＭＳ Ｐゴシック" charset="0"/>
              </a:defRPr>
            </a:lvl5pPr>
            <a:lvl6pPr marL="2618046" indent="-238004" eaLnBrk="0" fontAlgn="base" hangingPunct="0">
              <a:spcBef>
                <a:spcPct val="0"/>
              </a:spcBef>
              <a:spcAft>
                <a:spcPct val="0"/>
              </a:spcAft>
              <a:defRPr b="1">
                <a:solidFill>
                  <a:schemeClr val="tx1"/>
                </a:solidFill>
                <a:latin typeface="Arial" charset="0"/>
                <a:ea typeface="ＭＳ Ｐゴシック" charset="0"/>
              </a:defRPr>
            </a:lvl6pPr>
            <a:lvl7pPr marL="3094053" indent="-238004" eaLnBrk="0" fontAlgn="base" hangingPunct="0">
              <a:spcBef>
                <a:spcPct val="0"/>
              </a:spcBef>
              <a:spcAft>
                <a:spcPct val="0"/>
              </a:spcAft>
              <a:defRPr b="1">
                <a:solidFill>
                  <a:schemeClr val="tx1"/>
                </a:solidFill>
                <a:latin typeface="Arial" charset="0"/>
                <a:ea typeface="ＭＳ Ｐゴシック" charset="0"/>
              </a:defRPr>
            </a:lvl7pPr>
            <a:lvl8pPr marL="3570061" indent="-238004" eaLnBrk="0" fontAlgn="base" hangingPunct="0">
              <a:spcBef>
                <a:spcPct val="0"/>
              </a:spcBef>
              <a:spcAft>
                <a:spcPct val="0"/>
              </a:spcAft>
              <a:defRPr b="1">
                <a:solidFill>
                  <a:schemeClr val="tx1"/>
                </a:solidFill>
                <a:latin typeface="Arial" charset="0"/>
                <a:ea typeface="ＭＳ Ｐゴシック" charset="0"/>
              </a:defRPr>
            </a:lvl8pPr>
            <a:lvl9pPr marL="4046069" indent="-238004"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77C46533-59CF-AE46-B8E0-5518472F15E2}" type="slidenum">
              <a:rPr lang="en-US" b="0"/>
              <a:pPr eaLnBrk="1" hangingPunct="1"/>
              <a:t>23</a:t>
            </a:fld>
            <a:endParaRPr lang="en-US" b="0"/>
          </a:p>
        </p:txBody>
      </p:sp>
      <p:sp>
        <p:nvSpPr>
          <p:cNvPr id="55299" name="Rectangle 2"/>
          <p:cNvSpPr>
            <a:spLocks noGrp="1" noRot="1" noChangeAspect="1" noChangeArrowheads="1" noTextEdit="1"/>
          </p:cNvSpPr>
          <p:nvPr>
            <p:ph type="sldImg"/>
          </p:nvPr>
        </p:nvSpPr>
        <p:spPr>
          <a:xfrm>
            <a:off x="1271588" y="731838"/>
            <a:ext cx="4775200" cy="3581400"/>
          </a:xfrm>
          <a:ln/>
        </p:spPr>
      </p:sp>
      <p:sp>
        <p:nvSpPr>
          <p:cNvPr id="55300" name="Rectangle 3"/>
          <p:cNvSpPr>
            <a:spLocks noGrp="1" noChangeArrowheads="1"/>
          </p:cNvSpPr>
          <p:nvPr>
            <p:ph type="body" idx="1"/>
          </p:nvPr>
        </p:nvSpPr>
        <p:spPr>
          <a:xfrm>
            <a:off x="974036" y="4561312"/>
            <a:ext cx="5367131" cy="431872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processing time and costs for submitting billing, drug formulary and insurance related activities is estimated to be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90,000$ </a:t>
            </a:r>
            <a:r>
              <a:rPr lang="en-US" sz="1200" b="1" i="1" kern="1200" dirty="0" smtClean="0">
                <a:solidFill>
                  <a:schemeClr val="tx1"/>
                </a:solidFill>
                <a:effectLst/>
                <a:latin typeface="Times New Roman" panose="02020603050405020304" pitchFamily="18" charset="0"/>
                <a:ea typeface="+mn-ea"/>
                <a:cs typeface="Times New Roman" panose="02020603050405020304" pitchFamily="18" charset="0"/>
              </a:rPr>
              <a:t>per physician</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in the US.  Although that is an </a:t>
            </a:r>
            <a:r>
              <a:rPr lang="en-US" sz="1200" b="1" kern="1200" dirty="0" err="1" smtClean="0">
                <a:solidFill>
                  <a:schemeClr val="tx1"/>
                </a:solidFill>
                <a:effectLst/>
                <a:latin typeface="Times New Roman" panose="02020603050405020304" pitchFamily="18" charset="0"/>
                <a:ea typeface="+mn-ea"/>
                <a:cs typeface="Times New Roman" panose="02020603050405020304" pitchFamily="18" charset="0"/>
              </a:rPr>
              <a:t>extraordiary</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number, it has been confirmed in a number of studies and is mine</a:t>
            </a:r>
            <a:r>
              <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amd</a:t>
            </a:r>
            <a:r>
              <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 my colleagues</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personal experience as well</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Simply by implementing the efficient model that </a:t>
            </a:r>
            <a:r>
              <a:rPr lang="en-US" sz="1200" b="1" kern="1200" dirty="0" err="1" smtClean="0">
                <a:solidFill>
                  <a:schemeClr val="tx1"/>
                </a:solidFill>
                <a:effectLst/>
                <a:latin typeface="Times New Roman" panose="02020603050405020304" pitchFamily="18" charset="0"/>
                <a:ea typeface="+mn-ea"/>
                <a:cs typeface="Times New Roman" panose="02020603050405020304" pitchFamily="18" charset="0"/>
              </a:rPr>
              <a:t>medicare</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 uses tor </a:t>
            </a:r>
            <a:r>
              <a:rPr lang="en-US" sz="1200" b="1" dirty="0" smtClean="0"/>
              <a:t>uniformity in administration and billing,</a:t>
            </a:r>
            <a:r>
              <a:rPr lang="en-US" sz="1200" b="1" baseline="0" dirty="0" smtClean="0"/>
              <a:t> he US would save 225 </a:t>
            </a:r>
            <a:r>
              <a:rPr lang="en-US" sz="1200" b="1" i="1" dirty="0" smtClean="0"/>
              <a:t>billion annually in</a:t>
            </a:r>
            <a:endParaRPr lang="en-US" sz="1200"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administrative costs,</a:t>
            </a:r>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Here’s a comparative illustration of Private insurers'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overheadvs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Medicare.. Single-payer reforms could also sharply reduce billing and paperwork costs for physicians, hospitals, and other providers. </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24</a:t>
            </a:fld>
            <a:endParaRPr lang="en-US" altLang="en-US"/>
          </a:p>
        </p:txBody>
      </p:sp>
    </p:spTree>
    <p:extLst>
      <p:ext uri="{BB962C8B-B14F-4D97-AF65-F5344CB8AC3E}">
        <p14:creationId xmlns:p14="http://schemas.microsoft.com/office/powerpoint/2010/main" val="171701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 key cause</a:t>
            </a:r>
            <a:r>
              <a:rPr lang="en-US" sz="1200" b="1" baseline="0" dirty="0" smtClean="0"/>
              <a:t> of waste is the </a:t>
            </a:r>
            <a:r>
              <a:rPr lang="en-US" sz="1200" b="1" dirty="0" smtClean="0"/>
              <a:t>non-negotiated</a:t>
            </a:r>
            <a:r>
              <a:rPr lang="en-US" sz="1200" dirty="0" smtClean="0"/>
              <a:t>, </a:t>
            </a:r>
            <a:r>
              <a:rPr lang="en-US" sz="1200" b="1" dirty="0" smtClean="0"/>
              <a:t>unbridled costs of medications and procedural costs, known as Pricing Failure.</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Above #s are </a:t>
            </a:r>
            <a:r>
              <a:rPr lang="en-US" sz="1200" dirty="0" smtClean="0"/>
              <a:t>Adjusted for Differences in Cost of Living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is due to an absence of nationally supervised price controls, the absence of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negotiation for costs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between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Medicare, Medicaid</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and drug and equipment manufacturers, and huge variability and lack of transparency in charges. </a:t>
            </a:r>
            <a:r>
              <a:rPr lang="en-US" sz="1200" dirty="0" smtClean="0"/>
              <a:t>There needs to be a proper balance imposed on the incentives for reasonable profit for main-lining and marketing life-improving, novel medications, and the interests  of those for whom the drug is developed. The best drug in the world is worthless if unaffordable.</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dirty="0" smtClean="0"/>
              <a:t>(We </a:t>
            </a:r>
            <a:r>
              <a:rPr lang="en-US" sz="1200" dirty="0" smtClean="0"/>
              <a:t>can think of the bad boy of</a:t>
            </a:r>
            <a:r>
              <a:rPr lang="en-US" sz="1200" baseline="0" dirty="0" smtClean="0"/>
              <a:t> the </a:t>
            </a:r>
            <a:r>
              <a:rPr lang="en-US" sz="1200" baseline="0" dirty="0" err="1" smtClean="0"/>
              <a:t>pharma</a:t>
            </a:r>
            <a:r>
              <a:rPr lang="en-US" sz="1200" baseline="0" dirty="0" smtClean="0"/>
              <a:t> industry, </a:t>
            </a:r>
            <a:r>
              <a:rPr lang="en-US" sz="1200" baseline="0" dirty="0" err="1" smtClean="0"/>
              <a:t>MartainScrelli</a:t>
            </a:r>
            <a:r>
              <a:rPr lang="en-US" sz="1200" baseline="0" dirty="0" smtClean="0"/>
              <a:t>, </a:t>
            </a:r>
            <a:r>
              <a:rPr lang="en-US" sz="1200" baseline="0" dirty="0" smtClean="0"/>
              <a:t>but the bigger players are not in the news)</a:t>
            </a: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US does pretty well at limiting unnecessary brand name drugs instead of generics</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25</a:t>
            </a:fld>
            <a:endParaRPr lang="en-US" altLang="en-US"/>
          </a:p>
        </p:txBody>
      </p:sp>
    </p:spTree>
    <p:extLst>
      <p:ext uri="{BB962C8B-B14F-4D97-AF65-F5344CB8AC3E}">
        <p14:creationId xmlns:p14="http://schemas.microsoft.com/office/powerpoint/2010/main" val="4236197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 person might know what they want in a car, do comparison shopping for the commodity, but the need for intravenous contrast dye during a CAT scan is another thing. And the need for medical care often arises as an urgency in a person not prepared to balance a comparison of hospitals and costs against their health. (Consumers often cannot find out what is specifically covered by their insurance!, and many costs arise which exceed even the largest deductible. ) Lastly, recommendations arising in a trusted long term relationship of patient and clinician often determines where a procedure or surgery is performed, rather than comparison</a:t>
            </a:r>
            <a:r>
              <a:rPr lang="en-US" sz="1200" baseline="0" dirty="0" smtClean="0"/>
              <a:t> shopping, </a:t>
            </a:r>
            <a:r>
              <a:rPr lang="en-US" sz="1200" dirty="0" smtClean="0"/>
              <a:t>cost or knowledge of value.</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26</a:t>
            </a:fld>
            <a:endParaRPr lang="en-US" altLang="en-US"/>
          </a:p>
        </p:txBody>
      </p:sp>
    </p:spTree>
    <p:extLst>
      <p:ext uri="{BB962C8B-B14F-4D97-AF65-F5344CB8AC3E}">
        <p14:creationId xmlns:p14="http://schemas.microsoft.com/office/powerpoint/2010/main" val="185364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See recent NY Times article (https://</a:t>
            </a:r>
            <a:r>
              <a:rPr lang="en-US" sz="1200" dirty="0" err="1" smtClean="0"/>
              <a:t>www.nytimes.com</a:t>
            </a:r>
            <a:r>
              <a:rPr lang="en-US" sz="1200" dirty="0" smtClean="0"/>
              <a:t>/2018/05/04/health/breast-cancer-insurance-</a:t>
            </a:r>
            <a:r>
              <a:rPr lang="en-US" sz="1200" dirty="0" err="1" smtClean="0"/>
              <a:t>deductibles.html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27</a:t>
            </a:fld>
            <a:endParaRPr lang="en-US" altLang="en-US"/>
          </a:p>
        </p:txBody>
      </p:sp>
    </p:spTree>
    <p:extLst>
      <p:ext uri="{BB962C8B-B14F-4D97-AF65-F5344CB8AC3E}">
        <p14:creationId xmlns:p14="http://schemas.microsoft.com/office/powerpoint/2010/main" val="3125253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Coinsurance</a:t>
            </a:r>
            <a:r>
              <a:rPr lang="en-US" baseline="0" dirty="0" smtClean="0"/>
              <a:t> is a scheme in which enrollee pays % of health care costs, such as 89% paid by insurance, 20% paid by enrollee, up to a maximum</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28</a:t>
            </a:fld>
            <a:endParaRPr lang="en-US" altLang="en-US"/>
          </a:p>
        </p:txBody>
      </p:sp>
    </p:spTree>
    <p:extLst>
      <p:ext uri="{BB962C8B-B14F-4D97-AF65-F5344CB8AC3E}">
        <p14:creationId xmlns:p14="http://schemas.microsoft.com/office/powerpoint/2010/main" val="1798196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estimates are a savings of 600 billion dollars annually for single payer reform and negotiated pharmaceutical costs. </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common</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objection for single-payer proposals is it might</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be so</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expensive that it will require unbearable tax increases. However, no increase in total health care spending is required,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as  </a:t>
            </a:r>
            <a:r>
              <a:rPr lang="en-US" sz="120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analyses</a:t>
            </a:r>
            <a:r>
              <a:rPr lang="en-US" sz="120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indicate the savings w single payer </a:t>
            </a:r>
            <a:r>
              <a:rPr lang="en-US" sz="120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twould</a:t>
            </a:r>
            <a:r>
              <a:rPr lang="en-US" sz="120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offset costs, with better quality and outcomes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if we allocate the resources more efficiently. The current tax rate for Medicare is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1.45%</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for the employer and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1.45%</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for the employee, or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2.9%</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total.</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Together with current levels of taxation via payroll taxes and ACA level taxes on the very wealthy, would be more than ample to save 350$ per person per year for healthcare, and provide for expanded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medicare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for all.</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29</a:t>
            </a:fld>
            <a:endParaRPr lang="en-US" altLang="en-US"/>
          </a:p>
        </p:txBody>
      </p:sp>
    </p:spTree>
    <p:extLst>
      <p:ext uri="{BB962C8B-B14F-4D97-AF65-F5344CB8AC3E}">
        <p14:creationId xmlns:p14="http://schemas.microsoft.com/office/powerpoint/2010/main" val="134811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Improved Medicare for All would entail long range planning based on medical</a:t>
            </a:r>
            <a:r>
              <a:rPr lang="en-US" baseline="0" dirty="0" smtClean="0"/>
              <a:t> </a:t>
            </a:r>
            <a:r>
              <a:rPr lang="en-US" dirty="0" smtClean="0"/>
              <a:t>need rather than stock</a:t>
            </a:r>
            <a:r>
              <a:rPr lang="en-US" baseline="0" dirty="0" smtClean="0"/>
              <a:t> yields.</a:t>
            </a:r>
            <a:r>
              <a:rPr lang="en-US" dirty="0" smtClean="0"/>
              <a:t>  Our perpetual anxiety over Healthcare Security will only worsen as premiums climb for the ACA (</a:t>
            </a:r>
            <a:r>
              <a:rPr lang="en-US" dirty="0" err="1" smtClean="0"/>
              <a:t>Obamacare</a:t>
            </a:r>
            <a:r>
              <a:rPr lang="en-US" dirty="0" smtClean="0"/>
              <a:t>) since young, healthy individuals no longer need contribute with the elimination of the “mandate.” An increasingly ill (and costly) pool of remaining participants will strain what’s left of the ACA, effectively “repealing” the current, incomplete availability of this coverage. This, in turn, will evoke calls from Insurance Industry-financed politicos  for “the good old days” of exclusions of preexisting conditions and the re-issuance of worthless insurance “product.” </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30</a:t>
            </a:fld>
            <a:endParaRPr lang="en-US" altLang="en-US"/>
          </a:p>
        </p:txBody>
      </p:sp>
    </p:spTree>
    <p:extLst>
      <p:ext uri="{BB962C8B-B14F-4D97-AF65-F5344CB8AC3E}">
        <p14:creationId xmlns:p14="http://schemas.microsoft.com/office/powerpoint/2010/main" val="61906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P</a:t>
            </a:r>
            <a:r>
              <a:rPr lang="en-US" b="1" dirty="0" smtClean="0"/>
              <a:t>aying for healthcare and medication remains at the top </a:t>
            </a:r>
            <a:r>
              <a:rPr lang="en-US" dirty="0" smtClean="0"/>
              <a:t>of </a:t>
            </a:r>
            <a:r>
              <a:rPr lang="en-US" b="1" dirty="0" smtClean="0"/>
              <a:t>American’s financial worries</a:t>
            </a:r>
            <a:r>
              <a:rPr lang="en-US" dirty="0" smtClean="0"/>
              <a:t>, outweighing concerns about housing, food or retirement.</a:t>
            </a:r>
            <a:r>
              <a:rPr lang="en-US" baseline="0" dirty="0" smtClean="0"/>
              <a:t> It doesn’t have to be this way.</a:t>
            </a:r>
          </a:p>
          <a:p>
            <a:r>
              <a:rPr lang="en-US" b="1" dirty="0" smtClean="0"/>
              <a:t>Health expenditures are triple that</a:t>
            </a:r>
            <a:r>
              <a:rPr lang="en-US" b="1" baseline="0" dirty="0" smtClean="0"/>
              <a:t> of inflation, at a time when middle class wages have been relatively flat</a:t>
            </a:r>
            <a:endParaRPr lang="en-US" b="1"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3</a:t>
            </a:fld>
            <a:endParaRPr lang="en-US" altLang="en-US"/>
          </a:p>
        </p:txBody>
      </p:sp>
    </p:spTree>
    <p:extLst>
      <p:ext uri="{BB962C8B-B14F-4D97-AF65-F5344CB8AC3E}">
        <p14:creationId xmlns:p14="http://schemas.microsoft.com/office/powerpoint/2010/main" val="1593440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Health care financing in the U.S. is regressive, weighing heaviest on the poor, the working class, and the sick. With the progressive financing plan outlined for HR 676 (below), 95% of all U.S. households would save money.</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HR 676 (Section 211, Appendix 2) specifies a financing plan for single-payer that includes</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Maintaining current federal financing for health care</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Increasing personal income taxes on the top 5% of income earners</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Instituting a modest tax on unearned income</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Instituting a modest and progressive tax on payroll, self-employment</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Instituting a small tax on stock and bond transactions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following progressive financing plan would meet the specifications of HR 676:</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Existing sources of federal revenues for health care</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Tax of 0.5% on stock trades and 0.01% tax per year to maturity on transactions in bonds, swaps, and trades</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6% high-income surtax (applies to households with incomes &gt; $225,000)</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6% tax on unearned income from capital gains, dividends, interest, profits, and rents</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6% payroll tax on top 60% of income earners (applies to incomes over $53,000, tax paid by employers)</a:t>
            </a:r>
          </a:p>
          <a:p>
            <a:pPr lvl="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3% payroll tax on the bottom 40% of income earners (applies to incomes under $53,000, tax paid by employers)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HR 676 would also establish a system for future cost control using proven-effective methods such as negotiated fees, global budgets, and capital planning. Over time, reduced health cost inflation over the next decade (“bending the cost curve”) would save $1.8 trillion, making comprehensive health benefits sustainable for future generations.</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31</a:t>
            </a:fld>
            <a:endParaRPr lang="en-US" altLang="en-US"/>
          </a:p>
        </p:txBody>
      </p:sp>
    </p:spTree>
    <p:extLst>
      <p:ext uri="{BB962C8B-B14F-4D97-AF65-F5344CB8AC3E}">
        <p14:creationId xmlns:p14="http://schemas.microsoft.com/office/powerpoint/2010/main" val="1890581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Health care financing in the U.S. is regressive, weighing heaviest on the poor, the working class, and the sick. With the progressive financing plan outlined for </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32</a:t>
            </a:fld>
            <a:endParaRPr lang="en-US" altLang="en-US"/>
          </a:p>
        </p:txBody>
      </p:sp>
    </p:spTree>
    <p:extLst>
      <p:ext uri="{BB962C8B-B14F-4D97-AF65-F5344CB8AC3E}">
        <p14:creationId xmlns:p14="http://schemas.microsoft.com/office/powerpoint/2010/main" val="2958933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Implemented over 4 year period:1</a:t>
            </a:r>
            <a:r>
              <a:rPr lang="en-US" sz="1300" baseline="30000" dirty="0"/>
              <a:t>st</a:t>
            </a:r>
            <a:r>
              <a:rPr lang="en-US" sz="1300" dirty="0"/>
              <a:t> year eligibility all children &lt;18 and Medicare expanded to age 55</a:t>
            </a:r>
          </a:p>
          <a:p>
            <a:r>
              <a:rPr lang="en-US" sz="1300" dirty="0"/>
              <a:t>Medicare Transition Plan has expansion to age 45 2</a:t>
            </a:r>
            <a:r>
              <a:rPr lang="en-US" sz="1300" baseline="30000" dirty="0"/>
              <a:t>nd</a:t>
            </a:r>
            <a:r>
              <a:rPr lang="en-US" sz="1300" dirty="0"/>
              <a:t> </a:t>
            </a:r>
            <a:r>
              <a:rPr lang="en-US" sz="1300" dirty="0" err="1"/>
              <a:t>yr</a:t>
            </a:r>
            <a:r>
              <a:rPr lang="en-US" sz="1300" dirty="0"/>
              <a:t>, and 35 3</a:t>
            </a:r>
            <a:r>
              <a:rPr lang="en-US" sz="1300" baseline="30000" dirty="0"/>
              <a:t>rd</a:t>
            </a:r>
            <a:r>
              <a:rPr lang="en-US" sz="1300" dirty="0"/>
              <a:t> year, all citizens 4</a:t>
            </a:r>
            <a:r>
              <a:rPr lang="en-US" sz="1300" baseline="30000" dirty="0"/>
              <a:t>th</a:t>
            </a:r>
            <a:r>
              <a:rPr lang="en-US" sz="1300" dirty="0"/>
              <a:t> year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4EA3647-368F-9F43-9973-C8FF7A6FAF34}" type="slidenum">
              <a:rPr lang="en-US" smtClean="0"/>
              <a:t>34</a:t>
            </a:fld>
            <a:endParaRPr lang="en-US"/>
          </a:p>
        </p:txBody>
      </p:sp>
    </p:spTree>
    <p:extLst>
      <p:ext uri="{BB962C8B-B14F-4D97-AF65-F5344CB8AC3E}">
        <p14:creationId xmlns:p14="http://schemas.microsoft.com/office/powerpoint/2010/main" val="4043887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Triple</a:t>
            </a:r>
            <a:r>
              <a:rPr lang="en-US" baseline="0" dirty="0" smtClean="0"/>
              <a:t> Aim is better health, better care at lower costs</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36</a:t>
            </a:fld>
            <a:endParaRPr lang="en-US" altLang="en-US"/>
          </a:p>
        </p:txBody>
      </p:sp>
    </p:spTree>
    <p:extLst>
      <p:ext uri="{BB962C8B-B14F-4D97-AF65-F5344CB8AC3E}">
        <p14:creationId xmlns:p14="http://schemas.microsoft.com/office/powerpoint/2010/main" val="392907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a:t>
            </a:r>
            <a:r>
              <a:rPr lang="en-US" baseline="0" dirty="0" smtClean="0"/>
              <a:t> </a:t>
            </a:r>
            <a:r>
              <a:rPr lang="en-US" dirty="0" smtClean="0"/>
              <a:t>the 1980s, health insurers were deregulated to “unleash the</a:t>
            </a:r>
            <a:r>
              <a:rPr lang="en-US" baseline="0" dirty="0" smtClean="0"/>
              <a:t> power of the free market” and </a:t>
            </a:r>
            <a:r>
              <a:rPr lang="en-US" dirty="0" smtClean="0"/>
              <a:t>the previously</a:t>
            </a:r>
            <a:r>
              <a:rPr lang="en-US" baseline="0" dirty="0" smtClean="0"/>
              <a:t> </a:t>
            </a:r>
            <a:r>
              <a:rPr lang="en-US" dirty="0" smtClean="0"/>
              <a:t>non-for-profit, regional Blue Cross Blue Shield</a:t>
            </a:r>
            <a:r>
              <a:rPr lang="en-US" baseline="0" dirty="0" smtClean="0"/>
              <a:t> also was allowed to reincorporate as for profit . </a:t>
            </a:r>
            <a:r>
              <a:rPr lang="en-US" dirty="0" smtClean="0"/>
              <a:t>During the subsequent 20 years - prior to the ACA (</a:t>
            </a:r>
            <a:r>
              <a:rPr lang="en-US" dirty="0" err="1" smtClean="0"/>
              <a:t>Obamacare</a:t>
            </a:r>
            <a:r>
              <a:rPr lang="en-US" dirty="0" smtClean="0"/>
              <a:t>) - a rising number of Americans</a:t>
            </a:r>
            <a:r>
              <a:rPr lang="en-US" baseline="0" dirty="0" smtClean="0"/>
              <a:t> became uninsured</a:t>
            </a:r>
            <a:r>
              <a:rPr lang="en-US" dirty="0" smtClean="0"/>
              <a:t>, in part due to fewer employees</a:t>
            </a:r>
            <a:r>
              <a:rPr lang="en-US" baseline="0" dirty="0" smtClean="0"/>
              <a:t> receiving benefits from a lifelong employer, combined with the progressive </a:t>
            </a:r>
            <a:r>
              <a:rPr lang="en-US" dirty="0" smtClean="0"/>
              <a:t>unaffordability of health premiums for the self-insured.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 addition, many more people were underinsured, paying what they could afford for inadequate policies with limited preventive care and few essential benefits.</a:t>
            </a:r>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4</a:t>
            </a:fld>
            <a:endParaRPr lang="en-US" altLang="en-US"/>
          </a:p>
        </p:txBody>
      </p:sp>
    </p:spTree>
    <p:extLst>
      <p:ext uri="{BB962C8B-B14F-4D97-AF65-F5344CB8AC3E}">
        <p14:creationId xmlns:p14="http://schemas.microsoft.com/office/powerpoint/2010/main" val="190989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-Personal bankruptcy increased dramatically between 1980 and 2004, in part due to increased consumer debt related to credit cards and decreased savings and lack of  consumer protection,</a:t>
            </a:r>
            <a:r>
              <a:rPr lang="en-US" baseline="0" dirty="0" smtClean="0"/>
              <a:t> but in</a:t>
            </a:r>
            <a:r>
              <a:rPr lang="en-US" b="1" baseline="0" dirty="0" smtClean="0"/>
              <a:t> 2/3rds the immediate cause of bankruptcy was uncovered medical illness.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-Bankruptcy rates in 2004 were 80x that in 1980.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-Unexpecte</a:t>
            </a:r>
            <a:r>
              <a:rPr lang="en-US" b="1" dirty="0" smtClean="0"/>
              <a:t>d uncovered</a:t>
            </a:r>
            <a:r>
              <a:rPr lang="en-US" b="1" baseline="0" dirty="0" smtClean="0"/>
              <a:t> </a:t>
            </a:r>
            <a:r>
              <a:rPr lang="en-US" b="1" dirty="0" smtClean="0"/>
              <a:t>medical expenses accounted for</a:t>
            </a:r>
            <a:r>
              <a:rPr lang="en-US" b="1" baseline="0" dirty="0" smtClean="0"/>
              <a:t> 2/3rds of Bankruptcy in NH and the US as a whole</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majority of people who became </a:t>
            </a:r>
            <a:r>
              <a:rPr lang="en-US" b="1" baseline="0" dirty="0" smtClean="0"/>
              <a:t>medically bankrupt HAD flimsy </a:t>
            </a:r>
            <a:r>
              <a:rPr lang="en-US" b="1" baseline="0" dirty="0" err="1" smtClean="0"/>
              <a:t>underinsurances</a:t>
            </a:r>
            <a:r>
              <a:rPr lang="en-US" b="1" baseline="0" dirty="0" smtClean="0"/>
              <a:t>.  </a:t>
            </a:r>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5</a:t>
            </a:fld>
            <a:endParaRPr lang="en-US" altLang="en-US"/>
          </a:p>
        </p:txBody>
      </p:sp>
    </p:spTree>
    <p:extLst>
      <p:ext uri="{BB962C8B-B14F-4D97-AF65-F5344CB8AC3E}">
        <p14:creationId xmlns:p14="http://schemas.microsoft.com/office/powerpoint/2010/main" val="385385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US Heath system has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numerous,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duplicated care programs. A</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convoluted, contorted collection of just tax supported programs costs 2 trillion dollars annually. These include multiple tax-funded employee coverage schemes, tax credits, Veterans care, Tricare, CHIP, Medicaid, Medicare,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Obamacare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(ACA),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Workmans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comp. Indian Health Services, and multiple other redundant systems.  The ACA, as designed by insurance company and pharmaceutical lobbies, was a lifesaving dinghy attached to a leaking, rusted, unbalanced ship of healthcare funding. </a:t>
            </a:r>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6</a:t>
            </a:fld>
            <a:endParaRPr lang="en-US" altLang="en-US"/>
          </a:p>
        </p:txBody>
      </p:sp>
    </p:spTree>
    <p:extLst>
      <p:ext uri="{BB962C8B-B14F-4D97-AF65-F5344CB8AC3E}">
        <p14:creationId xmlns:p14="http://schemas.microsoft.com/office/powerpoint/2010/main" val="238471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During</a:t>
            </a:r>
            <a:r>
              <a:rPr lang="en-US" altLang="en-US" sz="1200" baseline="0" dirty="0" smtClean="0"/>
              <a:t> this period, states experimented with High Risk Pools - </a:t>
            </a:r>
            <a:r>
              <a:rPr lang="en-US" altLang="en-US" sz="1200" dirty="0" smtClean="0"/>
              <a:t>Hi Risk Pools Covered only 200,000 people in 34 states in 2008 at height of availability – expensive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The ACA was a response to the tragedy of harm and bankruptcy of lack of coverage</a:t>
            </a:r>
            <a:r>
              <a:rPr lang="en-US" altLang="en-US" sz="1200" baseline="0" dirty="0" smtClean="0"/>
              <a:t> for </a:t>
            </a:r>
            <a:r>
              <a:rPr lang="en-US" altLang="en-US" sz="1200" dirty="0" smtClean="0"/>
              <a:t>the rising uninsured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Our perpetual anxiety over Healthcare Security will only worsen as premiums climb for the ACA (</a:t>
            </a:r>
            <a:r>
              <a:rPr lang="en-US" dirty="0" err="1" smtClean="0"/>
              <a:t>Obamacare</a:t>
            </a:r>
            <a:r>
              <a:rPr lang="en-US" dirty="0" smtClean="0"/>
              <a:t>) since young, healthy individuals no longer need contribute with the elimination of the “mandate.” An increasingly ill (and costly) pool of remaining participants will strain what’s left of the ACA, effectively “repealing” the current, incomplete availability of this coverage. This, in turn, will evoke calls from Insurance Industry-financed politicos  for “the good old days” of exclusions of preexisting conditions and the re-issuance of worthless insurance “product.” </a:t>
            </a:r>
            <a:endParaRPr lang="en-US" altLang="en-US" sz="1200" dirty="0" smtClean="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7</a:t>
            </a:fld>
            <a:endParaRPr lang="en-US" altLang="en-US"/>
          </a:p>
        </p:txBody>
      </p:sp>
    </p:spTree>
    <p:extLst>
      <p:ext uri="{BB962C8B-B14F-4D97-AF65-F5344CB8AC3E}">
        <p14:creationId xmlns:p14="http://schemas.microsoft.com/office/powerpoint/2010/main" val="382184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number of Americans w/o health insurance dropped from 44 million in 2013 to 28 million in 2016 and remained steady through 2017</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-Of interest, there is wide discrepancies in </a:t>
            </a:r>
            <a:r>
              <a:rPr lang="en-US" baseline="0" dirty="0" err="1" smtClean="0"/>
              <a:t>bankrutpcy</a:t>
            </a:r>
            <a:r>
              <a:rPr lang="en-US" baseline="0" dirty="0" smtClean="0"/>
              <a:t> rates between states, with Tennessee and the South, where </a:t>
            </a:r>
            <a:r>
              <a:rPr lang="en-US" baseline="0" dirty="0" err="1" smtClean="0"/>
              <a:t>medicaid</a:t>
            </a:r>
            <a:r>
              <a:rPr lang="en-US" baseline="0" dirty="0" smtClean="0"/>
              <a:t> expansion has not been offered, continuing to have having the highest rate of bankruptcies in 2004, and Massachusetts the lowest.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-Overall Personal bankruptcy filings dropped 50% between 2010 and 2016</a:t>
            </a:r>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8</a:t>
            </a:fld>
            <a:endParaRPr lang="en-US" altLang="en-US"/>
          </a:p>
        </p:txBody>
      </p:sp>
    </p:spTree>
    <p:extLst>
      <p:ext uri="{BB962C8B-B14F-4D97-AF65-F5344CB8AC3E}">
        <p14:creationId xmlns:p14="http://schemas.microsoft.com/office/powerpoint/2010/main" val="198715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Still, premiums continue to  explode after the ACA,</a:t>
            </a:r>
            <a:r>
              <a:rPr lang="en-US" b="1" baseline="0" dirty="0" smtClean="0"/>
              <a:t> having typically tripled since 1999, </a:t>
            </a:r>
            <a:r>
              <a:rPr lang="en-US" baseline="0" dirty="0" smtClean="0"/>
              <a:t>and the out-of-pocket expenses for those with employer-sponsored health benefits have more than doubled between 2005 and 2017.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From Kaiser Foundation which has excellent information for business and country as a whole on health costs</a:t>
            </a:r>
          </a:p>
          <a:p>
            <a:endParaRPr lang="en-US" dirty="0"/>
          </a:p>
        </p:txBody>
      </p:sp>
      <p:sp>
        <p:nvSpPr>
          <p:cNvPr id="4" name="Slide Number Placeholder 3"/>
          <p:cNvSpPr>
            <a:spLocks noGrp="1"/>
          </p:cNvSpPr>
          <p:nvPr>
            <p:ph type="sldNum" sz="quarter" idx="10"/>
          </p:nvPr>
        </p:nvSpPr>
        <p:spPr/>
        <p:txBody>
          <a:bodyPr/>
          <a:lstStyle/>
          <a:p>
            <a:fld id="{46B48415-5B85-41D6-9422-728C5255C56E}" type="slidenum">
              <a:rPr lang="en-US" altLang="en-US" smtClean="0"/>
              <a:pPr/>
              <a:t>9</a:t>
            </a:fld>
            <a:endParaRPr lang="en-US" altLang="en-US"/>
          </a:p>
        </p:txBody>
      </p:sp>
    </p:spTree>
    <p:extLst>
      <p:ext uri="{BB962C8B-B14F-4D97-AF65-F5344CB8AC3E}">
        <p14:creationId xmlns:p14="http://schemas.microsoft.com/office/powerpoint/2010/main" val="342972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4C7432-4621-4AFD-87FB-920C0A0471E1}" type="slidenum">
              <a:rPr lang="en-US" altLang="en-US"/>
              <a:pPr/>
              <a:t>‹#›</a:t>
            </a:fld>
            <a:endParaRPr lang="en-US" altLang="en-US"/>
          </a:p>
        </p:txBody>
      </p:sp>
    </p:spTree>
    <p:extLst>
      <p:ext uri="{BB962C8B-B14F-4D97-AF65-F5344CB8AC3E}">
        <p14:creationId xmlns:p14="http://schemas.microsoft.com/office/powerpoint/2010/main" val="166491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84236A-06AC-493E-ADBB-3E3D5676843A}" type="slidenum">
              <a:rPr lang="en-US" altLang="en-US"/>
              <a:pPr/>
              <a:t>‹#›</a:t>
            </a:fld>
            <a:endParaRPr lang="en-US" altLang="en-US"/>
          </a:p>
        </p:txBody>
      </p:sp>
    </p:spTree>
    <p:extLst>
      <p:ext uri="{BB962C8B-B14F-4D97-AF65-F5344CB8AC3E}">
        <p14:creationId xmlns:p14="http://schemas.microsoft.com/office/powerpoint/2010/main" val="378499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7C6F54-1DFE-4B71-B932-FEE5CCA6BB23}" type="slidenum">
              <a:rPr lang="en-US" altLang="en-US"/>
              <a:pPr/>
              <a:t>‹#›</a:t>
            </a:fld>
            <a:endParaRPr lang="en-US" altLang="en-US"/>
          </a:p>
        </p:txBody>
      </p:sp>
    </p:spTree>
    <p:extLst>
      <p:ext uri="{BB962C8B-B14F-4D97-AF65-F5344CB8AC3E}">
        <p14:creationId xmlns:p14="http://schemas.microsoft.com/office/powerpoint/2010/main" val="417117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9E4D69-670D-4166-A8AA-95B0F3665C7C}" type="slidenum">
              <a:rPr lang="en-US" altLang="en-US"/>
              <a:pPr/>
              <a:t>‹#›</a:t>
            </a:fld>
            <a:endParaRPr lang="en-US" altLang="en-US"/>
          </a:p>
        </p:txBody>
      </p:sp>
    </p:spTree>
    <p:extLst>
      <p:ext uri="{BB962C8B-B14F-4D97-AF65-F5344CB8AC3E}">
        <p14:creationId xmlns:p14="http://schemas.microsoft.com/office/powerpoint/2010/main" val="319573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792BEB-C935-49BF-AD7E-35B519AC6244}" type="slidenum">
              <a:rPr lang="en-US" altLang="en-US"/>
              <a:pPr/>
              <a:t>‹#›</a:t>
            </a:fld>
            <a:endParaRPr lang="en-US" altLang="en-US"/>
          </a:p>
        </p:txBody>
      </p:sp>
    </p:spTree>
    <p:extLst>
      <p:ext uri="{BB962C8B-B14F-4D97-AF65-F5344CB8AC3E}">
        <p14:creationId xmlns:p14="http://schemas.microsoft.com/office/powerpoint/2010/main" val="175081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1A530E-9C11-4C15-9C02-8A4DE5849F3E}" type="slidenum">
              <a:rPr lang="en-US" altLang="en-US"/>
              <a:pPr/>
              <a:t>‹#›</a:t>
            </a:fld>
            <a:endParaRPr lang="en-US" altLang="en-US"/>
          </a:p>
        </p:txBody>
      </p:sp>
    </p:spTree>
    <p:extLst>
      <p:ext uri="{BB962C8B-B14F-4D97-AF65-F5344CB8AC3E}">
        <p14:creationId xmlns:p14="http://schemas.microsoft.com/office/powerpoint/2010/main" val="104113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7B6C68-E0FC-4052-B709-92DBCE5A23B3}" type="slidenum">
              <a:rPr lang="en-US" altLang="en-US"/>
              <a:pPr/>
              <a:t>‹#›</a:t>
            </a:fld>
            <a:endParaRPr lang="en-US" altLang="en-US"/>
          </a:p>
        </p:txBody>
      </p:sp>
    </p:spTree>
    <p:extLst>
      <p:ext uri="{BB962C8B-B14F-4D97-AF65-F5344CB8AC3E}">
        <p14:creationId xmlns:p14="http://schemas.microsoft.com/office/powerpoint/2010/main" val="272829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4F2F8BD-A38D-4A9B-B1F0-B9D665B29FED}" type="slidenum">
              <a:rPr lang="en-US" altLang="en-US"/>
              <a:pPr/>
              <a:t>‹#›</a:t>
            </a:fld>
            <a:endParaRPr lang="en-US" altLang="en-US"/>
          </a:p>
        </p:txBody>
      </p:sp>
    </p:spTree>
    <p:extLst>
      <p:ext uri="{BB962C8B-B14F-4D97-AF65-F5344CB8AC3E}">
        <p14:creationId xmlns:p14="http://schemas.microsoft.com/office/powerpoint/2010/main" val="349811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CB72F93-0D3D-41FC-B744-749EA52A61DD}" type="slidenum">
              <a:rPr lang="en-US" altLang="en-US"/>
              <a:pPr/>
              <a:t>‹#›</a:t>
            </a:fld>
            <a:endParaRPr lang="en-US" altLang="en-US"/>
          </a:p>
        </p:txBody>
      </p:sp>
    </p:spTree>
    <p:extLst>
      <p:ext uri="{BB962C8B-B14F-4D97-AF65-F5344CB8AC3E}">
        <p14:creationId xmlns:p14="http://schemas.microsoft.com/office/powerpoint/2010/main" val="316630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28BB0C-9FA6-41BB-A3DF-4C0F2E4B9A20}" type="slidenum">
              <a:rPr lang="en-US" altLang="en-US"/>
              <a:pPr/>
              <a:t>‹#›</a:t>
            </a:fld>
            <a:endParaRPr lang="en-US" altLang="en-US"/>
          </a:p>
        </p:txBody>
      </p:sp>
    </p:spTree>
    <p:extLst>
      <p:ext uri="{BB962C8B-B14F-4D97-AF65-F5344CB8AC3E}">
        <p14:creationId xmlns:p14="http://schemas.microsoft.com/office/powerpoint/2010/main" val="162185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0FEAA6-35A9-43A1-84DD-A6481B34FCE1}" type="slidenum">
              <a:rPr lang="en-US" altLang="en-US"/>
              <a:pPr/>
              <a:t>‹#›</a:t>
            </a:fld>
            <a:endParaRPr lang="en-US" altLang="en-US"/>
          </a:p>
        </p:txBody>
      </p:sp>
    </p:spTree>
    <p:extLst>
      <p:ext uri="{BB962C8B-B14F-4D97-AF65-F5344CB8AC3E}">
        <p14:creationId xmlns:p14="http://schemas.microsoft.com/office/powerpoint/2010/main" val="15649508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5436232-85B6-42B3-99AB-E1C4676D73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oleObject" Target="../embeddings/Microsoft_PowerPoint_97_-_2003_Presentation2.ppt"/><Relationship Id="rId6"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17.png"/><Relationship Id="rId7"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4.bin"/><Relationship Id="rId5" Type="http://schemas.openxmlformats.org/officeDocument/2006/relationships/oleObject" Target="../embeddings/Microsoft_PowerPoint_97_-_2003_Presentation4.ppt"/><Relationship Id="rId6" Type="http://schemas.openxmlformats.org/officeDocument/2006/relationships/image" Target="../media/image19.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5.bin"/><Relationship Id="rId5" Type="http://schemas.openxmlformats.org/officeDocument/2006/relationships/oleObject" Target="../embeddings/Microsoft_Excel_97_-_2004_Worksheet5.xls"/><Relationship Id="rId6"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6.bin"/><Relationship Id="rId5" Type="http://schemas.openxmlformats.org/officeDocument/2006/relationships/package" Target="../embeddings/Microsoft_Word_Document1.docx"/><Relationship Id="rId6" Type="http://schemas.openxmlformats.org/officeDocument/2006/relationships/image" Target="../media/image22.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PowerPoint_97_-_2003_Presentation6.ppt"/><Relationship Id="rId5" Type="http://schemas.openxmlformats.org/officeDocument/2006/relationships/image" Target="../media/image24.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5298" name="Picture 2" descr="GSPNHP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647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57600" y="4648200"/>
            <a:ext cx="5181600" cy="1200328"/>
          </a:xfrm>
          <a:prstGeom prst="rect">
            <a:avLst/>
          </a:prstGeom>
          <a:noFill/>
        </p:spPr>
        <p:txBody>
          <a:bodyPr wrap="square" rtlCol="0">
            <a:spAutoFit/>
          </a:bodyPr>
          <a:lstStyle/>
          <a:p>
            <a:r>
              <a:rPr lang="en-US" dirty="0" smtClean="0"/>
              <a:t>Hollis Rotary Club</a:t>
            </a:r>
          </a:p>
          <a:p>
            <a:r>
              <a:rPr lang="en-US" dirty="0" smtClean="0"/>
              <a:t>Ken Dolkart MD FACP</a:t>
            </a:r>
          </a:p>
          <a:p>
            <a:r>
              <a:rPr lang="en-US" dirty="0" smtClean="0"/>
              <a:t>June 13, 2018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98000"/>
                    </a14:imgEffect>
                  </a14:imgLayer>
                </a14:imgProps>
              </a:ext>
            </a:extLst>
          </a:blip>
          <a:stretch>
            <a:fillRect/>
          </a:stretch>
        </p:blipFill>
        <p:spPr>
          <a:xfrm>
            <a:off x="254000" y="177800"/>
            <a:ext cx="8623300" cy="6489700"/>
          </a:xfrm>
          <a:prstGeom prst="rect">
            <a:avLst/>
          </a:prstGeom>
        </p:spPr>
      </p:pic>
    </p:spTree>
    <p:extLst>
      <p:ext uri="{BB962C8B-B14F-4D97-AF65-F5344CB8AC3E}">
        <p14:creationId xmlns:p14="http://schemas.microsoft.com/office/powerpoint/2010/main" val="8843779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title"/>
          </p:nvPr>
        </p:nvSpPr>
        <p:spPr>
          <a:xfrm>
            <a:off x="152400" y="152400"/>
            <a:ext cx="8954283" cy="1066800"/>
          </a:xfrm>
        </p:spPr>
        <p:txBody>
          <a:bodyPr/>
          <a:lstStyle/>
          <a:p>
            <a:r>
              <a:rPr lang="en-US" altLang="en-US" sz="3600" dirty="0" smtClean="0"/>
              <a:t>Vital Signs of US </a:t>
            </a:r>
            <a:r>
              <a:rPr lang="en-US" altLang="en-US" sz="3600" dirty="0"/>
              <a:t>Health </a:t>
            </a:r>
            <a:r>
              <a:rPr lang="en-US" altLang="en-US" sz="3600" dirty="0" smtClean="0"/>
              <a:t>Care: Higher Tax </a:t>
            </a:r>
            <a:r>
              <a:rPr lang="en-US" altLang="en-US" sz="3600" i="1" dirty="0" smtClean="0"/>
              <a:t>and</a:t>
            </a:r>
            <a:r>
              <a:rPr lang="en-US" altLang="en-US" sz="3600" dirty="0" smtClean="0"/>
              <a:t> Private </a:t>
            </a:r>
            <a:r>
              <a:rPr lang="en-US" altLang="en-US" sz="3600" b="1" dirty="0" smtClean="0"/>
              <a:t>Spending</a:t>
            </a:r>
            <a:endParaRPr lang="en-US" altLang="en-US" sz="3600" b="1"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 y="-69186"/>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114800"/>
          </a:xfrm>
        </p:spPr>
        <p:txBody>
          <a:bodyPr/>
          <a:lstStyle/>
          <a:p>
            <a:endParaRPr lang="en-US" dirty="0" smtClean="0"/>
          </a:p>
          <a:p>
            <a:endParaRPr lang="en-US" dirty="0"/>
          </a:p>
          <a:p>
            <a:endParaRPr lang="en-US" dirty="0" smtClean="0"/>
          </a:p>
          <a:p>
            <a:endParaRPr lang="en-US" dirty="0" smtClean="0"/>
          </a:p>
          <a:p>
            <a:r>
              <a:rPr lang="en-US" b="1" dirty="0" smtClean="0"/>
              <a:t>Value</a:t>
            </a:r>
            <a:r>
              <a:rPr lang="en-US" dirty="0" smtClean="0"/>
              <a:t> in healthcare = </a:t>
            </a:r>
            <a:r>
              <a:rPr lang="en-US" b="1" u="sng" dirty="0" smtClean="0"/>
              <a:t>health outcomes achieved</a:t>
            </a:r>
          </a:p>
          <a:p>
            <a:pPr marL="0" indent="0">
              <a:buNone/>
            </a:pPr>
            <a:r>
              <a:rPr lang="en-US" b="1" dirty="0"/>
              <a:t> </a:t>
            </a:r>
            <a:r>
              <a:rPr lang="en-US" b="1" dirty="0" smtClean="0"/>
              <a:t>                                      dollars spent</a:t>
            </a:r>
            <a:endParaRPr lang="en-US" b="1" dirty="0"/>
          </a:p>
        </p:txBody>
      </p:sp>
    </p:spTree>
    <p:extLst>
      <p:ext uri="{BB962C8B-B14F-4D97-AF65-F5344CB8AC3E}">
        <p14:creationId xmlns:p14="http://schemas.microsoft.com/office/powerpoint/2010/main" val="28899461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4" name="Object 10"/>
          <p:cNvGraphicFramePr>
            <a:graphicFrameLocks noGrp="1" noChangeAspect="1"/>
          </p:cNvGraphicFramePr>
          <p:nvPr>
            <p:ph type="body" idx="1"/>
            <p:extLst>
              <p:ext uri="{D42A27DB-BD31-4B8C-83A1-F6EECF244321}">
                <p14:modId xmlns:p14="http://schemas.microsoft.com/office/powerpoint/2010/main" val="2306786311"/>
              </p:ext>
            </p:extLst>
          </p:nvPr>
        </p:nvGraphicFramePr>
        <p:xfrm>
          <a:off x="152400" y="1905000"/>
          <a:ext cx="10439400" cy="5339388"/>
        </p:xfrm>
        <a:graphic>
          <a:graphicData uri="http://schemas.openxmlformats.org/presentationml/2006/ole">
            <mc:AlternateContent xmlns:mc="http://schemas.openxmlformats.org/markup-compatibility/2006">
              <mc:Choice xmlns:v="urn:schemas-microsoft-com:vml" Requires="v">
                <p:oleObj spid="_x0000_s11531" name="Slide" r:id="rId5" imgW="4572000" imgH="3429000" progId="PowerPoint.Slide.8">
                  <p:embed/>
                </p:oleObj>
              </mc:Choice>
              <mc:Fallback>
                <p:oleObj name="Slide" r:id="rId5" imgW="4572000" imgH="3429000" progId="PowerPoint.Slide.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05000"/>
                        <a:ext cx="10439400" cy="5339388"/>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228600" y="304800"/>
            <a:ext cx="8610600" cy="1143000"/>
          </a:xfrm>
        </p:spPr>
        <p:txBody>
          <a:bodyPr/>
          <a:lstStyle/>
          <a:p>
            <a:r>
              <a:rPr lang="en-US" altLang="en-US" sz="3200" dirty="0"/>
              <a:t>Vital Signs of US Health </a:t>
            </a:r>
            <a:r>
              <a:rPr lang="en-US" altLang="en-US" sz="3200" dirty="0" smtClean="0"/>
              <a:t>System: </a:t>
            </a:r>
            <a:r>
              <a:rPr lang="en-US" altLang="en-US" sz="3200" b="1" dirty="0" smtClean="0"/>
              <a:t>Outcomes</a:t>
            </a:r>
            <a:r>
              <a:rPr lang="en-US" altLang="en-US" sz="3200" dirty="0"/>
              <a:t> </a:t>
            </a:r>
            <a:r>
              <a:rPr lang="en-US" altLang="en-US" sz="3200" dirty="0" smtClean="0"/>
              <a:t>-  Poor Performance</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1143000"/>
            <a:ext cx="8305800" cy="6172200"/>
          </a:xfrm>
          <a:prstGeom prst="rect">
            <a:avLst/>
          </a:prstGeom>
        </p:spPr>
      </p:pic>
      <p:sp>
        <p:nvSpPr>
          <p:cNvPr id="2" name="Rectangle 1"/>
          <p:cNvSpPr/>
          <p:nvPr/>
        </p:nvSpPr>
        <p:spPr>
          <a:xfrm>
            <a:off x="685800" y="228600"/>
            <a:ext cx="8686800" cy="584776"/>
          </a:xfrm>
          <a:prstGeom prst="rect">
            <a:avLst/>
          </a:prstGeom>
        </p:spPr>
        <p:txBody>
          <a:bodyPr wrap="square">
            <a:spAutoFit/>
          </a:bodyPr>
          <a:lstStyle/>
          <a:p>
            <a:r>
              <a:rPr lang="en-US" altLang="en-US" sz="3200" dirty="0"/>
              <a:t>Vital Signs </a:t>
            </a:r>
            <a:r>
              <a:rPr lang="en-US" altLang="en-US" sz="3200" b="1" dirty="0" smtClean="0"/>
              <a:t>Outcomes</a:t>
            </a:r>
            <a:r>
              <a:rPr lang="en-US" altLang="en-US" sz="3200" dirty="0" smtClean="0"/>
              <a:t>: Infant Mortality</a:t>
            </a:r>
            <a:endParaRPr lang="en-US" sz="3200" dirty="0"/>
          </a:p>
        </p:txBody>
      </p:sp>
    </p:spTree>
    <p:extLst>
      <p:ext uri="{BB962C8B-B14F-4D97-AF65-F5344CB8AC3E}">
        <p14:creationId xmlns:p14="http://schemas.microsoft.com/office/powerpoint/2010/main" val="16643043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_03.jpg"/>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35000"/>
                    </a14:imgEffect>
                  </a14:imgLayer>
                </a14:imgProps>
              </a:ext>
              <a:ext uri="{28A0092B-C50C-407E-A947-70E740481C1C}">
                <a14:useLocalDpi xmlns:a14="http://schemas.microsoft.com/office/drawing/2010/main" val="0"/>
              </a:ext>
            </a:extLst>
          </a:blip>
          <a:stretch>
            <a:fillRect/>
          </a:stretch>
        </p:blipFill>
        <p:spPr>
          <a:xfrm>
            <a:off x="457200" y="1143000"/>
            <a:ext cx="8305800" cy="4876800"/>
          </a:xfrm>
          <a:prstGeom prst="rect">
            <a:avLst/>
          </a:prstGeom>
        </p:spPr>
      </p:pic>
    </p:spTree>
    <p:extLst>
      <p:ext uri="{BB962C8B-B14F-4D97-AF65-F5344CB8AC3E}">
        <p14:creationId xmlns:p14="http://schemas.microsoft.com/office/powerpoint/2010/main" val="18291611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ChangeArrowheads="1"/>
          </p:cNvSpPr>
          <p:nvPr>
            <p:ph type="title"/>
          </p:nvPr>
        </p:nvSpPr>
        <p:spPr/>
        <p:txBody>
          <a:bodyPr/>
          <a:lstStyle/>
          <a:p>
            <a:endParaRPr lang="en-US">
              <a:latin typeface="Times New Roman" charset="0"/>
            </a:endParaRPr>
          </a:p>
        </p:txBody>
      </p:sp>
      <p:pic>
        <p:nvPicPr>
          <p:cNvPr id="38605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64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435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2"/>
          <p:cNvSpPr>
            <a:spLocks noGrp="1" noChangeArrowheads="1"/>
          </p:cNvSpPr>
          <p:nvPr>
            <p:ph type="title"/>
          </p:nvPr>
        </p:nvSpPr>
        <p:spPr/>
        <p:txBody>
          <a:bodyPr/>
          <a:lstStyle/>
          <a:p>
            <a:endParaRPr lang="en-US">
              <a:latin typeface="Times New Roman" charset="0"/>
            </a:endParaRPr>
          </a:p>
        </p:txBody>
      </p:sp>
      <p:pic>
        <p:nvPicPr>
          <p:cNvPr id="384002"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88"/>
            <a:ext cx="9144000" cy="6856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4990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quires_OECD_exhibit_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1358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71600"/>
            <a:ext cx="7620000" cy="2985433"/>
          </a:xfrm>
          <a:prstGeom prst="rect">
            <a:avLst/>
          </a:prstGeom>
          <a:noFill/>
        </p:spPr>
        <p:txBody>
          <a:bodyPr wrap="square" rtlCol="0">
            <a:spAutoFit/>
          </a:bodyPr>
          <a:lstStyle/>
          <a:p>
            <a:endParaRPr lang="en-US" sz="2800" b="1" dirty="0" smtClean="0"/>
          </a:p>
          <a:p>
            <a:endParaRPr lang="en-US" sz="2800" b="1" dirty="0"/>
          </a:p>
          <a:p>
            <a:r>
              <a:rPr lang="en-US" sz="2800" b="1" dirty="0" smtClean="0"/>
              <a:t>Unnecessary Waste </a:t>
            </a:r>
            <a:r>
              <a:rPr lang="en-US" sz="2800" b="1" dirty="0"/>
              <a:t>in the American Healthcare System:</a:t>
            </a:r>
          </a:p>
          <a:p>
            <a:endParaRPr lang="en-US" sz="2800" b="1" dirty="0"/>
          </a:p>
          <a:p>
            <a:r>
              <a:rPr lang="en-US" b="1" dirty="0"/>
              <a:t>Waste:</a:t>
            </a:r>
            <a:r>
              <a:rPr lang="en-US" dirty="0"/>
              <a:t>$ on healthcare that provide no benefit to </a:t>
            </a:r>
            <a:r>
              <a:rPr lang="en-US" dirty="0" err="1"/>
              <a:t>pts</a:t>
            </a:r>
            <a:r>
              <a:rPr lang="en-US" dirty="0"/>
              <a:t> (1/3</a:t>
            </a:r>
            <a:r>
              <a:rPr lang="en-US" baseline="30000" dirty="0"/>
              <a:t>rd</a:t>
            </a:r>
            <a:r>
              <a:rPr lang="en-US" dirty="0"/>
              <a:t> of all US Healthcare Costs are considered waste)</a:t>
            </a:r>
          </a:p>
        </p:txBody>
      </p:sp>
    </p:spTree>
    <p:extLst>
      <p:ext uri="{BB962C8B-B14F-4D97-AF65-F5344CB8AC3E}">
        <p14:creationId xmlns:p14="http://schemas.microsoft.com/office/powerpoint/2010/main" val="26491501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8217632"/>
          </a:xfrm>
          <a:prstGeom prst="rect">
            <a:avLst/>
          </a:prstGeom>
        </p:spPr>
        <p:txBody>
          <a:bodyPr wrap="square">
            <a:spAutoFit/>
          </a:bodyPr>
          <a:lstStyle/>
          <a:p>
            <a:endParaRPr lang="en-US" dirty="0" smtClean="0"/>
          </a:p>
          <a:p>
            <a:endParaRPr lang="en-US" dirty="0" smtClean="0"/>
          </a:p>
          <a:p>
            <a:endParaRPr lang="en-US" dirty="0"/>
          </a:p>
          <a:p>
            <a:r>
              <a:rPr lang="en-US" dirty="0" smtClean="0"/>
              <a:t>“</a:t>
            </a:r>
            <a:r>
              <a:rPr lang="en-US" dirty="0"/>
              <a:t>Millions of our citizens do not now have a full measure of opportunity to achieve and enjoy good health. Millions do not now have protection or security against the economic effects of sickness. The time has arrived for action to help them attain that opportunity and that </a:t>
            </a:r>
            <a:r>
              <a:rPr lang="en-US" dirty="0" smtClean="0"/>
              <a:t>protection”</a:t>
            </a:r>
          </a:p>
          <a:p>
            <a:endParaRPr lang="en-US" dirty="0" smtClean="0"/>
          </a:p>
          <a:p>
            <a:endParaRPr lang="en-US" dirty="0" smtClean="0"/>
          </a:p>
          <a:p>
            <a:r>
              <a:rPr lang="en-US" dirty="0" smtClean="0"/>
              <a:t>“</a:t>
            </a:r>
            <a:r>
              <a:rPr lang="en-US" dirty="0"/>
              <a:t>Of all the forms of inequality, injustice in </a:t>
            </a:r>
            <a:r>
              <a:rPr lang="en-US" dirty="0" smtClean="0"/>
              <a:t>healthcare </a:t>
            </a:r>
            <a:r>
              <a:rPr lang="en-US" dirty="0"/>
              <a:t>is the most </a:t>
            </a:r>
            <a:r>
              <a:rPr lang="en-US" dirty="0" smtClean="0"/>
              <a:t>   		                       shocking </a:t>
            </a:r>
            <a:r>
              <a:rPr lang="en-US" dirty="0"/>
              <a:t>and </a:t>
            </a:r>
            <a:r>
              <a:rPr lang="en-US" dirty="0" smtClean="0"/>
              <a:t>inhumane” </a:t>
            </a:r>
          </a:p>
          <a:p>
            <a:endParaRPr lang="en-US" dirty="0" smtClean="0"/>
          </a:p>
          <a:p>
            <a:endParaRPr lang="en-US" dirty="0"/>
          </a:p>
          <a:p>
            <a:r>
              <a:rPr lang="en-US" dirty="0"/>
              <a:t>“Nobody dies because they don't have access to health care.</a:t>
            </a:r>
            <a:r>
              <a:rPr lang="en-US" dirty="0" smtClean="0"/>
              <a:t>”</a:t>
            </a:r>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a:p>
        </p:txBody>
      </p:sp>
      <p:sp>
        <p:nvSpPr>
          <p:cNvPr id="3" name="TextBox 2"/>
          <p:cNvSpPr txBox="1"/>
          <p:nvPr/>
        </p:nvSpPr>
        <p:spPr>
          <a:xfrm>
            <a:off x="0" y="228600"/>
            <a:ext cx="8077200" cy="523220"/>
          </a:xfrm>
          <a:prstGeom prst="rect">
            <a:avLst/>
          </a:prstGeom>
          <a:noFill/>
        </p:spPr>
        <p:txBody>
          <a:bodyPr wrap="square" rtlCol="0">
            <a:spAutoFit/>
          </a:bodyPr>
          <a:lstStyle/>
          <a:p>
            <a:r>
              <a:rPr lang="en-US" sz="2800" dirty="0" smtClean="0"/>
              <a:t>Famous Healthcare Quotes:</a:t>
            </a:r>
            <a:endParaRPr lang="en-US" sz="2800" dirty="0"/>
          </a:p>
        </p:txBody>
      </p:sp>
    </p:spTree>
    <p:extLst>
      <p:ext uri="{BB962C8B-B14F-4D97-AF65-F5344CB8AC3E}">
        <p14:creationId xmlns:p14="http://schemas.microsoft.com/office/powerpoint/2010/main" val="11959065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278641"/>
          </a:xfrm>
          <a:prstGeom prst="rect">
            <a:avLst/>
          </a:prstGeom>
          <a:noFill/>
        </p:spPr>
        <p:txBody>
          <a:bodyPr wrap="square" rtlCol="0">
            <a:spAutoFit/>
          </a:bodyPr>
          <a:lstStyle/>
          <a:p>
            <a:r>
              <a:rPr lang="en-US" sz="3200" b="1" dirty="0" smtClean="0"/>
              <a:t>Waste in the American Healthcare System:</a:t>
            </a:r>
          </a:p>
          <a:p>
            <a:endParaRPr lang="en-US" sz="1000" dirty="0"/>
          </a:p>
          <a:p>
            <a:r>
              <a:rPr lang="en-US" sz="2400" b="1" dirty="0" smtClean="0"/>
              <a:t>1</a:t>
            </a:r>
            <a:r>
              <a:rPr lang="en-US" sz="2400" b="1" dirty="0"/>
              <a:t>.Unnecessary </a:t>
            </a:r>
            <a:r>
              <a:rPr lang="en-US" sz="2400" b="1" dirty="0" smtClean="0"/>
              <a:t>Profit, </a:t>
            </a:r>
            <a:r>
              <a:rPr lang="en-US" dirty="0" smtClean="0"/>
              <a:t>w </a:t>
            </a:r>
            <a:r>
              <a:rPr lang="en-US" dirty="0" err="1" smtClean="0"/>
              <a:t>adm</a:t>
            </a:r>
            <a:r>
              <a:rPr lang="en-US" sz="2400" b="1" dirty="0" err="1" smtClean="0"/>
              <a:t>.</a:t>
            </a:r>
            <a:r>
              <a:rPr lang="en-US" sz="2400" b="1" dirty="0" smtClean="0"/>
              <a:t> </a:t>
            </a:r>
            <a:r>
              <a:rPr lang="en-US" sz="2400" dirty="0"/>
              <a:t>geared </a:t>
            </a:r>
            <a:r>
              <a:rPr lang="en-US" sz="2400" dirty="0" smtClean="0"/>
              <a:t>to Profit</a:t>
            </a:r>
            <a:r>
              <a:rPr lang="en-US" sz="2400" dirty="0"/>
              <a:t>, </a:t>
            </a:r>
            <a:r>
              <a:rPr lang="en-US" sz="2400" dirty="0" smtClean="0"/>
              <a:t>not improved care. (e.g. parallel </a:t>
            </a:r>
            <a:r>
              <a:rPr lang="en-US" sz="2400" dirty="0"/>
              <a:t>teams of </a:t>
            </a:r>
            <a:r>
              <a:rPr lang="en-US" sz="2400" dirty="0" smtClean="0"/>
              <a:t>reviewers </a:t>
            </a:r>
            <a:r>
              <a:rPr lang="en-US" sz="2400" dirty="0"/>
              <a:t>to limit </a:t>
            </a:r>
            <a:r>
              <a:rPr lang="en-US" sz="2400" dirty="0" smtClean="0"/>
              <a:t>“</a:t>
            </a:r>
            <a:r>
              <a:rPr lang="en-US" sz="2400" dirty="0"/>
              <a:t>medical loss</a:t>
            </a:r>
            <a:r>
              <a:rPr lang="en-US" sz="2400" dirty="0" smtClean="0"/>
              <a:t>”)            </a:t>
            </a:r>
            <a:r>
              <a:rPr lang="en-US" sz="2400" b="1" dirty="0" smtClean="0"/>
              <a:t>220 b$/</a:t>
            </a:r>
            <a:r>
              <a:rPr lang="en-US" sz="2400" b="1" dirty="0" err="1" smtClean="0"/>
              <a:t>yr</a:t>
            </a:r>
            <a:endParaRPr lang="en-US" sz="2400" b="1" dirty="0" smtClean="0"/>
          </a:p>
          <a:p>
            <a:endParaRPr lang="en-US" sz="2400" b="1" dirty="0" smtClean="0"/>
          </a:p>
          <a:p>
            <a:r>
              <a:rPr lang="en-US" sz="2400" b="1" dirty="0" smtClean="0"/>
              <a:t>2.Hospital </a:t>
            </a:r>
            <a:r>
              <a:rPr lang="en-US" sz="2400" b="1" dirty="0" err="1" smtClean="0"/>
              <a:t>Adm</a:t>
            </a:r>
            <a:r>
              <a:rPr lang="en-US" sz="2400" dirty="0" err="1" smtClean="0"/>
              <a:t>.multiple</a:t>
            </a:r>
            <a:r>
              <a:rPr lang="en-US" sz="2400" dirty="0" smtClean="0"/>
              <a:t>, non-uniform </a:t>
            </a:r>
            <a:r>
              <a:rPr lang="en-US" sz="2400" dirty="0" err="1" smtClean="0"/>
              <a:t>ins.forms</a:t>
            </a:r>
            <a:r>
              <a:rPr lang="en-US" sz="2400" dirty="0" smtClean="0"/>
              <a:t>/policies, </a:t>
            </a:r>
            <a:r>
              <a:rPr lang="en-US" sz="2400" b="1" dirty="0" smtClean="0"/>
              <a:t>150b$/</a:t>
            </a:r>
            <a:r>
              <a:rPr lang="en-US" sz="2400" b="1" dirty="0" err="1" smtClean="0"/>
              <a:t>yr</a:t>
            </a:r>
            <a:endParaRPr lang="en-US" sz="2400" dirty="0" smtClean="0"/>
          </a:p>
          <a:p>
            <a:r>
              <a:rPr lang="en-US" sz="2400" b="1" dirty="0" smtClean="0"/>
              <a:t>3.Practice </a:t>
            </a:r>
            <a:r>
              <a:rPr lang="en-US" sz="2400" b="1" dirty="0" err="1" smtClean="0"/>
              <a:t>Adm</a:t>
            </a:r>
            <a:r>
              <a:rPr lang="en-US" sz="2400" dirty="0" err="1" smtClean="0"/>
              <a:t>.multiple</a:t>
            </a:r>
            <a:r>
              <a:rPr lang="en-US" sz="2400" dirty="0" smtClean="0"/>
              <a:t>, non-uniform interactions,           </a:t>
            </a:r>
            <a:r>
              <a:rPr lang="en-US" sz="2400" b="1" dirty="0" smtClean="0"/>
              <a:t>75b$ /</a:t>
            </a:r>
            <a:r>
              <a:rPr lang="en-US" sz="2400" b="1" dirty="0" err="1" smtClean="0"/>
              <a:t>yr</a:t>
            </a:r>
            <a:endParaRPr lang="en-US" sz="2400" b="1" dirty="0" smtClean="0"/>
          </a:p>
          <a:p>
            <a:endParaRPr lang="en-US" sz="2400" b="1" dirty="0"/>
          </a:p>
          <a:p>
            <a:r>
              <a:rPr lang="en-US" sz="2400" dirty="0" smtClean="0"/>
              <a:t>4.</a:t>
            </a:r>
            <a:r>
              <a:rPr lang="en-US" sz="2400" b="1" dirty="0" smtClean="0"/>
              <a:t>Misuse </a:t>
            </a:r>
            <a:r>
              <a:rPr lang="en-US" sz="2400" b="1" dirty="0"/>
              <a:t>/</a:t>
            </a:r>
            <a:r>
              <a:rPr lang="en-US" sz="2400" b="1" dirty="0" smtClean="0"/>
              <a:t>overuse </a:t>
            </a:r>
            <a:r>
              <a:rPr lang="en-US" sz="2400" dirty="0"/>
              <a:t>of care </a:t>
            </a:r>
            <a:r>
              <a:rPr lang="en-US" sz="2400" dirty="0" smtClean="0"/>
              <a:t>for unnecessary</a:t>
            </a:r>
            <a:r>
              <a:rPr lang="en-US" sz="2400" dirty="0"/>
              <a:t>, ineffective, </a:t>
            </a:r>
            <a:r>
              <a:rPr lang="en-US" sz="2400" dirty="0" smtClean="0"/>
              <a:t>duplicated tests, or tests that add expense w/o improving health  </a:t>
            </a:r>
            <a:r>
              <a:rPr lang="en-US" dirty="0"/>
              <a:t> </a:t>
            </a:r>
            <a:r>
              <a:rPr lang="en-US" dirty="0" smtClean="0"/>
              <a:t>           </a:t>
            </a:r>
            <a:r>
              <a:rPr lang="en-US" sz="2400" dirty="0" smtClean="0"/>
              <a:t>      </a:t>
            </a:r>
            <a:r>
              <a:rPr lang="en-US" sz="2400" b="1" dirty="0" smtClean="0"/>
              <a:t>200b$/</a:t>
            </a:r>
            <a:r>
              <a:rPr lang="en-US" sz="2400" b="1" dirty="0" err="1" smtClean="0"/>
              <a:t>yr</a:t>
            </a:r>
            <a:endParaRPr lang="en-US" sz="2400" b="1" dirty="0"/>
          </a:p>
          <a:p>
            <a:r>
              <a:rPr lang="en-US" sz="2400" b="1" dirty="0" smtClean="0"/>
              <a:t>5</a:t>
            </a:r>
            <a:r>
              <a:rPr lang="en-US" sz="2400" dirty="0" smtClean="0"/>
              <a:t>.</a:t>
            </a:r>
            <a:r>
              <a:rPr lang="en-US" sz="2400" b="1" dirty="0" smtClean="0"/>
              <a:t>Inefficiently </a:t>
            </a:r>
            <a:r>
              <a:rPr lang="en-US" sz="2400" b="1" dirty="0"/>
              <a:t>delivered </a:t>
            </a:r>
            <a:r>
              <a:rPr lang="en-US" sz="2400" b="1" dirty="0" smtClean="0"/>
              <a:t>services, missed prevention opportunities </a:t>
            </a:r>
            <a:r>
              <a:rPr lang="en-US" sz="2400" dirty="0" smtClean="0"/>
              <a:t>– care fragmentation, operational inefficiencies                      </a:t>
            </a:r>
            <a:r>
              <a:rPr lang="en-US" sz="2400" b="1" dirty="0" smtClean="0"/>
              <a:t>130b$/</a:t>
            </a:r>
            <a:r>
              <a:rPr lang="en-US" sz="2400" b="1" dirty="0" err="1" smtClean="0"/>
              <a:t>yr</a:t>
            </a:r>
            <a:endParaRPr lang="en-US" sz="2400" b="1" dirty="0" smtClean="0"/>
          </a:p>
          <a:p>
            <a:endParaRPr lang="en-US" sz="2400" b="1" dirty="0"/>
          </a:p>
          <a:p>
            <a:r>
              <a:rPr lang="en-US" sz="2400" b="1" dirty="0" smtClean="0"/>
              <a:t>6.Pricing Failures </a:t>
            </a:r>
            <a:r>
              <a:rPr lang="en-US" sz="2400" dirty="0" smtClean="0"/>
              <a:t>– Uncontrolled Cost </a:t>
            </a:r>
            <a:r>
              <a:rPr lang="en-US" sz="2400" dirty="0"/>
              <a:t>of Medications, </a:t>
            </a:r>
            <a:r>
              <a:rPr lang="en-US" sz="2400" dirty="0" smtClean="0"/>
              <a:t>Diagnostics</a:t>
            </a:r>
            <a:r>
              <a:rPr lang="en-US" sz="2400" dirty="0"/>
              <a:t>, </a:t>
            </a:r>
            <a:r>
              <a:rPr lang="en-US" sz="2400" dirty="0" smtClean="0"/>
              <a:t>Procedures w inflated prices -                                             </a:t>
            </a:r>
            <a:r>
              <a:rPr lang="en-US" sz="2400" b="1" dirty="0" smtClean="0"/>
              <a:t>&gt;&gt;200b$/</a:t>
            </a:r>
            <a:r>
              <a:rPr lang="en-US" sz="2400" b="1" dirty="0" err="1" smtClean="0"/>
              <a:t>yr</a:t>
            </a:r>
            <a:r>
              <a:rPr lang="en-US" sz="2400" b="1" dirty="0" smtClean="0"/>
              <a:t> </a:t>
            </a:r>
          </a:p>
          <a:p>
            <a:r>
              <a:rPr lang="en-US" sz="2400" b="1" dirty="0" smtClean="0"/>
              <a:t>                                    </a:t>
            </a:r>
          </a:p>
          <a:p>
            <a:r>
              <a:rPr lang="en-US" sz="2400" b="1" dirty="0" smtClean="0"/>
              <a:t>7.Fraud                                                                                 68b$/</a:t>
            </a:r>
            <a:r>
              <a:rPr lang="en-US" sz="2400" b="1" dirty="0" err="1" smtClean="0"/>
              <a:t>yr</a:t>
            </a:r>
            <a:endParaRPr lang="en-US" sz="2400" b="1" dirty="0"/>
          </a:p>
        </p:txBody>
      </p:sp>
    </p:spTree>
    <p:extLst>
      <p:ext uri="{BB962C8B-B14F-4D97-AF65-F5344CB8AC3E}">
        <p14:creationId xmlns:p14="http://schemas.microsoft.com/office/powerpoint/2010/main" val="18392015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8" y="685800"/>
            <a:ext cx="8991600" cy="830997"/>
          </a:xfrm>
          <a:prstGeom prst="rect">
            <a:avLst/>
          </a:prstGeom>
          <a:noFill/>
        </p:spPr>
        <p:txBody>
          <a:bodyPr wrap="square" rtlCol="0">
            <a:spAutoFit/>
          </a:bodyPr>
          <a:lstStyle/>
          <a:p>
            <a:r>
              <a:rPr lang="en-US" b="1" dirty="0" smtClean="0"/>
              <a:t>The “Free Market” Experience of </a:t>
            </a:r>
            <a:r>
              <a:rPr lang="en-US" b="1" dirty="0" err="1" smtClean="0"/>
              <a:t>Obamacare</a:t>
            </a:r>
            <a:r>
              <a:rPr lang="en-US" b="1" dirty="0" smtClean="0"/>
              <a:t> has been Great for the Insurance Industry, continuing on an “Upward Profit Spiral”</a:t>
            </a:r>
            <a:endParaRPr lang="en-US" b="1" dirty="0"/>
          </a:p>
        </p:txBody>
      </p:sp>
      <p:pic>
        <p:nvPicPr>
          <p:cNvPr id="2" name="Picture 1" descr="2017-05-23-insurer-profits-desk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00"/>
            <a:ext cx="7239000" cy="2743200"/>
          </a:xfrm>
          <a:prstGeom prst="rect">
            <a:avLst/>
          </a:prstGeom>
        </p:spPr>
      </p:pic>
      <p:sp>
        <p:nvSpPr>
          <p:cNvPr id="3" name="TextBox 2"/>
          <p:cNvSpPr txBox="1"/>
          <p:nvPr/>
        </p:nvSpPr>
        <p:spPr>
          <a:xfrm>
            <a:off x="76200" y="4114800"/>
            <a:ext cx="8229600" cy="461665"/>
          </a:xfrm>
          <a:prstGeom prst="rect">
            <a:avLst/>
          </a:prstGeom>
          <a:noFill/>
        </p:spPr>
        <p:txBody>
          <a:bodyPr wrap="square" rtlCol="0">
            <a:spAutoFit/>
          </a:bodyPr>
          <a:lstStyle/>
          <a:p>
            <a:r>
              <a:rPr lang="en-US" dirty="0" smtClean="0"/>
              <a:t>     Humana      Aetna         Anthem            Cigna      United Health  </a:t>
            </a:r>
            <a:endParaRPr lang="en-US" dirty="0"/>
          </a:p>
        </p:txBody>
      </p:sp>
      <p:sp>
        <p:nvSpPr>
          <p:cNvPr id="5" name="TextBox 4"/>
          <p:cNvSpPr txBox="1"/>
          <p:nvPr/>
        </p:nvSpPr>
        <p:spPr>
          <a:xfrm>
            <a:off x="304800" y="3962400"/>
            <a:ext cx="1371600" cy="246221"/>
          </a:xfrm>
          <a:prstGeom prst="rect">
            <a:avLst/>
          </a:prstGeom>
          <a:noFill/>
        </p:spPr>
        <p:txBody>
          <a:bodyPr wrap="square" rtlCol="0">
            <a:spAutoFit/>
          </a:bodyPr>
          <a:lstStyle/>
          <a:p>
            <a:r>
              <a:rPr lang="en-US" sz="800" dirty="0" smtClean="0"/>
              <a:t>  </a:t>
            </a:r>
            <a:r>
              <a:rPr lang="en-US" sz="1000" dirty="0" smtClean="0"/>
              <a:t>  14’     15’    16’    17’</a:t>
            </a:r>
            <a:endParaRPr lang="en-US" sz="1000" dirty="0"/>
          </a:p>
        </p:txBody>
      </p:sp>
      <p:sp>
        <p:nvSpPr>
          <p:cNvPr id="8" name="TextBox 7"/>
          <p:cNvSpPr txBox="1"/>
          <p:nvPr/>
        </p:nvSpPr>
        <p:spPr>
          <a:xfrm>
            <a:off x="3124200" y="4038600"/>
            <a:ext cx="1371600" cy="246221"/>
          </a:xfrm>
          <a:prstGeom prst="rect">
            <a:avLst/>
          </a:prstGeom>
          <a:noFill/>
        </p:spPr>
        <p:txBody>
          <a:bodyPr wrap="square" rtlCol="0">
            <a:spAutoFit/>
          </a:bodyPr>
          <a:lstStyle/>
          <a:p>
            <a:r>
              <a:rPr lang="en-US" sz="800" dirty="0" smtClean="0"/>
              <a:t>  </a:t>
            </a:r>
            <a:r>
              <a:rPr lang="en-US" sz="1000" dirty="0" smtClean="0"/>
              <a:t>  14’     15’    16’    17’</a:t>
            </a:r>
            <a:endParaRPr lang="en-US" sz="1000" dirty="0"/>
          </a:p>
        </p:txBody>
      </p:sp>
      <p:sp>
        <p:nvSpPr>
          <p:cNvPr id="9" name="TextBox 8"/>
          <p:cNvSpPr txBox="1"/>
          <p:nvPr/>
        </p:nvSpPr>
        <p:spPr>
          <a:xfrm>
            <a:off x="1676400" y="3962400"/>
            <a:ext cx="1371600" cy="246221"/>
          </a:xfrm>
          <a:prstGeom prst="rect">
            <a:avLst/>
          </a:prstGeom>
          <a:noFill/>
        </p:spPr>
        <p:txBody>
          <a:bodyPr wrap="square" rtlCol="0">
            <a:spAutoFit/>
          </a:bodyPr>
          <a:lstStyle/>
          <a:p>
            <a:r>
              <a:rPr lang="en-US" sz="800" dirty="0" smtClean="0"/>
              <a:t>  </a:t>
            </a:r>
            <a:r>
              <a:rPr lang="en-US" sz="1000" dirty="0" smtClean="0"/>
              <a:t>  14’     15’    16’    17’</a:t>
            </a:r>
            <a:endParaRPr lang="en-US" sz="1000" dirty="0"/>
          </a:p>
        </p:txBody>
      </p:sp>
      <p:sp>
        <p:nvSpPr>
          <p:cNvPr id="11" name="TextBox 10"/>
          <p:cNvSpPr txBox="1"/>
          <p:nvPr/>
        </p:nvSpPr>
        <p:spPr>
          <a:xfrm rot="10800000" flipV="1">
            <a:off x="4876800" y="4038600"/>
            <a:ext cx="1219200" cy="246221"/>
          </a:xfrm>
          <a:prstGeom prst="rect">
            <a:avLst/>
          </a:prstGeom>
          <a:noFill/>
        </p:spPr>
        <p:txBody>
          <a:bodyPr wrap="square" rtlCol="0">
            <a:spAutoFit/>
          </a:bodyPr>
          <a:lstStyle/>
          <a:p>
            <a:r>
              <a:rPr lang="en-US" sz="800" dirty="0" smtClean="0"/>
              <a:t> </a:t>
            </a:r>
            <a:r>
              <a:rPr lang="en-US" sz="1000" dirty="0" smtClean="0"/>
              <a:t>14’     15’    16’  17’</a:t>
            </a:r>
            <a:endParaRPr lang="en-US" sz="1000" dirty="0"/>
          </a:p>
        </p:txBody>
      </p:sp>
      <p:sp>
        <p:nvSpPr>
          <p:cNvPr id="13" name="TextBox 12"/>
          <p:cNvSpPr txBox="1"/>
          <p:nvPr/>
        </p:nvSpPr>
        <p:spPr>
          <a:xfrm rot="10800000" flipV="1">
            <a:off x="6324600" y="4038600"/>
            <a:ext cx="1219200" cy="246221"/>
          </a:xfrm>
          <a:prstGeom prst="rect">
            <a:avLst/>
          </a:prstGeom>
          <a:noFill/>
        </p:spPr>
        <p:txBody>
          <a:bodyPr wrap="square" rtlCol="0">
            <a:spAutoFit/>
          </a:bodyPr>
          <a:lstStyle/>
          <a:p>
            <a:r>
              <a:rPr lang="en-US" sz="800" dirty="0" smtClean="0"/>
              <a:t> </a:t>
            </a:r>
            <a:r>
              <a:rPr lang="en-US" sz="1000" dirty="0" smtClean="0"/>
              <a:t>14’     15’    16’  17’</a:t>
            </a:r>
            <a:endParaRPr lang="en-US" sz="1000" dirty="0"/>
          </a:p>
        </p:txBody>
      </p:sp>
      <p:sp>
        <p:nvSpPr>
          <p:cNvPr id="12" name="TextBox 11"/>
          <p:cNvSpPr txBox="1"/>
          <p:nvPr/>
        </p:nvSpPr>
        <p:spPr>
          <a:xfrm>
            <a:off x="7086600" y="2209800"/>
            <a:ext cx="762000" cy="246221"/>
          </a:xfrm>
          <a:prstGeom prst="rect">
            <a:avLst/>
          </a:prstGeom>
          <a:noFill/>
        </p:spPr>
        <p:txBody>
          <a:bodyPr wrap="square" rtlCol="0">
            <a:spAutoFit/>
          </a:bodyPr>
          <a:lstStyle/>
          <a:p>
            <a:r>
              <a:rPr lang="en-US" sz="1000" dirty="0" smtClean="0"/>
              <a:t>2,172  </a:t>
            </a:r>
            <a:endParaRPr lang="en-US" sz="1000" dirty="0"/>
          </a:p>
        </p:txBody>
      </p:sp>
      <p:sp>
        <p:nvSpPr>
          <p:cNvPr id="14" name="TextBox 13"/>
          <p:cNvSpPr txBox="1"/>
          <p:nvPr/>
        </p:nvSpPr>
        <p:spPr>
          <a:xfrm>
            <a:off x="5638800" y="3352800"/>
            <a:ext cx="457200" cy="246221"/>
          </a:xfrm>
          <a:prstGeom prst="rect">
            <a:avLst/>
          </a:prstGeom>
          <a:noFill/>
        </p:spPr>
        <p:txBody>
          <a:bodyPr wrap="square" rtlCol="0">
            <a:spAutoFit/>
          </a:bodyPr>
          <a:lstStyle/>
          <a:p>
            <a:r>
              <a:rPr lang="en-US" sz="1000" dirty="0" smtClean="0"/>
              <a:t>598 </a:t>
            </a:r>
            <a:endParaRPr lang="en-US" sz="1000" dirty="0"/>
          </a:p>
        </p:txBody>
      </p:sp>
      <p:sp>
        <p:nvSpPr>
          <p:cNvPr id="15" name="TextBox 14"/>
          <p:cNvSpPr txBox="1"/>
          <p:nvPr/>
        </p:nvSpPr>
        <p:spPr>
          <a:xfrm>
            <a:off x="4038600" y="3048000"/>
            <a:ext cx="609600" cy="246221"/>
          </a:xfrm>
          <a:prstGeom prst="rect">
            <a:avLst/>
          </a:prstGeom>
          <a:noFill/>
        </p:spPr>
        <p:txBody>
          <a:bodyPr wrap="square" rtlCol="0">
            <a:spAutoFit/>
          </a:bodyPr>
          <a:lstStyle/>
          <a:p>
            <a:r>
              <a:rPr lang="en-US" sz="1000" dirty="0" smtClean="0"/>
              <a:t>1,010</a:t>
            </a:r>
            <a:endParaRPr lang="en-US" sz="1000" dirty="0"/>
          </a:p>
        </p:txBody>
      </p:sp>
      <p:sp>
        <p:nvSpPr>
          <p:cNvPr id="16" name="TextBox 15"/>
          <p:cNvSpPr txBox="1"/>
          <p:nvPr/>
        </p:nvSpPr>
        <p:spPr>
          <a:xfrm>
            <a:off x="2667000" y="3276600"/>
            <a:ext cx="533400" cy="246221"/>
          </a:xfrm>
          <a:prstGeom prst="rect">
            <a:avLst/>
          </a:prstGeom>
          <a:noFill/>
        </p:spPr>
        <p:txBody>
          <a:bodyPr wrap="square" rtlCol="0">
            <a:spAutoFit/>
          </a:bodyPr>
          <a:lstStyle/>
          <a:p>
            <a:r>
              <a:rPr lang="en-US" sz="1000" dirty="0" smtClean="0"/>
              <a:t>-381</a:t>
            </a:r>
            <a:endParaRPr lang="en-US" sz="1000" dirty="0"/>
          </a:p>
        </p:txBody>
      </p:sp>
      <p:sp>
        <p:nvSpPr>
          <p:cNvPr id="17" name="TextBox 16"/>
          <p:cNvSpPr txBox="1"/>
          <p:nvPr/>
        </p:nvSpPr>
        <p:spPr>
          <a:xfrm>
            <a:off x="1143000" y="2971800"/>
            <a:ext cx="1219200" cy="246221"/>
          </a:xfrm>
          <a:prstGeom prst="rect">
            <a:avLst/>
          </a:prstGeom>
          <a:noFill/>
        </p:spPr>
        <p:txBody>
          <a:bodyPr wrap="square" rtlCol="0">
            <a:spAutoFit/>
          </a:bodyPr>
          <a:lstStyle/>
          <a:p>
            <a:r>
              <a:rPr lang="en-US" sz="1000" dirty="0" smtClean="0"/>
              <a:t>1,115 million $</a:t>
            </a:r>
            <a:endParaRPr lang="en-US" sz="1000" dirty="0"/>
          </a:p>
        </p:txBody>
      </p:sp>
      <p:sp>
        <p:nvSpPr>
          <p:cNvPr id="18" name="TextBox 17"/>
          <p:cNvSpPr txBox="1"/>
          <p:nvPr/>
        </p:nvSpPr>
        <p:spPr>
          <a:xfrm>
            <a:off x="0" y="1600200"/>
            <a:ext cx="7239000" cy="707886"/>
          </a:xfrm>
          <a:prstGeom prst="rect">
            <a:avLst/>
          </a:prstGeom>
          <a:noFill/>
        </p:spPr>
        <p:txBody>
          <a:bodyPr wrap="square" rtlCol="0">
            <a:spAutoFit/>
          </a:bodyPr>
          <a:lstStyle/>
          <a:p>
            <a:r>
              <a:rPr lang="en-US" sz="2000" b="1" dirty="0" smtClean="0"/>
              <a:t>Q1</a:t>
            </a:r>
            <a:r>
              <a:rPr lang="en-US" sz="2000" dirty="0" smtClean="0"/>
              <a:t> Profits at health insurance companies 2014-2017</a:t>
            </a:r>
          </a:p>
          <a:p>
            <a:r>
              <a:rPr lang="en-US" sz="2000" dirty="0" smtClean="0"/>
              <a:t>In millions of dollars</a:t>
            </a:r>
            <a:endParaRPr lang="en-US" sz="2000" dirty="0"/>
          </a:p>
        </p:txBody>
      </p:sp>
      <p:sp>
        <p:nvSpPr>
          <p:cNvPr id="19" name="TextBox 18"/>
          <p:cNvSpPr txBox="1"/>
          <p:nvPr/>
        </p:nvSpPr>
        <p:spPr>
          <a:xfrm>
            <a:off x="76200" y="5257800"/>
            <a:ext cx="7696200" cy="461665"/>
          </a:xfrm>
          <a:prstGeom prst="rect">
            <a:avLst/>
          </a:prstGeom>
          <a:noFill/>
        </p:spPr>
        <p:txBody>
          <a:bodyPr wrap="square" rtlCol="0">
            <a:spAutoFit/>
          </a:bodyPr>
          <a:lstStyle/>
          <a:p>
            <a:r>
              <a:rPr lang="en-US" b="1" dirty="0" smtClean="0"/>
              <a:t>4.5 billion</a:t>
            </a:r>
            <a:r>
              <a:rPr lang="en-US" dirty="0" smtClean="0"/>
              <a:t> $ </a:t>
            </a:r>
            <a:r>
              <a:rPr lang="en-US" b="1" dirty="0" smtClean="0"/>
              <a:t>in one quarter </a:t>
            </a:r>
            <a:r>
              <a:rPr lang="en-US" dirty="0" smtClean="0"/>
              <a:t>for 5 top insurers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2" y="-76200"/>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104285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extLst>
              <p:ext uri="{D42A27DB-BD31-4B8C-83A1-F6EECF244321}">
                <p14:modId xmlns:p14="http://schemas.microsoft.com/office/powerpoint/2010/main" val="718752912"/>
              </p:ext>
            </p:extLst>
          </p:nvPr>
        </p:nvGraphicFramePr>
        <p:xfrm>
          <a:off x="152400" y="1447800"/>
          <a:ext cx="8864600" cy="5207000"/>
        </p:xfrm>
        <a:graphic>
          <a:graphicData uri="http://schemas.openxmlformats.org/presentationml/2006/ole">
            <mc:AlternateContent xmlns:mc="http://schemas.openxmlformats.org/markup-compatibility/2006">
              <mc:Choice xmlns:v="urn:schemas-microsoft-com:vml" Requires="v">
                <p:oleObj spid="_x0000_s58475" name="Worksheet" r:id="rId5" imgW="8864352" imgH="5206435" progId="Excel.Sheet.8">
                  <p:embed/>
                </p:oleObj>
              </mc:Choice>
              <mc:Fallback>
                <p:oleObj name="Worksheet" r:id="rId5" imgW="8864352" imgH="520643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47800"/>
                        <a:ext cx="8864600" cy="520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9" name="Rectangle 2"/>
          <p:cNvSpPr>
            <a:spLocks noGrp="1" noChangeArrowheads="1"/>
          </p:cNvSpPr>
          <p:nvPr>
            <p:ph type="title"/>
          </p:nvPr>
        </p:nvSpPr>
        <p:spPr>
          <a:xfrm>
            <a:off x="0" y="457200"/>
            <a:ext cx="9144000" cy="685800"/>
          </a:xfrm>
        </p:spPr>
        <p:txBody>
          <a:bodyPr anchor="t" anchorCtr="1">
            <a:noAutofit/>
          </a:bodyPr>
          <a:lstStyle/>
          <a:p>
            <a:r>
              <a:rPr lang="en-US" sz="3200" dirty="0" smtClean="0"/>
              <a:t>Health </a:t>
            </a:r>
            <a:r>
              <a:rPr lang="en-US" sz="3200" dirty="0"/>
              <a:t>Insurance </a:t>
            </a:r>
            <a:r>
              <a:rPr lang="en-US" sz="3200" dirty="0" smtClean="0"/>
              <a:t>Administration $ per Capita</a:t>
            </a:r>
            <a:r>
              <a:rPr lang="en-US" sz="3200" dirty="0"/>
              <a:t>, </a:t>
            </a:r>
            <a:r>
              <a:rPr lang="en-US" sz="3200" dirty="0" smtClean="0"/>
              <a:t>2012</a:t>
            </a:r>
            <a:endParaRPr lang="en-US" sz="2400" u="sng" dirty="0"/>
          </a:p>
        </p:txBody>
      </p:sp>
      <p:sp>
        <p:nvSpPr>
          <p:cNvPr id="24580" name="Text Box 8"/>
          <p:cNvSpPr txBox="1">
            <a:spLocks noChangeArrowheads="1"/>
          </p:cNvSpPr>
          <p:nvPr/>
        </p:nvSpPr>
        <p:spPr bwMode="auto">
          <a:xfrm>
            <a:off x="46038" y="6553200"/>
            <a:ext cx="371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1200" b="0" dirty="0">
                <a:solidFill>
                  <a:srgbClr val="000000"/>
                </a:solidFill>
              </a:rPr>
              <a:t>Source: OECD Health Data 2014.</a:t>
            </a:r>
          </a:p>
        </p:txBody>
      </p:sp>
      <p:sp>
        <p:nvSpPr>
          <p:cNvPr id="24581" name="Text Box 4"/>
          <p:cNvSpPr txBox="1">
            <a:spLocks noChangeArrowheads="1"/>
          </p:cNvSpPr>
          <p:nvPr/>
        </p:nvSpPr>
        <p:spPr bwMode="auto">
          <a:xfrm>
            <a:off x="0" y="13716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1400" dirty="0" smtClean="0"/>
              <a:t> </a:t>
            </a:r>
            <a:r>
              <a:rPr lang="en-US" sz="1400" dirty="0"/>
              <a:t>($US)</a:t>
            </a:r>
          </a:p>
        </p:txBody>
      </p:sp>
      <p:sp>
        <p:nvSpPr>
          <p:cNvPr id="24582" name="Text Box 12"/>
          <p:cNvSpPr txBox="1">
            <a:spLocks noChangeArrowheads="1"/>
          </p:cNvSpPr>
          <p:nvPr/>
        </p:nvSpPr>
        <p:spPr bwMode="auto">
          <a:xfrm>
            <a:off x="46038" y="6361113"/>
            <a:ext cx="1114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charset="0"/>
                <a:ea typeface="ＭＳ Ｐゴシック" charset="0"/>
              </a:defRPr>
            </a:lvl1pPr>
            <a:lvl2pPr>
              <a:defRPr b="1">
                <a:solidFill>
                  <a:schemeClr val="tx1"/>
                </a:solidFill>
                <a:latin typeface="Arial" charset="0"/>
                <a:ea typeface="ＭＳ Ｐゴシック" charset="0"/>
              </a:defRPr>
            </a:lvl2pPr>
            <a:lvl3pPr>
              <a:defRPr b="1">
                <a:solidFill>
                  <a:schemeClr val="tx1"/>
                </a:solidFill>
                <a:latin typeface="Arial" charset="0"/>
                <a:ea typeface="ＭＳ Ｐゴシック" charset="0"/>
              </a:defRPr>
            </a:lvl3pPr>
            <a:lvl4pPr>
              <a:defRPr b="1">
                <a:solidFill>
                  <a:schemeClr val="tx1"/>
                </a:solidFill>
                <a:latin typeface="Arial" charset="0"/>
                <a:ea typeface="ＭＳ Ｐゴシック" charset="0"/>
              </a:defRPr>
            </a:lvl4pPr>
            <a:lvl5pPr>
              <a:defRPr b="1">
                <a:solidFill>
                  <a:schemeClr val="tx1"/>
                </a:solidFill>
                <a:latin typeface="Arial" charset="0"/>
                <a:ea typeface="ＭＳ Ｐゴシック" charset="0"/>
              </a:defRPr>
            </a:lvl5pPr>
            <a:lvl6pPr>
              <a:defRPr b="1">
                <a:solidFill>
                  <a:schemeClr val="tx1"/>
                </a:solidFill>
                <a:latin typeface="Arial" charset="0"/>
                <a:ea typeface="ＭＳ Ｐゴシック" charset="0"/>
              </a:defRPr>
            </a:lvl6pPr>
            <a:lvl7pPr>
              <a:defRPr b="1">
                <a:solidFill>
                  <a:schemeClr val="tx1"/>
                </a:solidFill>
                <a:latin typeface="Arial" charset="0"/>
                <a:ea typeface="ＭＳ Ｐゴシック" charset="0"/>
              </a:defRPr>
            </a:lvl7pPr>
            <a:lvl8pPr>
              <a:defRPr b="1">
                <a:solidFill>
                  <a:schemeClr val="tx1"/>
                </a:solidFill>
                <a:latin typeface="Arial" charset="0"/>
                <a:ea typeface="ＭＳ Ｐゴシック" charset="0"/>
              </a:defRPr>
            </a:lvl8pPr>
            <a:lvl9pPr>
              <a:defRPr b="1">
                <a:solidFill>
                  <a:schemeClr val="tx1"/>
                </a:solidFill>
                <a:latin typeface="Arial" charset="0"/>
                <a:ea typeface="ＭＳ Ｐゴシック" charset="0"/>
              </a:defRPr>
            </a:lvl9pPr>
          </a:lstStyle>
          <a:p>
            <a:pPr eaLnBrk="0" hangingPunct="0"/>
            <a:r>
              <a:rPr lang="en-US" sz="1200" b="0"/>
              <a:t>* 2011.</a:t>
            </a:r>
          </a:p>
        </p:txBody>
      </p:sp>
      <p:pic>
        <p:nvPicPr>
          <p:cNvPr id="24583" name="Picture 5" descr="CFlogo_2014_4-color_PMS_K.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8788" y="6172200"/>
            <a:ext cx="22129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Slide Number Placeholder 1"/>
          <p:cNvSpPr>
            <a:spLocks noGrp="1"/>
          </p:cNvSpPr>
          <p:nvPr>
            <p:ph type="sldNum" sz="quarter" idx="10"/>
          </p:nvPr>
        </p:nvSpPr>
        <p:spPr>
          <a:xfrm>
            <a:off x="7013575" y="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5B772DBA-D3DC-4A4C-96F8-0D9C37F46A13}" type="slidenum">
              <a:rPr lang="en-US" b="0">
                <a:solidFill>
                  <a:srgbClr val="000000"/>
                </a:solidFill>
              </a:rPr>
              <a:pPr eaLnBrk="1" hangingPunct="1"/>
              <a:t>23</a:t>
            </a:fld>
            <a:endParaRPr lang="en-US" b="0">
              <a:solidFill>
                <a:srgbClr val="000000"/>
              </a:solidFill>
            </a:endParaRPr>
          </a:p>
        </p:txBody>
      </p:sp>
    </p:spTree>
    <p:extLst>
      <p:ext uri="{BB962C8B-B14F-4D97-AF65-F5344CB8AC3E}">
        <p14:creationId xmlns:p14="http://schemas.microsoft.com/office/powerpoint/2010/main" val="2172226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3705324389"/>
              </p:ext>
            </p:extLst>
          </p:nvPr>
        </p:nvGraphicFramePr>
        <p:xfrm>
          <a:off x="685800" y="1066800"/>
          <a:ext cx="7467600" cy="5486400"/>
        </p:xfrm>
        <a:graphic>
          <a:graphicData uri="http://schemas.openxmlformats.org/presentationml/2006/ole">
            <mc:AlternateContent xmlns:mc="http://schemas.openxmlformats.org/markup-compatibility/2006">
              <mc:Choice xmlns:v="urn:schemas-microsoft-com:vml" Requires="v">
                <p:oleObj spid="_x0000_s55429" name="Slide" r:id="rId5" imgW="4572000" imgH="3429000" progId="PowerPoint.Slide.8">
                  <p:embed/>
                </p:oleObj>
              </mc:Choice>
              <mc:Fallback>
                <p:oleObj name="Slide" r:id="rId5" imgW="4572000" imgH="3429000"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066800"/>
                        <a:ext cx="7467600" cy="5486400"/>
                      </a:xfrm>
                      <a:prstGeom prst="rect">
                        <a:avLst/>
                      </a:prstGeom>
                      <a:noFill/>
                      <a:ln>
                        <a:noFill/>
                      </a:ln>
                      <a:effectLst/>
                      <a:extLst/>
                    </p:spPr>
                  </p:pic>
                </p:oleObj>
              </mc:Fallback>
            </mc:AlternateContent>
          </a:graphicData>
        </a:graphic>
      </p:graphicFrame>
      <p:sp>
        <p:nvSpPr>
          <p:cNvPr id="3" name="Rectangle 2"/>
          <p:cNvSpPr txBox="1">
            <a:spLocks noChangeArrowheads="1"/>
          </p:cNvSpPr>
          <p:nvPr/>
        </p:nvSpPr>
        <p:spPr>
          <a:xfrm>
            <a:off x="685800" y="228600"/>
            <a:ext cx="7772400" cy="685800"/>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en-US" altLang="en-US" sz="3600" dirty="0" smtClean="0"/>
              <a:t>Administrative Cost Comparison</a:t>
            </a:r>
            <a:endParaRPr lang="en-US" altLang="en-US" sz="3600" dirty="0"/>
          </a:p>
        </p:txBody>
      </p:sp>
    </p:spTree>
    <p:extLst>
      <p:ext uri="{BB962C8B-B14F-4D97-AF65-F5344CB8AC3E}">
        <p14:creationId xmlns:p14="http://schemas.microsoft.com/office/powerpoint/2010/main" val="39962210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11943684"/>
              </p:ext>
            </p:extLst>
          </p:nvPr>
        </p:nvGraphicFramePr>
        <p:xfrm>
          <a:off x="126999" y="914400"/>
          <a:ext cx="9017001" cy="5003800"/>
        </p:xfrm>
        <a:graphic>
          <a:graphicData uri="http://schemas.openxmlformats.org/presentationml/2006/ole">
            <mc:AlternateContent xmlns:mc="http://schemas.openxmlformats.org/markup-compatibility/2006">
              <mc:Choice xmlns:v="urn:schemas-microsoft-com:vml" Requires="v">
                <p:oleObj spid="_x0000_s57450" name="Worksheet" r:id="rId5" imgW="9016765" imgH="5005250" progId="Excel.Sheet.8">
                  <p:embed/>
                </p:oleObj>
              </mc:Choice>
              <mc:Fallback>
                <p:oleObj name="Worksheet" r:id="rId5" imgW="9016765" imgH="500525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9" y="914400"/>
                        <a:ext cx="9017001"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228600" y="304800"/>
            <a:ext cx="9017001" cy="584776"/>
          </a:xfrm>
          <a:prstGeom prst="rect">
            <a:avLst/>
          </a:prstGeom>
          <a:noFill/>
        </p:spPr>
        <p:txBody>
          <a:bodyPr wrap="square" rtlCol="0">
            <a:spAutoFit/>
          </a:bodyPr>
          <a:lstStyle/>
          <a:p>
            <a:r>
              <a:rPr lang="en-US" sz="3200" b="1" dirty="0" smtClean="0"/>
              <a:t>Pharmaceutical $ </a:t>
            </a:r>
            <a:r>
              <a:rPr lang="en-US" sz="3200" dirty="0" smtClean="0"/>
              <a:t>Per Capita – </a:t>
            </a:r>
            <a:r>
              <a:rPr lang="en-US" sz="3200" b="1" dirty="0" smtClean="0"/>
              <a:t>Pricing Failure</a:t>
            </a:r>
            <a:endParaRPr lang="en-US" sz="3200" b="1" dirty="0"/>
          </a:p>
        </p:txBody>
      </p:sp>
    </p:spTree>
    <p:extLst>
      <p:ext uri="{BB962C8B-B14F-4D97-AF65-F5344CB8AC3E}">
        <p14:creationId xmlns:p14="http://schemas.microsoft.com/office/powerpoint/2010/main" val="33010506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72" y="228600"/>
            <a:ext cx="8960027" cy="6019800"/>
          </a:xfrm>
        </p:spPr>
        <p:txBody>
          <a:bodyPr/>
          <a:lstStyle/>
          <a:p>
            <a:pPr marL="0" indent="0">
              <a:buNone/>
            </a:pPr>
            <a:r>
              <a:rPr lang="en-US" sz="2800" b="1" dirty="0" smtClean="0"/>
              <a:t> Cause of Pricing </a:t>
            </a:r>
            <a:r>
              <a:rPr lang="en-US" sz="2800" b="1" dirty="0" err="1" smtClean="0"/>
              <a:t>Failure;Medical</a:t>
            </a:r>
            <a:r>
              <a:rPr lang="en-US" sz="2800" b="1" dirty="0" err="1"/>
              <a:t>-</a:t>
            </a:r>
            <a:r>
              <a:rPr lang="en-US" sz="2800" b="1" dirty="0" err="1" smtClean="0"/>
              <a:t>industry</a:t>
            </a:r>
            <a:r>
              <a:rPr lang="en-US" sz="2800" b="1" dirty="0" smtClean="0"/>
              <a:t> </a:t>
            </a:r>
            <a:r>
              <a:rPr lang="en-US" sz="2800" b="1" dirty="0"/>
              <a:t>prices </a:t>
            </a:r>
            <a:r>
              <a:rPr lang="en-US" sz="2800" b="1" dirty="0" smtClean="0"/>
              <a:t>are typically immune </a:t>
            </a:r>
            <a:r>
              <a:rPr lang="en-US" sz="2800" b="1" dirty="0"/>
              <a:t>to normal market forces. </a:t>
            </a:r>
            <a:endParaRPr lang="en-US" sz="2800" b="1" dirty="0" smtClean="0"/>
          </a:p>
          <a:p>
            <a:r>
              <a:rPr lang="en-US" sz="2800" dirty="0" smtClean="0"/>
              <a:t>The </a:t>
            </a:r>
            <a:r>
              <a:rPr lang="en-US" sz="2800" dirty="0"/>
              <a:t>well-functioning </a:t>
            </a:r>
            <a:r>
              <a:rPr lang="en-US" sz="2800" dirty="0" err="1" smtClean="0"/>
              <a:t>market:price</a:t>
            </a:r>
            <a:r>
              <a:rPr lang="en-US" sz="2800" dirty="0" smtClean="0"/>
              <a:t> = cost </a:t>
            </a:r>
            <a:r>
              <a:rPr lang="en-US" sz="2800" dirty="0"/>
              <a:t>of production of the </a:t>
            </a:r>
            <a:r>
              <a:rPr lang="en-US" sz="2800" dirty="0" smtClean="0"/>
              <a:t>product +a </a:t>
            </a:r>
            <a:r>
              <a:rPr lang="en-US" sz="2800" dirty="0"/>
              <a:t>reasonable profit. </a:t>
            </a:r>
            <a:endParaRPr lang="en-US" sz="2800" dirty="0" smtClean="0"/>
          </a:p>
          <a:p>
            <a:r>
              <a:rPr lang="en-US" sz="2800" dirty="0" err="1" smtClean="0"/>
              <a:t>BUT:Costs</a:t>
            </a:r>
            <a:r>
              <a:rPr lang="en-US" sz="2800" dirty="0" smtClean="0"/>
              <a:t> of medical services NOT transparent, often negotiated behind closed doors of increasingly monopolized provider organizations and insurance co. Opaque prices w huge variability intra &amp; interstate</a:t>
            </a:r>
          </a:p>
          <a:p>
            <a:r>
              <a:rPr lang="en-US" sz="2800" dirty="0" smtClean="0"/>
              <a:t>AND Consumers can’t make technical decisions about elements of medically nuanced complex procedures or medications</a:t>
            </a:r>
            <a:endParaRPr lang="en-US" sz="2800" dirty="0"/>
          </a:p>
          <a:p>
            <a:r>
              <a:rPr lang="en-US" sz="2800" dirty="0" smtClean="0"/>
              <a:t>New </a:t>
            </a:r>
            <a:r>
              <a:rPr lang="en-US" sz="2800" dirty="0"/>
              <a:t>Hampshire </a:t>
            </a:r>
            <a:r>
              <a:rPr lang="en-US" sz="2800" i="1" dirty="0"/>
              <a:t>has</a:t>
            </a:r>
            <a:r>
              <a:rPr lang="en-US" sz="2800" dirty="0"/>
              <a:t> </a:t>
            </a:r>
            <a:r>
              <a:rPr lang="en-US" sz="2800" dirty="0" smtClean="0"/>
              <a:t>attempted to </a:t>
            </a:r>
            <a:r>
              <a:rPr lang="en-US" sz="2800" dirty="0"/>
              <a:t>be more transparent, </a:t>
            </a:r>
            <a:r>
              <a:rPr lang="en-US" sz="2800" dirty="0" smtClean="0"/>
              <a:t>and estimate </a:t>
            </a:r>
            <a:r>
              <a:rPr lang="en-US" sz="2800" dirty="0"/>
              <a:t>costs via the NH </a:t>
            </a:r>
            <a:r>
              <a:rPr lang="en-US" sz="2800" dirty="0" err="1"/>
              <a:t>Healthcost</a:t>
            </a:r>
            <a:r>
              <a:rPr lang="en-US" sz="2800" dirty="0"/>
              <a:t> Website (https://</a:t>
            </a:r>
            <a:r>
              <a:rPr lang="en-US" sz="2800" dirty="0" err="1"/>
              <a:t>nhhealthcost.nh.gov</a:t>
            </a:r>
            <a:r>
              <a:rPr lang="en-US" sz="2800" dirty="0"/>
              <a:t>. </a:t>
            </a:r>
            <a:r>
              <a:rPr lang="en-US" sz="2800" dirty="0" smtClean="0"/>
              <a:t>)</a:t>
            </a:r>
            <a:endParaRPr lang="en-US" sz="2800" dirty="0"/>
          </a:p>
        </p:txBody>
      </p:sp>
    </p:spTree>
    <p:extLst>
      <p:ext uri="{BB962C8B-B14F-4D97-AF65-F5344CB8AC3E}">
        <p14:creationId xmlns:p14="http://schemas.microsoft.com/office/powerpoint/2010/main" val="1285020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00800"/>
          </a:xfrm>
        </p:spPr>
        <p:txBody>
          <a:bodyPr/>
          <a:lstStyle/>
          <a:p>
            <a:r>
              <a:rPr lang="en-US" b="1" dirty="0" smtClean="0"/>
              <a:t>Insurance Deductibles – Do They Work?</a:t>
            </a:r>
          </a:p>
          <a:p>
            <a:pPr>
              <a:buFont typeface="Arial"/>
              <a:buChar char="•"/>
            </a:pPr>
            <a:r>
              <a:rPr lang="en-US" dirty="0" smtClean="0"/>
              <a:t>“</a:t>
            </a:r>
            <a:r>
              <a:rPr lang="en-US" dirty="0" err="1" smtClean="0"/>
              <a:t>Theory”:in</a:t>
            </a:r>
            <a:r>
              <a:rPr lang="en-US" dirty="0" smtClean="0"/>
              <a:t> a competitive free market high </a:t>
            </a:r>
            <a:r>
              <a:rPr lang="en-US" dirty="0"/>
              <a:t>deductibles and copays </a:t>
            </a:r>
            <a:r>
              <a:rPr lang="en-US" dirty="0" smtClean="0"/>
              <a:t>lead patients to seek services </a:t>
            </a:r>
            <a:r>
              <a:rPr lang="en-US" dirty="0"/>
              <a:t>at highest quality and lowest </a:t>
            </a:r>
            <a:r>
              <a:rPr lang="en-US" dirty="0" smtClean="0"/>
              <a:t>cost </a:t>
            </a:r>
          </a:p>
          <a:p>
            <a:r>
              <a:rPr lang="en-US" dirty="0" err="1" smtClean="0"/>
              <a:t>But:prices</a:t>
            </a:r>
            <a:r>
              <a:rPr lang="en-US" dirty="0" smtClean="0"/>
              <a:t> are not transparent nor “competitive”</a:t>
            </a:r>
            <a:endParaRPr lang="en-US" dirty="0"/>
          </a:p>
          <a:p>
            <a:r>
              <a:rPr lang="en-US" dirty="0"/>
              <a:t>F</a:t>
            </a:r>
            <a:r>
              <a:rPr lang="en-US" dirty="0" smtClean="0"/>
              <a:t>olks </a:t>
            </a:r>
            <a:r>
              <a:rPr lang="en-US" dirty="0"/>
              <a:t>covered by high </a:t>
            </a:r>
            <a:r>
              <a:rPr lang="en-US" dirty="0" smtClean="0"/>
              <a:t>deductibles DO </a:t>
            </a:r>
            <a:r>
              <a:rPr lang="en-US" dirty="0"/>
              <a:t>decrease expenditures by 10-15</a:t>
            </a:r>
            <a:r>
              <a:rPr lang="en-US" dirty="0" smtClean="0"/>
              <a:t>%  BUT only </a:t>
            </a:r>
            <a:r>
              <a:rPr lang="en-US" dirty="0"/>
              <a:t>because people </a:t>
            </a:r>
            <a:r>
              <a:rPr lang="en-US" b="1" dirty="0"/>
              <a:t>forgo or delay care</a:t>
            </a:r>
            <a:r>
              <a:rPr lang="en-US" dirty="0"/>
              <a:t>, </a:t>
            </a:r>
            <a:r>
              <a:rPr lang="en-US" b="1" dirty="0"/>
              <a:t>rather than because they choose less expensive care.</a:t>
            </a:r>
            <a:r>
              <a:rPr lang="en-US" dirty="0"/>
              <a:t> </a:t>
            </a:r>
            <a:endParaRPr lang="en-US" dirty="0" smtClean="0"/>
          </a:p>
          <a:p>
            <a:r>
              <a:rPr lang="en-US" dirty="0"/>
              <a:t>H</a:t>
            </a:r>
            <a:r>
              <a:rPr lang="en-US" dirty="0" smtClean="0"/>
              <a:t>igh </a:t>
            </a:r>
            <a:r>
              <a:rPr lang="en-US" dirty="0"/>
              <a:t>deductibles DO work to lower </a:t>
            </a:r>
            <a:r>
              <a:rPr lang="en-US" dirty="0" smtClean="0"/>
              <a:t>health </a:t>
            </a:r>
            <a:r>
              <a:rPr lang="en-US" dirty="0"/>
              <a:t>insurer’s “medical loss”, but do little to ultimately lower costs and do nothing to improve care. </a:t>
            </a:r>
          </a:p>
          <a:p>
            <a:pPr marL="0" indent="0">
              <a:buNone/>
            </a:pPr>
            <a:endParaRPr lang="en-US" dirty="0"/>
          </a:p>
        </p:txBody>
      </p:sp>
    </p:spTree>
    <p:extLst>
      <p:ext uri="{BB962C8B-B14F-4D97-AF65-F5344CB8AC3E}">
        <p14:creationId xmlns:p14="http://schemas.microsoft.com/office/powerpoint/2010/main" val="32297296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ers-deductibles-and-coinsurance-growing-faster-than-cos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8821731" cy="4419600"/>
          </a:xfrm>
          <a:prstGeom prst="rect">
            <a:avLst/>
          </a:prstGeom>
        </p:spPr>
      </p:pic>
    </p:spTree>
    <p:extLst>
      <p:ext uri="{BB962C8B-B14F-4D97-AF65-F5344CB8AC3E}">
        <p14:creationId xmlns:p14="http://schemas.microsoft.com/office/powerpoint/2010/main" val="9669821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35284683"/>
              </p:ext>
            </p:extLst>
          </p:nvPr>
        </p:nvGraphicFramePr>
        <p:xfrm>
          <a:off x="304800" y="304800"/>
          <a:ext cx="8610600" cy="6781800"/>
        </p:xfrm>
        <a:graphic>
          <a:graphicData uri="http://schemas.openxmlformats.org/presentationml/2006/ole">
            <mc:AlternateContent xmlns:mc="http://schemas.openxmlformats.org/markup-compatibility/2006">
              <mc:Choice xmlns:v="urn:schemas-microsoft-com:vml" Requires="v">
                <p:oleObj spid="_x0000_s56447" name="Document" r:id="rId5" imgW="5486400" imgH="2565400" progId="Word.Document.12">
                  <p:embed/>
                </p:oleObj>
              </mc:Choice>
              <mc:Fallback>
                <p:oleObj name="Document" r:id="rId5" imgW="5486400" imgH="2565400" progId="Word.Document.12">
                  <p:embed/>
                  <p:pic>
                    <p:nvPicPr>
                      <p:cNvPr id="0" name=""/>
                      <p:cNvPicPr/>
                      <p:nvPr/>
                    </p:nvPicPr>
                    <p:blipFill>
                      <a:blip r:embed="rId6"/>
                      <a:stretch>
                        <a:fillRect/>
                      </a:stretch>
                    </p:blipFill>
                    <p:spPr>
                      <a:xfrm>
                        <a:off x="304800" y="304800"/>
                        <a:ext cx="8610600" cy="6781800"/>
                      </a:xfrm>
                      <a:prstGeom prst="rect">
                        <a:avLst/>
                      </a:prstGeom>
                    </p:spPr>
                  </p:pic>
                </p:oleObj>
              </mc:Fallback>
            </mc:AlternateContent>
          </a:graphicData>
        </a:graphic>
      </p:graphicFrame>
    </p:spTree>
    <p:extLst>
      <p:ext uri="{BB962C8B-B14F-4D97-AF65-F5344CB8AC3E}">
        <p14:creationId xmlns:p14="http://schemas.microsoft.com/office/powerpoint/2010/main" val="40416470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_range.png"/>
          <p:cNvPicPr>
            <a:picLocks noChangeAspect="1"/>
          </p:cNvPicPr>
          <p:nvPr/>
        </p:nvPicPr>
        <p:blipFill>
          <a:blip r:embed="rId3">
            <a:extLst>
              <a:ext uri="{BEBA8EAE-BF5A-486C-A8C5-ECC9F3942E4B}">
                <a14:imgProps xmlns:a14="http://schemas.microsoft.com/office/drawing/2010/main">
                  <a14:imgLayer r:embed="rId4">
                    <a14:imgEffect>
                      <a14:sharpenSoften amount="65000"/>
                    </a14:imgEffect>
                  </a14:imgLayer>
                </a14:imgProps>
              </a:ext>
              <a:ext uri="{28A0092B-C50C-407E-A947-70E740481C1C}">
                <a14:useLocalDpi xmlns:a14="http://schemas.microsoft.com/office/drawing/2010/main" val="0"/>
              </a:ext>
            </a:extLst>
          </a:blip>
          <a:stretch>
            <a:fillRect/>
          </a:stretch>
        </p:blipFill>
        <p:spPr>
          <a:xfrm>
            <a:off x="50081" y="457200"/>
            <a:ext cx="9143999" cy="6095999"/>
          </a:xfrm>
          <a:prstGeom prst="rect">
            <a:avLst/>
          </a:prstGeom>
        </p:spPr>
      </p:pic>
    </p:spTree>
    <p:extLst>
      <p:ext uri="{BB962C8B-B14F-4D97-AF65-F5344CB8AC3E}">
        <p14:creationId xmlns:p14="http://schemas.microsoft.com/office/powerpoint/2010/main" val="29642641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44629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6555641"/>
          </a:xfrm>
          <a:prstGeom prst="rect">
            <a:avLst/>
          </a:prstGeom>
          <a:noFill/>
        </p:spPr>
        <p:txBody>
          <a:bodyPr wrap="square" rtlCol="0">
            <a:spAutoFit/>
          </a:bodyPr>
          <a:lstStyle/>
          <a:p>
            <a:r>
              <a:rPr lang="en-US" sz="3200" b="1" dirty="0" smtClean="0"/>
              <a:t>Advantages to Business with Single Payer:</a:t>
            </a:r>
            <a:endParaRPr lang="en-US" sz="2800" dirty="0" smtClean="0"/>
          </a:p>
          <a:p>
            <a:endParaRPr lang="en-US" sz="2800" dirty="0"/>
          </a:p>
          <a:p>
            <a:r>
              <a:rPr lang="en-US" sz="2800" dirty="0" smtClean="0"/>
              <a:t>1.  </a:t>
            </a:r>
            <a:r>
              <a:rPr lang="en-US" sz="2800" b="1" dirty="0" smtClean="0"/>
              <a:t>All employees</a:t>
            </a:r>
            <a:r>
              <a:rPr lang="en-US" sz="2800" dirty="0" smtClean="0"/>
              <a:t> (full, </a:t>
            </a:r>
            <a:r>
              <a:rPr lang="en-US" sz="2800" dirty="0"/>
              <a:t>part time, </a:t>
            </a:r>
            <a:r>
              <a:rPr lang="en-US" sz="2800" dirty="0" smtClean="0"/>
              <a:t>seasonal; one, 100 or 1000) are completely </a:t>
            </a:r>
            <a:r>
              <a:rPr lang="en-US" sz="2800" dirty="0"/>
              <a:t>covered, </a:t>
            </a:r>
            <a:r>
              <a:rPr lang="en-US" sz="2800" dirty="0" smtClean="0"/>
              <a:t>care </a:t>
            </a:r>
            <a:r>
              <a:rPr lang="en-US" sz="2800" dirty="0"/>
              <a:t>is comprehensive, without gaps  </a:t>
            </a:r>
            <a:endParaRPr lang="en-US" sz="2800" dirty="0" smtClean="0"/>
          </a:p>
          <a:p>
            <a:r>
              <a:rPr lang="en-US" sz="2800" dirty="0" smtClean="0"/>
              <a:t>2. </a:t>
            </a:r>
            <a:r>
              <a:rPr lang="en-US" sz="2800" dirty="0"/>
              <a:t>D</a:t>
            </a:r>
            <a:r>
              <a:rPr lang="en-US" sz="2800" dirty="0" smtClean="0"/>
              <a:t>oes not require Employers </a:t>
            </a:r>
            <a:r>
              <a:rPr lang="en-US" sz="2800" b="1" dirty="0" smtClean="0"/>
              <a:t>comparing</a:t>
            </a:r>
            <a:r>
              <a:rPr lang="en-US" sz="2800" dirty="0" smtClean="0"/>
              <a:t> </a:t>
            </a:r>
            <a:r>
              <a:rPr lang="en-US" sz="2800" dirty="0"/>
              <a:t>insurance </a:t>
            </a:r>
            <a:r>
              <a:rPr lang="en-US" sz="2800" dirty="0" smtClean="0"/>
              <a:t>co. </a:t>
            </a:r>
          </a:p>
          <a:p>
            <a:r>
              <a:rPr lang="en-US" sz="2800" dirty="0" smtClean="0"/>
              <a:t>3. All </a:t>
            </a:r>
            <a:r>
              <a:rPr lang="en-US" sz="2800" b="1" dirty="0" smtClean="0"/>
              <a:t>competitors</a:t>
            </a:r>
            <a:r>
              <a:rPr lang="en-US" sz="2800" dirty="0" smtClean="0"/>
              <a:t> pay the same </a:t>
            </a:r>
            <a:r>
              <a:rPr lang="en-US" sz="2800" dirty="0"/>
              <a:t>% of payroll to </a:t>
            </a:r>
            <a:r>
              <a:rPr lang="en-US" sz="2800" dirty="0" smtClean="0"/>
              <a:t>cover </a:t>
            </a:r>
            <a:r>
              <a:rPr lang="en-US" sz="2800" dirty="0" err="1" smtClean="0"/>
              <a:t>emply</a:t>
            </a:r>
            <a:r>
              <a:rPr lang="en-US" sz="2800" dirty="0" smtClean="0"/>
              <a:t>. 4. </a:t>
            </a:r>
            <a:r>
              <a:rPr lang="en-US" sz="2800" b="1" dirty="0" err="1" smtClean="0"/>
              <a:t>Workmans</a:t>
            </a:r>
            <a:r>
              <a:rPr lang="en-US" sz="2800" b="1" dirty="0" smtClean="0"/>
              <a:t> Comp</a:t>
            </a:r>
            <a:r>
              <a:rPr lang="en-US" sz="2800" dirty="0" smtClean="0"/>
              <a:t>, </a:t>
            </a:r>
            <a:r>
              <a:rPr lang="en-US" sz="2800" dirty="0"/>
              <a:t>Auto </a:t>
            </a:r>
            <a:r>
              <a:rPr lang="en-US" sz="2800" dirty="0" smtClean="0"/>
              <a:t>&amp; </a:t>
            </a:r>
            <a:r>
              <a:rPr lang="en-US" sz="2800" dirty="0"/>
              <a:t>Liability </a:t>
            </a:r>
            <a:r>
              <a:rPr lang="en-US" sz="2800" b="1" dirty="0" smtClean="0"/>
              <a:t>costs will </a:t>
            </a:r>
            <a:r>
              <a:rPr lang="en-US" sz="2800" b="1" dirty="0"/>
              <a:t>decrease</a:t>
            </a:r>
            <a:r>
              <a:rPr lang="en-US" sz="2800" dirty="0"/>
              <a:t> </a:t>
            </a:r>
            <a:r>
              <a:rPr lang="en-US" sz="2800" dirty="0" smtClean="0"/>
              <a:t>-medical </a:t>
            </a:r>
            <a:r>
              <a:rPr lang="en-US" sz="2800" dirty="0"/>
              <a:t>component is covered </a:t>
            </a:r>
            <a:endParaRPr lang="en-US" sz="2800" dirty="0" smtClean="0"/>
          </a:p>
          <a:p>
            <a:r>
              <a:rPr lang="en-US" sz="2800" dirty="0"/>
              <a:t>5</a:t>
            </a:r>
            <a:r>
              <a:rPr lang="en-US" sz="2800" dirty="0" smtClean="0"/>
              <a:t>.</a:t>
            </a:r>
            <a:r>
              <a:rPr lang="en-US" sz="2800" dirty="0"/>
              <a:t>  </a:t>
            </a:r>
            <a:r>
              <a:rPr lang="en-US" sz="2800" b="1" dirty="0" smtClean="0"/>
              <a:t>Retiree </a:t>
            </a:r>
            <a:r>
              <a:rPr lang="en-US" sz="2800" b="1" dirty="0"/>
              <a:t>health costs </a:t>
            </a:r>
            <a:r>
              <a:rPr lang="en-US" sz="2800" dirty="0" smtClean="0"/>
              <a:t>decrease -</a:t>
            </a:r>
            <a:r>
              <a:rPr lang="en-US" sz="2800" dirty="0"/>
              <a:t> </a:t>
            </a:r>
            <a:r>
              <a:rPr lang="en-US" sz="2800" dirty="0" smtClean="0"/>
              <a:t>Rx fully </a:t>
            </a:r>
            <a:r>
              <a:rPr lang="en-US" sz="2800" dirty="0"/>
              <a:t>covered </a:t>
            </a:r>
            <a:endParaRPr lang="en-US" sz="2800" dirty="0" smtClean="0"/>
          </a:p>
          <a:p>
            <a:r>
              <a:rPr lang="en-US" sz="2800" dirty="0" smtClean="0"/>
              <a:t>6. </a:t>
            </a:r>
            <a:r>
              <a:rPr lang="en-US" sz="2800" dirty="0"/>
              <a:t> </a:t>
            </a:r>
            <a:r>
              <a:rPr lang="en-US" sz="2800" dirty="0" smtClean="0"/>
              <a:t>Future health </a:t>
            </a:r>
            <a:r>
              <a:rPr lang="en-US" sz="2800" b="1" dirty="0" smtClean="0"/>
              <a:t>costs are predictable </a:t>
            </a:r>
            <a:r>
              <a:rPr lang="en-US" sz="2800" dirty="0" smtClean="0"/>
              <a:t>- based </a:t>
            </a:r>
            <a:r>
              <a:rPr lang="en-US" sz="2800" dirty="0"/>
              <a:t>on </a:t>
            </a:r>
            <a:r>
              <a:rPr lang="en-US" sz="2800" dirty="0" smtClean="0"/>
              <a:t>payroll</a:t>
            </a:r>
            <a:r>
              <a:rPr lang="en-US" sz="2800" dirty="0"/>
              <a:t>, not on </a:t>
            </a:r>
            <a:r>
              <a:rPr lang="en-US" sz="2800" dirty="0" smtClean="0"/>
              <a:t>what the premiums might be. </a:t>
            </a:r>
          </a:p>
          <a:p>
            <a:r>
              <a:rPr lang="en-US" sz="2800" dirty="0"/>
              <a:t>7</a:t>
            </a:r>
            <a:r>
              <a:rPr lang="en-US" sz="2800" dirty="0" smtClean="0"/>
              <a:t>. </a:t>
            </a:r>
            <a:r>
              <a:rPr lang="en-US" sz="2800" dirty="0"/>
              <a:t>C</a:t>
            </a:r>
            <a:r>
              <a:rPr lang="en-US" sz="2800" dirty="0" smtClean="0"/>
              <a:t>ustomers</a:t>
            </a:r>
            <a:r>
              <a:rPr lang="en-US" sz="2800" dirty="0"/>
              <a:t>, with fixed health care costs, </a:t>
            </a:r>
            <a:r>
              <a:rPr lang="en-US" sz="2800" dirty="0" smtClean="0"/>
              <a:t>have </a:t>
            </a:r>
            <a:r>
              <a:rPr lang="en-US" sz="2800" dirty="0"/>
              <a:t>more money to spend on </a:t>
            </a:r>
            <a:r>
              <a:rPr lang="en-US" sz="2800" dirty="0" smtClean="0"/>
              <a:t>products </a:t>
            </a:r>
            <a:r>
              <a:rPr lang="en-US" sz="2800" dirty="0"/>
              <a:t>and services</a:t>
            </a:r>
          </a:p>
          <a:p>
            <a:endParaRPr lang="en-US" sz="2800" dirty="0" smtClean="0"/>
          </a:p>
          <a:p>
            <a:r>
              <a:rPr lang="en-US" dirty="0" smtClean="0"/>
              <a:t> </a:t>
            </a:r>
            <a:endParaRPr lang="en-US" dirty="0"/>
          </a:p>
        </p:txBody>
      </p:sp>
    </p:spTree>
    <p:extLst>
      <p:ext uri="{BB962C8B-B14F-4D97-AF65-F5344CB8AC3E}">
        <p14:creationId xmlns:p14="http://schemas.microsoft.com/office/powerpoint/2010/main" val="23354991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 y="152400"/>
            <a:ext cx="8915400" cy="6863417"/>
          </a:xfrm>
          <a:prstGeom prst="rect">
            <a:avLst/>
          </a:prstGeom>
          <a:noFill/>
        </p:spPr>
        <p:txBody>
          <a:bodyPr wrap="square" rtlCol="0">
            <a:spAutoFit/>
          </a:bodyPr>
          <a:lstStyle/>
          <a:p>
            <a:r>
              <a:rPr lang="en-US" sz="3200" dirty="0" smtClean="0"/>
              <a:t>Financing of Medicare for All</a:t>
            </a:r>
          </a:p>
          <a:p>
            <a:endParaRPr lang="en-US" sz="1600" dirty="0"/>
          </a:p>
          <a:p>
            <a:r>
              <a:rPr lang="en-US" sz="2000" dirty="0" smtClean="0"/>
              <a:t>HR </a:t>
            </a:r>
            <a:r>
              <a:rPr lang="en-US" sz="2000" dirty="0"/>
              <a:t>676 </a:t>
            </a:r>
            <a:r>
              <a:rPr lang="en-US" sz="2000" dirty="0" smtClean="0"/>
              <a:t> -95</a:t>
            </a:r>
            <a:r>
              <a:rPr lang="en-US" sz="2000" dirty="0"/>
              <a:t>% of all U.S. </a:t>
            </a:r>
            <a:r>
              <a:rPr lang="en-US" sz="2000" dirty="0" smtClean="0"/>
              <a:t>households will </a:t>
            </a:r>
            <a:r>
              <a:rPr lang="en-US" sz="2000" b="1" dirty="0"/>
              <a:t>save</a:t>
            </a:r>
            <a:r>
              <a:rPr lang="en-US" sz="2000" dirty="0"/>
              <a:t> money</a:t>
            </a:r>
            <a:r>
              <a:rPr lang="en-US" sz="2000" dirty="0" smtClean="0"/>
              <a:t>. </a:t>
            </a:r>
            <a:endParaRPr lang="en-US" sz="2000" dirty="0"/>
          </a:p>
          <a:p>
            <a:pPr marL="285750" lvl="0" indent="-285750">
              <a:buFontTx/>
              <a:buChar char="-"/>
            </a:pPr>
            <a:r>
              <a:rPr lang="en-US" sz="2000" b="1" dirty="0" smtClean="0"/>
              <a:t>Maintains</a:t>
            </a:r>
            <a:r>
              <a:rPr lang="en-US" sz="2000" dirty="0" smtClean="0"/>
              <a:t> </a:t>
            </a:r>
            <a:r>
              <a:rPr lang="en-US" sz="2000" dirty="0"/>
              <a:t>current federal financing for health care</a:t>
            </a:r>
          </a:p>
          <a:p>
            <a:pPr marL="285750" lvl="0" indent="-285750">
              <a:buFontTx/>
              <a:buChar char="-"/>
            </a:pPr>
            <a:r>
              <a:rPr lang="en-US" sz="2000" b="1" dirty="0" smtClean="0"/>
              <a:t>Continues</a:t>
            </a:r>
            <a:r>
              <a:rPr lang="en-US" sz="2000" dirty="0" smtClean="0"/>
              <a:t> the ACA’s increase in </a:t>
            </a:r>
            <a:r>
              <a:rPr lang="en-US" sz="2000" dirty="0"/>
              <a:t>personal income taxes on the top 5% </a:t>
            </a:r>
            <a:endParaRPr lang="en-US" sz="2000" dirty="0" smtClean="0"/>
          </a:p>
          <a:p>
            <a:pPr marL="285750" lvl="0" indent="-285750">
              <a:buFontTx/>
              <a:buChar char="-"/>
            </a:pPr>
            <a:r>
              <a:rPr lang="en-US" sz="2000" b="1" dirty="0" smtClean="0"/>
              <a:t>Maintains</a:t>
            </a:r>
            <a:r>
              <a:rPr lang="en-US" sz="2000" dirty="0" smtClean="0"/>
              <a:t> </a:t>
            </a:r>
            <a:r>
              <a:rPr lang="en-US" sz="2000" dirty="0"/>
              <a:t>a modest tax on unearned </a:t>
            </a:r>
            <a:r>
              <a:rPr lang="en-US" sz="2000" dirty="0" smtClean="0"/>
              <a:t>income, as in the current ACA</a:t>
            </a:r>
            <a:endParaRPr lang="en-US" sz="2000" dirty="0"/>
          </a:p>
          <a:p>
            <a:pPr marL="285750" lvl="0" indent="-285750">
              <a:buFontTx/>
              <a:buChar char="-"/>
            </a:pPr>
            <a:r>
              <a:rPr lang="en-US" sz="2000" b="1" dirty="0" smtClean="0"/>
              <a:t>Maintains</a:t>
            </a:r>
            <a:r>
              <a:rPr lang="en-US" sz="2000" dirty="0" smtClean="0"/>
              <a:t> a </a:t>
            </a:r>
            <a:r>
              <a:rPr lang="en-US" sz="2000" dirty="0"/>
              <a:t>modest </a:t>
            </a:r>
            <a:r>
              <a:rPr lang="en-US" sz="2000" dirty="0" smtClean="0"/>
              <a:t>but </a:t>
            </a:r>
            <a:r>
              <a:rPr lang="en-US" sz="2000" b="1" dirty="0"/>
              <a:t>progressive</a:t>
            </a:r>
            <a:r>
              <a:rPr lang="en-US" sz="2000" dirty="0"/>
              <a:t> tax on </a:t>
            </a:r>
            <a:r>
              <a:rPr lang="en-US" sz="2000" dirty="0" smtClean="0"/>
              <a:t>payroll</a:t>
            </a:r>
            <a:r>
              <a:rPr lang="en-US" sz="2000" dirty="0"/>
              <a:t> </a:t>
            </a:r>
            <a:r>
              <a:rPr lang="en-US" sz="2000" dirty="0" smtClean="0"/>
              <a:t>taxes </a:t>
            </a:r>
          </a:p>
          <a:p>
            <a:pPr marL="285750" lvl="0" indent="-285750">
              <a:buFontTx/>
              <a:buChar char="-"/>
            </a:pPr>
            <a:r>
              <a:rPr lang="en-US" sz="2000" dirty="0" smtClean="0"/>
              <a:t>HR 676 </a:t>
            </a:r>
            <a:r>
              <a:rPr lang="en-US" sz="2000" b="1" dirty="0" smtClean="0"/>
              <a:t>Institutes</a:t>
            </a:r>
            <a:r>
              <a:rPr lang="en-US" sz="2000" dirty="0" smtClean="0"/>
              <a:t> </a:t>
            </a:r>
            <a:r>
              <a:rPr lang="en-US" sz="2000" dirty="0"/>
              <a:t>a small tax </a:t>
            </a:r>
            <a:r>
              <a:rPr lang="en-US" sz="2000" dirty="0" smtClean="0"/>
              <a:t>(0.5%) on stock </a:t>
            </a:r>
            <a:r>
              <a:rPr lang="en-US" sz="2000" dirty="0"/>
              <a:t>trades and 0.01% tax per year to maturity on transactions in bonds, swaps, and trades</a:t>
            </a:r>
          </a:p>
          <a:p>
            <a:pPr marL="285750" indent="-285750">
              <a:buFontTx/>
              <a:buChar char="-"/>
            </a:pPr>
            <a:endParaRPr lang="en-US" sz="2000" dirty="0" smtClean="0"/>
          </a:p>
          <a:p>
            <a:pPr marL="285750" indent="-285750">
              <a:buFontTx/>
              <a:buChar char="-"/>
            </a:pPr>
            <a:r>
              <a:rPr lang="en-US" sz="2000" dirty="0" smtClean="0"/>
              <a:t>HR </a:t>
            </a:r>
            <a:r>
              <a:rPr lang="en-US" sz="2000" dirty="0"/>
              <a:t>676 would also </a:t>
            </a:r>
            <a:r>
              <a:rPr lang="en-US" sz="2000" dirty="0" smtClean="0"/>
              <a:t>maintain the incentives of the ACA for </a:t>
            </a:r>
            <a:r>
              <a:rPr lang="en-US" sz="2000" dirty="0"/>
              <a:t>improved hospital </a:t>
            </a:r>
            <a:r>
              <a:rPr lang="en-US" sz="2000" dirty="0" smtClean="0"/>
              <a:t>safety, maintain incentives </a:t>
            </a:r>
            <a:r>
              <a:rPr lang="en-US" sz="2000" dirty="0"/>
              <a:t>for coordination of </a:t>
            </a:r>
            <a:r>
              <a:rPr lang="en-US" sz="2000" dirty="0" smtClean="0"/>
              <a:t>care </a:t>
            </a:r>
            <a:r>
              <a:rPr lang="en-US" sz="2000" dirty="0"/>
              <a:t>and reforms to provide reimbursement for overall quality rather than quantity in </a:t>
            </a:r>
            <a:r>
              <a:rPr lang="en-US" sz="2000" dirty="0" smtClean="0"/>
              <a:t>Medicare. This has resulted in </a:t>
            </a:r>
            <a:r>
              <a:rPr lang="en-US" sz="2000" dirty="0"/>
              <a:t>150,000 fewer avoidable hospital </a:t>
            </a:r>
            <a:r>
              <a:rPr lang="en-US" sz="2000" dirty="0" smtClean="0"/>
              <a:t>readmissions per year!</a:t>
            </a:r>
            <a:endParaRPr lang="en-US" sz="2000" dirty="0"/>
          </a:p>
          <a:p>
            <a:pPr marL="285750" indent="-285750">
              <a:buFontTx/>
              <a:buChar char="-"/>
            </a:pPr>
            <a:endParaRPr lang="en-US" sz="2000" dirty="0" smtClean="0"/>
          </a:p>
          <a:p>
            <a:pPr marL="285750" indent="-285750">
              <a:buFontTx/>
              <a:buChar char="-"/>
            </a:pPr>
            <a:r>
              <a:rPr lang="en-US" sz="2000" dirty="0" smtClean="0"/>
              <a:t> HR 676 establishes </a:t>
            </a:r>
            <a:r>
              <a:rPr lang="en-US" sz="2000" dirty="0"/>
              <a:t>a system for future cost control using proven-effective methods such as negotiated fees, global budgets, and capital planning. Over time, reduced health cost inflation over the next decade (“bending the cost curve”) would save $1.8 trillion, making comprehensive health benefits sustainable for future generations.</a:t>
            </a:r>
          </a:p>
          <a:p>
            <a:endParaRPr lang="en-US" sz="1600" dirty="0"/>
          </a:p>
          <a:p>
            <a:endParaRPr lang="en-US" sz="1600" dirty="0"/>
          </a:p>
        </p:txBody>
      </p:sp>
    </p:spTree>
    <p:extLst>
      <p:ext uri="{BB962C8B-B14F-4D97-AF65-F5344CB8AC3E}">
        <p14:creationId xmlns:p14="http://schemas.microsoft.com/office/powerpoint/2010/main" val="2922025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2347691653"/>
              </p:ext>
            </p:extLst>
          </p:nvPr>
        </p:nvGraphicFramePr>
        <p:xfrm>
          <a:off x="381000" y="228600"/>
          <a:ext cx="8382000" cy="5638800"/>
        </p:xfrm>
        <a:graphic>
          <a:graphicData uri="http://schemas.openxmlformats.org/presentationml/2006/ole">
            <mc:AlternateContent xmlns:mc="http://schemas.openxmlformats.org/markup-compatibility/2006">
              <mc:Choice xmlns:v="urn:schemas-microsoft-com:vml" Requires="v">
                <p:oleObj spid="_x0000_s1157"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
                        <a:ext cx="8382000" cy="5638800"/>
                      </a:xfrm>
                      <a:prstGeom prst="rect">
                        <a:avLst/>
                      </a:prstGeom>
                      <a:noFill/>
                      <a:ln>
                        <a:noFill/>
                      </a:ln>
                      <a:effectLst/>
                      <a:extLst/>
                    </p:spPr>
                  </p:pic>
                </p:oleObj>
              </mc:Fallback>
            </mc:AlternateContent>
          </a:graphicData>
        </a:graphic>
      </p:graphicFrame>
      <p:sp>
        <p:nvSpPr>
          <p:cNvPr id="5" name="TextBox 4"/>
          <p:cNvSpPr txBox="1"/>
          <p:nvPr/>
        </p:nvSpPr>
        <p:spPr>
          <a:xfrm>
            <a:off x="228600" y="6096000"/>
            <a:ext cx="7315200" cy="461665"/>
          </a:xfrm>
          <a:prstGeom prst="rect">
            <a:avLst/>
          </a:prstGeom>
          <a:noFill/>
        </p:spPr>
        <p:txBody>
          <a:bodyPr wrap="square" rtlCol="0">
            <a:spAutoFit/>
          </a:bodyPr>
          <a:lstStyle/>
          <a:p>
            <a:r>
              <a:rPr lang="en-US" dirty="0" smtClean="0"/>
              <a:t>There are </a:t>
            </a:r>
            <a:r>
              <a:rPr lang="en-US" b="1" dirty="0" smtClean="0"/>
              <a:t>now</a:t>
            </a:r>
            <a:r>
              <a:rPr lang="en-US" dirty="0" smtClean="0"/>
              <a:t> </a:t>
            </a:r>
            <a:r>
              <a:rPr lang="en-US" b="1" dirty="0" smtClean="0"/>
              <a:t>113</a:t>
            </a:r>
            <a:r>
              <a:rPr lang="en-US" dirty="0" smtClean="0"/>
              <a:t> Co-sponsors of HR 676   </a:t>
            </a:r>
            <a:endParaRPr lang="en-US" dirty="0"/>
          </a:p>
        </p:txBody>
      </p:sp>
      <p:sp>
        <p:nvSpPr>
          <p:cNvPr id="6" name="TextBox 5"/>
          <p:cNvSpPr txBox="1"/>
          <p:nvPr/>
        </p:nvSpPr>
        <p:spPr>
          <a:xfrm>
            <a:off x="838200" y="2209800"/>
            <a:ext cx="381000" cy="461665"/>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9074744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752" y="439563"/>
            <a:ext cx="8563977" cy="646331"/>
          </a:xfrm>
          <a:prstGeom prst="rect">
            <a:avLst/>
          </a:prstGeom>
        </p:spPr>
        <p:txBody>
          <a:bodyPr wrap="square">
            <a:spAutoFit/>
          </a:bodyPr>
          <a:lstStyle/>
          <a:p>
            <a:r>
              <a:rPr lang="en-US" dirty="0" smtClean="0">
                <a:solidFill>
                  <a:srgbClr val="494F59"/>
                </a:solidFill>
                <a:effectLst/>
                <a:latin typeface="TrebuchetMS"/>
              </a:rPr>
              <a:t>UK </a:t>
            </a:r>
            <a:endParaRPr lang="en-US" dirty="0" smtClean="0"/>
          </a:p>
          <a:p>
            <a:endParaRPr lang="en-US" dirty="0"/>
          </a:p>
        </p:txBody>
      </p:sp>
      <p:sp>
        <p:nvSpPr>
          <p:cNvPr id="3" name="Rectangle 2"/>
          <p:cNvSpPr/>
          <p:nvPr/>
        </p:nvSpPr>
        <p:spPr>
          <a:xfrm>
            <a:off x="718383" y="3749418"/>
            <a:ext cx="287258" cy="184666"/>
          </a:xfrm>
          <a:prstGeom prst="rect">
            <a:avLst/>
          </a:prstGeom>
        </p:spPr>
        <p:txBody>
          <a:bodyPr wrap="none">
            <a:spAutoFit/>
          </a:bodyPr>
          <a:lstStyle/>
          <a:p>
            <a:r>
              <a:rPr lang="en-US" sz="900" baseline="30000" dirty="0" smtClean="0">
                <a:solidFill>
                  <a:srgbClr val="3B4048"/>
                </a:solidFill>
                <a:latin typeface="TrebuchetMS"/>
              </a:rPr>
              <a:t>UK</a:t>
            </a:r>
            <a:endParaRPr lang="en-US" dirty="0"/>
          </a:p>
        </p:txBody>
      </p:sp>
      <p:sp>
        <p:nvSpPr>
          <p:cNvPr id="4" name="Rectangle 3"/>
          <p:cNvSpPr/>
          <p:nvPr/>
        </p:nvSpPr>
        <p:spPr>
          <a:xfrm>
            <a:off x="3486984" y="3619243"/>
            <a:ext cx="287258" cy="184666"/>
          </a:xfrm>
          <a:prstGeom prst="rect">
            <a:avLst/>
          </a:prstGeom>
        </p:spPr>
        <p:txBody>
          <a:bodyPr wrap="none">
            <a:spAutoFit/>
          </a:bodyPr>
          <a:lstStyle/>
          <a:p>
            <a:r>
              <a:rPr lang="en-US" sz="900" baseline="30000" dirty="0" smtClean="0">
                <a:solidFill>
                  <a:srgbClr val="3B4048"/>
                </a:solidFill>
                <a:latin typeface="TrebuchetMS"/>
              </a:rPr>
              <a:t>UK</a:t>
            </a:r>
            <a:endParaRPr lang="en-US" dirty="0"/>
          </a:p>
        </p:txBody>
      </p:sp>
      <p:pic>
        <p:nvPicPr>
          <p:cNvPr id="6" name="Picture 5"/>
          <p:cNvPicPr>
            <a:picLocks noChangeAspect="1"/>
          </p:cNvPicPr>
          <p:nvPr/>
        </p:nvPicPr>
        <p:blipFill>
          <a:blip r:embed="rId3"/>
          <a:stretch>
            <a:fillRect/>
          </a:stretch>
        </p:blipFill>
        <p:spPr>
          <a:xfrm>
            <a:off x="0" y="2286000"/>
            <a:ext cx="9144000" cy="4213860"/>
          </a:xfrm>
          <a:prstGeom prst="rect">
            <a:avLst/>
          </a:prstGeom>
        </p:spPr>
      </p:pic>
      <p:pic>
        <p:nvPicPr>
          <p:cNvPr id="7" name="Picture 6"/>
          <p:cNvPicPr>
            <a:picLocks noChangeAspect="1"/>
          </p:cNvPicPr>
          <p:nvPr/>
        </p:nvPicPr>
        <p:blipFill>
          <a:blip r:embed="rId4"/>
          <a:stretch>
            <a:fillRect/>
          </a:stretch>
        </p:blipFill>
        <p:spPr>
          <a:xfrm>
            <a:off x="5105400" y="228600"/>
            <a:ext cx="3937000" cy="2057400"/>
          </a:xfrm>
          <a:prstGeom prst="rect">
            <a:avLst/>
          </a:prstGeom>
        </p:spPr>
      </p:pic>
      <p:sp>
        <p:nvSpPr>
          <p:cNvPr id="8" name="TextBox 7"/>
          <p:cNvSpPr txBox="1"/>
          <p:nvPr/>
        </p:nvSpPr>
        <p:spPr>
          <a:xfrm>
            <a:off x="76200" y="228600"/>
            <a:ext cx="4953000" cy="1384995"/>
          </a:xfrm>
          <a:prstGeom prst="rect">
            <a:avLst/>
          </a:prstGeom>
          <a:noFill/>
        </p:spPr>
        <p:txBody>
          <a:bodyPr wrap="square" rtlCol="0">
            <a:spAutoFit/>
          </a:bodyPr>
          <a:lstStyle/>
          <a:p>
            <a:r>
              <a:rPr lang="en-US" sz="2800" b="1" dirty="0" smtClean="0"/>
              <a:t>Medicare for All Act of 2017</a:t>
            </a:r>
          </a:p>
          <a:p>
            <a:r>
              <a:rPr lang="en-US" sz="2800" b="1" dirty="0" smtClean="0"/>
              <a:t>S-1804 – Bernie Sanders</a:t>
            </a:r>
          </a:p>
          <a:p>
            <a:endParaRPr lang="en-US" sz="2800" b="1" dirty="0"/>
          </a:p>
        </p:txBody>
      </p:sp>
    </p:spTree>
    <p:extLst>
      <p:ext uri="{BB962C8B-B14F-4D97-AF65-F5344CB8AC3E}">
        <p14:creationId xmlns:p14="http://schemas.microsoft.com/office/powerpoint/2010/main" val="37326451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5262979"/>
          </a:xfrm>
          <a:prstGeom prst="rect">
            <a:avLst/>
          </a:prstGeom>
          <a:noFill/>
        </p:spPr>
        <p:txBody>
          <a:bodyPr wrap="square" rtlCol="0">
            <a:spAutoFit/>
          </a:bodyPr>
          <a:lstStyle/>
          <a:p>
            <a:r>
              <a:rPr lang="en-US" sz="2400" b="1" dirty="0"/>
              <a:t>Financing of Medicare for All under </a:t>
            </a:r>
            <a:r>
              <a:rPr lang="en-US" sz="2400" b="1" dirty="0" smtClean="0"/>
              <a:t>M4All S-1804</a:t>
            </a:r>
            <a:endParaRPr lang="en-US" sz="2400" b="1" dirty="0"/>
          </a:p>
          <a:p>
            <a:endParaRPr lang="en-US" sz="2400" dirty="0" smtClean="0"/>
          </a:p>
          <a:p>
            <a:pPr marL="457200" indent="-457200">
              <a:buAutoNum type="arabicPeriod"/>
            </a:pPr>
            <a:r>
              <a:rPr lang="en-US" sz="2400" b="1" dirty="0" smtClean="0"/>
              <a:t>7.5% Income-Based Employer Payroll tax </a:t>
            </a:r>
            <a:r>
              <a:rPr lang="en-US" sz="2400" dirty="0" smtClean="0"/>
              <a:t>- 2016</a:t>
            </a:r>
            <a:r>
              <a:rPr lang="en-US" sz="2400" dirty="0"/>
              <a:t>:employers paid </a:t>
            </a:r>
            <a:r>
              <a:rPr lang="en-US" sz="2400" dirty="0" smtClean="0"/>
              <a:t>av. $12,865 </a:t>
            </a:r>
            <a:r>
              <a:rPr lang="en-US" sz="2400" dirty="0"/>
              <a:t>on premiums for worker. Employer paying 7.5% via payroll tax saves 3,750$ To protect small business, 1</a:t>
            </a:r>
            <a:r>
              <a:rPr lang="en-US" sz="2400" baseline="30000" dirty="0"/>
              <a:t>st</a:t>
            </a:r>
            <a:r>
              <a:rPr lang="en-US" sz="2400" dirty="0"/>
              <a:t> </a:t>
            </a:r>
            <a:r>
              <a:rPr lang="en-US" sz="2400" dirty="0" smtClean="0"/>
              <a:t>$2 </a:t>
            </a:r>
            <a:r>
              <a:rPr lang="en-US" sz="2400" dirty="0"/>
              <a:t>million </a:t>
            </a:r>
            <a:r>
              <a:rPr lang="en-US" sz="2400" dirty="0" smtClean="0"/>
              <a:t> </a:t>
            </a:r>
            <a:r>
              <a:rPr lang="en-US" sz="2400" dirty="0"/>
              <a:t>payroll are </a:t>
            </a:r>
            <a:r>
              <a:rPr lang="en-US" sz="2400" dirty="0" smtClean="0"/>
              <a:t>exempt, or other adjustments </a:t>
            </a:r>
          </a:p>
          <a:p>
            <a:pPr marL="457200" indent="-457200">
              <a:buAutoNum type="arabicPeriod"/>
            </a:pPr>
            <a:r>
              <a:rPr lang="en-US" sz="2400" b="1" dirty="0" smtClean="0"/>
              <a:t>4% Income-based Households </a:t>
            </a:r>
            <a:r>
              <a:rPr lang="en-US" sz="2400" b="1" dirty="0"/>
              <a:t>Tax </a:t>
            </a:r>
            <a:r>
              <a:rPr lang="en-US" sz="2400" b="1" dirty="0" smtClean="0"/>
              <a:t> – </a:t>
            </a:r>
            <a:r>
              <a:rPr lang="en-US" sz="2400" dirty="0" smtClean="0"/>
              <a:t>typical family of 4 earning $50K now pays $5300 in premiums to private insurer. 4% tax is $844, or, in lieu of premiums, savings of $4,400</a:t>
            </a:r>
          </a:p>
          <a:p>
            <a:pPr marL="457200" indent="-457200">
              <a:buAutoNum type="arabicPeriod"/>
            </a:pPr>
            <a:r>
              <a:rPr lang="en-US" sz="2400" b="1" dirty="0" smtClean="0"/>
              <a:t>Elimination</a:t>
            </a:r>
            <a:r>
              <a:rPr lang="en-US" sz="2400" dirty="0" smtClean="0"/>
              <a:t> of </a:t>
            </a:r>
            <a:r>
              <a:rPr lang="en-US" sz="2400" b="1" dirty="0" smtClean="0"/>
              <a:t>Tax exclusion </a:t>
            </a:r>
            <a:r>
              <a:rPr lang="en-US" sz="2400" dirty="0" smtClean="0"/>
              <a:t>for Health Coverage &gt;250 $</a:t>
            </a:r>
            <a:r>
              <a:rPr lang="en-US" sz="2400" dirty="0" err="1" smtClean="0"/>
              <a:t>Bil</a:t>
            </a:r>
            <a:r>
              <a:rPr lang="en-US" sz="2400" dirty="0" smtClean="0"/>
              <a:t>/</a:t>
            </a:r>
            <a:r>
              <a:rPr lang="en-US" sz="2400" dirty="0" err="1" smtClean="0"/>
              <a:t>yr</a:t>
            </a:r>
            <a:endParaRPr lang="en-US" sz="2400" dirty="0" smtClean="0"/>
          </a:p>
          <a:p>
            <a:pPr marL="457200" indent="-457200">
              <a:buAutoNum type="arabicPeriod"/>
            </a:pPr>
            <a:r>
              <a:rPr lang="en-US" sz="2400" b="1" dirty="0" smtClean="0"/>
              <a:t>Progressive Income Tax </a:t>
            </a:r>
            <a:r>
              <a:rPr lang="en-US" sz="2400" dirty="0" smtClean="0"/>
              <a:t>Increase on Wealthy</a:t>
            </a:r>
          </a:p>
          <a:p>
            <a:pPr marL="457200" indent="-457200">
              <a:buAutoNum type="arabicPeriod"/>
            </a:pPr>
            <a:r>
              <a:rPr lang="en-US" sz="2400" b="1" dirty="0" smtClean="0"/>
              <a:t>Tax Capital Gains/Dividends</a:t>
            </a:r>
          </a:p>
          <a:p>
            <a:pPr marL="457200" indent="-457200">
              <a:buAutoNum type="arabicPeriod"/>
            </a:pPr>
            <a:r>
              <a:rPr lang="en-US" sz="2400" b="1" dirty="0" smtClean="0"/>
              <a:t>Eliminate Tax Deductions for Wealthy</a:t>
            </a:r>
            <a:endParaRPr lang="en-US" sz="2400" dirty="0" smtClean="0"/>
          </a:p>
          <a:p>
            <a:pPr marL="457200" indent="-457200">
              <a:buAutoNum type="arabicPeriod"/>
            </a:pPr>
            <a:r>
              <a:rPr lang="en-US" sz="2400" b="1" dirty="0"/>
              <a:t>Drug Prices are </a:t>
            </a:r>
            <a:r>
              <a:rPr lang="en-US" sz="2400" b="1" dirty="0" smtClean="0"/>
              <a:t>Negotiated</a:t>
            </a:r>
            <a:endParaRPr lang="en-US" dirty="0"/>
          </a:p>
        </p:txBody>
      </p:sp>
    </p:spTree>
    <p:extLst>
      <p:ext uri="{BB962C8B-B14F-4D97-AF65-F5344CB8AC3E}">
        <p14:creationId xmlns:p14="http://schemas.microsoft.com/office/powerpoint/2010/main" val="19153877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839200" cy="6740306"/>
          </a:xfrm>
          <a:prstGeom prst="rect">
            <a:avLst/>
          </a:prstGeom>
          <a:noFill/>
        </p:spPr>
        <p:txBody>
          <a:bodyPr wrap="square" rtlCol="0">
            <a:spAutoFit/>
          </a:bodyPr>
          <a:lstStyle/>
          <a:p>
            <a:r>
              <a:rPr lang="en-US" sz="2400" b="1" dirty="0"/>
              <a:t>Medicare for All Act of </a:t>
            </a:r>
            <a:r>
              <a:rPr lang="en-US" sz="2400" b="1" dirty="0" smtClean="0"/>
              <a:t>2017 S</a:t>
            </a:r>
            <a:r>
              <a:rPr lang="en-US" sz="2400" b="1" dirty="0"/>
              <a:t>-1804 – Bernie Sanders</a:t>
            </a:r>
          </a:p>
          <a:p>
            <a:pPr marL="342900" indent="-342900">
              <a:buFont typeface="Arial"/>
              <a:buChar char="•"/>
            </a:pPr>
            <a:r>
              <a:rPr lang="en-US" sz="2400" b="1" dirty="0"/>
              <a:t>Implemented</a:t>
            </a:r>
            <a:r>
              <a:rPr lang="en-US" sz="2400" dirty="0"/>
              <a:t> over 4 year period:1</a:t>
            </a:r>
            <a:r>
              <a:rPr lang="en-US" sz="2400" baseline="30000" dirty="0"/>
              <a:t>st</a:t>
            </a:r>
            <a:r>
              <a:rPr lang="en-US" sz="2400" dirty="0"/>
              <a:t> year eligibility all children &lt;18 </a:t>
            </a:r>
            <a:r>
              <a:rPr lang="en-US" sz="2400" dirty="0" smtClean="0"/>
              <a:t>&amp; </a:t>
            </a:r>
            <a:r>
              <a:rPr lang="en-US" sz="2400" dirty="0"/>
              <a:t>Medicare expanded to age </a:t>
            </a:r>
            <a:r>
              <a:rPr lang="en-US" sz="2400" dirty="0" smtClean="0"/>
              <a:t>55, then yearly expansion </a:t>
            </a:r>
            <a:r>
              <a:rPr lang="en-US" sz="2400" dirty="0"/>
              <a:t>to age </a:t>
            </a:r>
            <a:r>
              <a:rPr lang="en-US" sz="2400" dirty="0" smtClean="0"/>
              <a:t>until all </a:t>
            </a:r>
            <a:r>
              <a:rPr lang="en-US" sz="2400" dirty="0"/>
              <a:t>citizens </a:t>
            </a:r>
            <a:r>
              <a:rPr lang="en-US" sz="2400" dirty="0" smtClean="0"/>
              <a:t>covered in 4</a:t>
            </a:r>
            <a:r>
              <a:rPr lang="en-US" sz="2400" baseline="30000" dirty="0" smtClean="0"/>
              <a:t>th</a:t>
            </a:r>
            <a:r>
              <a:rPr lang="en-US" sz="2400" dirty="0" smtClean="0"/>
              <a:t> year</a:t>
            </a:r>
          </a:p>
          <a:p>
            <a:pPr marL="342900" indent="-342900">
              <a:buFont typeface="Arial"/>
              <a:buChar char="•"/>
            </a:pPr>
            <a:r>
              <a:rPr lang="en-US" sz="2400" b="1" dirty="0" smtClean="0"/>
              <a:t>Replaces</a:t>
            </a:r>
            <a:r>
              <a:rPr lang="en-US" sz="2400" dirty="0" smtClean="0"/>
              <a:t> </a:t>
            </a:r>
            <a:r>
              <a:rPr lang="en-US" sz="2400" dirty="0"/>
              <a:t>Medicare/Medicaid/SCHIP/FEHBP/Tricare </a:t>
            </a:r>
            <a:r>
              <a:rPr lang="en-US" sz="2400" dirty="0" smtClean="0"/>
              <a:t>&amp;ACA</a:t>
            </a:r>
            <a:endParaRPr lang="en-US" sz="2400" b="1" dirty="0" smtClean="0"/>
          </a:p>
          <a:p>
            <a:r>
              <a:rPr lang="en-US" sz="2400" b="1" dirty="0" smtClean="0"/>
              <a:t>Proposed Covered Services:</a:t>
            </a:r>
          </a:p>
          <a:p>
            <a:pPr marL="342900" indent="-342900">
              <a:buFont typeface="Arial"/>
              <a:buChar char="•"/>
            </a:pPr>
            <a:r>
              <a:rPr lang="en-US" sz="2400" dirty="0"/>
              <a:t>10 </a:t>
            </a:r>
            <a:r>
              <a:rPr lang="en-US" sz="2400" dirty="0" smtClean="0"/>
              <a:t>current categories </a:t>
            </a:r>
            <a:r>
              <a:rPr lang="en-US" sz="2400" dirty="0"/>
              <a:t>of </a:t>
            </a:r>
            <a:r>
              <a:rPr lang="en-US" sz="2400" dirty="0" smtClean="0"/>
              <a:t>care in </a:t>
            </a:r>
            <a:r>
              <a:rPr lang="en-US" sz="2400" dirty="0"/>
              <a:t>ACA – HHS determines </a:t>
            </a:r>
            <a:r>
              <a:rPr lang="en-US" sz="2400" dirty="0" smtClean="0"/>
              <a:t>new benefits </a:t>
            </a:r>
            <a:r>
              <a:rPr lang="en-US" sz="2400" dirty="0"/>
              <a:t>based </a:t>
            </a:r>
            <a:r>
              <a:rPr lang="en-US" sz="2400" dirty="0" smtClean="0"/>
              <a:t>on National </a:t>
            </a:r>
            <a:r>
              <a:rPr lang="en-US" sz="2400" dirty="0"/>
              <a:t>practice </a:t>
            </a:r>
            <a:r>
              <a:rPr lang="en-US" sz="2400" dirty="0" smtClean="0"/>
              <a:t>guidelines/stakeholders</a:t>
            </a:r>
            <a:r>
              <a:rPr lang="en-US" sz="2400" dirty="0"/>
              <a:t>/</a:t>
            </a:r>
            <a:r>
              <a:rPr lang="en-US" sz="2400" dirty="0" smtClean="0"/>
              <a:t>public</a:t>
            </a:r>
          </a:p>
          <a:p>
            <a:pPr marL="342900" indent="-342900">
              <a:buFont typeface="Arial"/>
              <a:buChar char="•"/>
            </a:pPr>
            <a:r>
              <a:rPr lang="en-US" sz="2400" dirty="0" err="1" smtClean="0"/>
              <a:t>New:Dental</a:t>
            </a:r>
            <a:r>
              <a:rPr lang="en-US" sz="2400" dirty="0" smtClean="0"/>
              <a:t> care/hearing-aides/medical equip/abortions</a:t>
            </a:r>
          </a:p>
          <a:p>
            <a:pPr marL="342900" indent="-342900">
              <a:buFont typeface="Arial"/>
              <a:buChar char="•"/>
            </a:pPr>
            <a:r>
              <a:rPr lang="en-US" sz="2400" dirty="0" smtClean="0"/>
              <a:t>Copays if equally </a:t>
            </a:r>
            <a:r>
              <a:rPr lang="en-US" sz="2400" dirty="0"/>
              <a:t>effective generic drugs </a:t>
            </a:r>
            <a:r>
              <a:rPr lang="en-US" sz="2400" dirty="0" smtClean="0"/>
              <a:t>exist (annual </a:t>
            </a:r>
            <a:r>
              <a:rPr lang="en-US" sz="2400" dirty="0"/>
              <a:t>cap </a:t>
            </a:r>
            <a:r>
              <a:rPr lang="en-US" sz="2400" dirty="0" smtClean="0"/>
              <a:t>200$)</a:t>
            </a:r>
            <a:endParaRPr lang="en-US" sz="2400" b="1" dirty="0" smtClean="0"/>
          </a:p>
          <a:p>
            <a:r>
              <a:rPr lang="en-US" sz="2400" b="1" dirty="0" smtClean="0"/>
              <a:t>Office </a:t>
            </a:r>
            <a:r>
              <a:rPr lang="en-US" sz="2400" b="1" dirty="0"/>
              <a:t>of Primary </a:t>
            </a:r>
            <a:r>
              <a:rPr lang="en-US" sz="2400" b="1" dirty="0" err="1" smtClean="0"/>
              <a:t>Care:</a:t>
            </a:r>
            <a:r>
              <a:rPr lang="en-US" sz="2400" dirty="0" err="1" smtClean="0"/>
              <a:t>coordinates</a:t>
            </a:r>
            <a:r>
              <a:rPr lang="en-US" sz="2400" dirty="0" smtClean="0"/>
              <a:t> Medical Education </a:t>
            </a:r>
            <a:r>
              <a:rPr lang="en-US" sz="2400" dirty="0"/>
              <a:t>goals and </a:t>
            </a:r>
            <a:r>
              <a:rPr lang="en-US" sz="2400" dirty="0" smtClean="0"/>
              <a:t>policies to meet “Triple Aim” and service underserved areas</a:t>
            </a:r>
          </a:p>
          <a:p>
            <a:r>
              <a:rPr lang="en-US" sz="2400" b="1" dirty="0"/>
              <a:t>Regional Ombudsmen </a:t>
            </a:r>
            <a:endParaRPr lang="en-US" sz="2400" dirty="0" smtClean="0"/>
          </a:p>
          <a:p>
            <a:pPr marL="342900" indent="-342900">
              <a:buFont typeface="Arial"/>
              <a:buChar char="•"/>
            </a:pPr>
            <a:r>
              <a:rPr lang="en-US" sz="2400" b="1" dirty="0" smtClean="0"/>
              <a:t>Long</a:t>
            </a:r>
            <a:r>
              <a:rPr lang="en-US" sz="2400" b="1" dirty="0"/>
              <a:t>-term care </a:t>
            </a:r>
            <a:r>
              <a:rPr lang="en-US" sz="2400" dirty="0"/>
              <a:t>for seniors and people with disabilities will continue as </a:t>
            </a:r>
            <a:r>
              <a:rPr lang="en-US" sz="2400" dirty="0" smtClean="0"/>
              <a:t>currently </a:t>
            </a:r>
            <a:r>
              <a:rPr lang="en-US" sz="2400" dirty="0"/>
              <a:t>covered under Medicaid. </a:t>
            </a:r>
            <a:endParaRPr lang="en-US" sz="2400" dirty="0" smtClean="0"/>
          </a:p>
          <a:p>
            <a:r>
              <a:rPr lang="en-US" sz="2400" b="1" dirty="0" smtClean="0"/>
              <a:t>Mechanisms for transitions </a:t>
            </a:r>
            <a:r>
              <a:rPr lang="en-US" sz="2400" dirty="0" smtClean="0"/>
              <a:t>for displaced workers in Health Industry</a:t>
            </a:r>
            <a:endParaRPr lang="en-US" sz="2400" dirty="0"/>
          </a:p>
          <a:p>
            <a:endParaRPr lang="en-US" sz="2400" dirty="0" smtClean="0"/>
          </a:p>
          <a:p>
            <a:endParaRPr lang="en-US" sz="2400" dirty="0"/>
          </a:p>
        </p:txBody>
      </p:sp>
    </p:spTree>
    <p:extLst>
      <p:ext uri="{BB962C8B-B14F-4D97-AF65-F5344CB8AC3E}">
        <p14:creationId xmlns:p14="http://schemas.microsoft.com/office/powerpoint/2010/main" val="24925637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388" y="125439"/>
            <a:ext cx="9065612" cy="6740306"/>
          </a:xfrm>
          <a:prstGeom prst="rect">
            <a:avLst/>
          </a:prstGeom>
          <a:noFill/>
        </p:spPr>
        <p:txBody>
          <a:bodyPr wrap="square" rtlCol="0">
            <a:spAutoFit/>
          </a:bodyPr>
          <a:lstStyle/>
          <a:p>
            <a:r>
              <a:rPr lang="en-US" sz="2400" b="1" dirty="0" err="1" smtClean="0"/>
              <a:t>AmeriCare</a:t>
            </a:r>
            <a:r>
              <a:rPr lang="en-US" sz="2400" b="1" dirty="0" smtClean="0"/>
              <a:t> </a:t>
            </a:r>
          </a:p>
          <a:p>
            <a:pPr marL="342900" indent="-342900">
              <a:buFontTx/>
              <a:buChar char="-"/>
            </a:pPr>
            <a:r>
              <a:rPr lang="en-US" dirty="0" smtClean="0"/>
              <a:t>a graduated single payer concept introduced by Rep Stark of California in 2009</a:t>
            </a:r>
          </a:p>
          <a:p>
            <a:pPr marL="342900" indent="-342900">
              <a:buFontTx/>
              <a:buChar char="-"/>
            </a:pPr>
            <a:r>
              <a:rPr lang="en-US" dirty="0" smtClean="0"/>
              <a:t>The “public option” – people can opt put and keep their current insurance</a:t>
            </a:r>
          </a:p>
          <a:p>
            <a:r>
              <a:rPr lang="en-US" dirty="0" smtClean="0"/>
              <a:t>Financed through employee contributions as well as premiums </a:t>
            </a:r>
          </a:p>
          <a:p>
            <a:r>
              <a:rPr lang="en-US" dirty="0" smtClean="0"/>
              <a:t>Financed thru State contributions equal to Medicaid and CHIP, which are rolled into </a:t>
            </a:r>
            <a:r>
              <a:rPr lang="en-US" dirty="0" err="1" smtClean="0"/>
              <a:t>AmeriCare</a:t>
            </a:r>
            <a:endParaRPr lang="en-US" dirty="0" smtClean="0"/>
          </a:p>
          <a:p>
            <a:r>
              <a:rPr lang="en-US" dirty="0" smtClean="0"/>
              <a:t>Unlike HR676, maintains role for private insurers and providers also may remain for-profit</a:t>
            </a:r>
            <a:endParaRPr lang="en-US" dirty="0"/>
          </a:p>
          <a:p>
            <a:endParaRPr lang="en-US" dirty="0"/>
          </a:p>
          <a:p>
            <a:r>
              <a:rPr lang="en-US" sz="2400" dirty="0" err="1" smtClean="0"/>
              <a:t>Ctr</a:t>
            </a:r>
            <a:r>
              <a:rPr lang="en-US" sz="2400" dirty="0" smtClean="0"/>
              <a:t> </a:t>
            </a:r>
            <a:r>
              <a:rPr lang="en-US" sz="2400" dirty="0"/>
              <a:t>for American </a:t>
            </a:r>
            <a:r>
              <a:rPr lang="en-US" sz="2400" dirty="0" err="1"/>
              <a:t>Progress:</a:t>
            </a:r>
            <a:r>
              <a:rPr lang="en-US" sz="2400" b="1" dirty="0" err="1"/>
              <a:t>”Medicare</a:t>
            </a:r>
            <a:r>
              <a:rPr lang="en-US" sz="2400" b="1" dirty="0"/>
              <a:t> Extra for All” </a:t>
            </a:r>
            <a:r>
              <a:rPr lang="en-US" sz="2400" dirty="0" smtClean="0"/>
              <a:t> </a:t>
            </a:r>
            <a:r>
              <a:rPr lang="en-US" sz="2400" dirty="0"/>
              <a:t>Single Payer Lite</a:t>
            </a:r>
          </a:p>
          <a:p>
            <a:r>
              <a:rPr lang="en-US" dirty="0" smtClean="0"/>
              <a:t>-funded </a:t>
            </a:r>
            <a:r>
              <a:rPr lang="en-US" dirty="0"/>
              <a:t>by America’s Health Insurance </a:t>
            </a:r>
            <a:r>
              <a:rPr lang="en-US" dirty="0" smtClean="0"/>
              <a:t>Plans/Eli </a:t>
            </a:r>
            <a:r>
              <a:rPr lang="en-US" dirty="0"/>
              <a:t>Lilly, </a:t>
            </a:r>
            <a:r>
              <a:rPr lang="en-US" dirty="0" smtClean="0"/>
              <a:t>donors -newborns</a:t>
            </a:r>
            <a:r>
              <a:rPr lang="en-US" dirty="0"/>
              <a:t>, </a:t>
            </a:r>
            <a:r>
              <a:rPr lang="en-US" dirty="0" smtClean="0"/>
              <a:t>non-covered, all &gt;65 </a:t>
            </a:r>
            <a:r>
              <a:rPr lang="en-US" dirty="0"/>
              <a:t>“automatically enrolled” </a:t>
            </a:r>
            <a:r>
              <a:rPr lang="en-US" dirty="0" smtClean="0"/>
              <a:t>at </a:t>
            </a:r>
            <a:r>
              <a:rPr lang="en-US" dirty="0"/>
              <a:t>medical point of </a:t>
            </a:r>
            <a:r>
              <a:rPr lang="en-US" dirty="0" smtClean="0"/>
              <a:t>care</a:t>
            </a:r>
          </a:p>
          <a:p>
            <a:pPr marL="285750" indent="-285750">
              <a:buFontTx/>
              <a:buChar char="-"/>
            </a:pPr>
            <a:r>
              <a:rPr lang="en-US" dirty="0" smtClean="0"/>
              <a:t>Premiums </a:t>
            </a:r>
            <a:r>
              <a:rPr lang="en-US" b="1" dirty="0" smtClean="0"/>
              <a:t>not </a:t>
            </a:r>
            <a:r>
              <a:rPr lang="en-US" b="1" dirty="0"/>
              <a:t>covered by other insurance </a:t>
            </a:r>
            <a:r>
              <a:rPr lang="en-US" b="1" dirty="0" smtClean="0"/>
              <a:t>“</a:t>
            </a:r>
            <a:r>
              <a:rPr lang="en-US" dirty="0" smtClean="0"/>
              <a:t>automatically </a:t>
            </a:r>
            <a:r>
              <a:rPr lang="en-US" dirty="0"/>
              <a:t>collected </a:t>
            </a:r>
            <a:r>
              <a:rPr lang="en-US" dirty="0" smtClean="0"/>
              <a:t>thru </a:t>
            </a:r>
            <a:r>
              <a:rPr lang="en-US" dirty="0"/>
              <a:t>tax </a:t>
            </a:r>
            <a:r>
              <a:rPr lang="en-US" dirty="0" err="1" smtClean="0"/>
              <a:t>withholdng</a:t>
            </a:r>
            <a:r>
              <a:rPr lang="en-US" dirty="0" smtClean="0"/>
              <a:t> </a:t>
            </a:r>
            <a:r>
              <a:rPr lang="en-US" dirty="0"/>
              <a:t>and on tax returns. Individuals who are not required to file taxes would not pay any premiums. </a:t>
            </a:r>
          </a:p>
        </p:txBody>
      </p:sp>
    </p:spTree>
    <p:extLst>
      <p:ext uri="{BB962C8B-B14F-4D97-AF65-F5344CB8AC3E}">
        <p14:creationId xmlns:p14="http://schemas.microsoft.com/office/powerpoint/2010/main" val="28716697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057400"/>
            <a:ext cx="5943600" cy="461665"/>
          </a:xfrm>
          <a:prstGeom prst="rect">
            <a:avLst/>
          </a:prstGeom>
          <a:noFill/>
        </p:spPr>
        <p:txBody>
          <a:bodyPr wrap="square" rtlCol="0">
            <a:spAutoFit/>
          </a:bodyPr>
          <a:lstStyle/>
          <a:p>
            <a:endParaRPr lang="en-US"/>
          </a:p>
        </p:txBody>
      </p:sp>
      <p:sp>
        <p:nvSpPr>
          <p:cNvPr id="4" name="TextBox 3"/>
          <p:cNvSpPr txBox="1"/>
          <p:nvPr/>
        </p:nvSpPr>
        <p:spPr>
          <a:xfrm>
            <a:off x="1524000" y="1981200"/>
            <a:ext cx="6248400" cy="461665"/>
          </a:xfrm>
          <a:prstGeom prst="rect">
            <a:avLst/>
          </a:prstGeom>
          <a:solidFill>
            <a:srgbClr val="FFFFFF"/>
          </a:solidFill>
        </p:spPr>
        <p:txBody>
          <a:bodyPr wrap="square" rtlCol="0">
            <a:spAutoFit/>
          </a:bodyPr>
          <a:lstStyle/>
          <a:p>
            <a:endParaRPr lang="en-US"/>
          </a:p>
        </p:txBody>
      </p:sp>
    </p:spTree>
    <p:extLst>
      <p:ext uri="{BB962C8B-B14F-4D97-AF65-F5344CB8AC3E}">
        <p14:creationId xmlns:p14="http://schemas.microsoft.com/office/powerpoint/2010/main" val="32982416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52400" y="533400"/>
            <a:ext cx="8763000" cy="7696200"/>
          </a:xfrm>
          <a:prstGeom prst="rect">
            <a:avLst/>
          </a:prstGeom>
        </p:spPr>
      </p:pic>
      <p:sp>
        <p:nvSpPr>
          <p:cNvPr id="5" name="TextBox 4"/>
          <p:cNvSpPr txBox="1"/>
          <p:nvPr/>
        </p:nvSpPr>
        <p:spPr>
          <a:xfrm>
            <a:off x="457200" y="5562600"/>
            <a:ext cx="7315200" cy="461665"/>
          </a:xfrm>
          <a:prstGeom prst="rect">
            <a:avLst/>
          </a:prstGeom>
          <a:noFill/>
        </p:spPr>
        <p:txBody>
          <a:bodyPr wrap="square" rtlCol="0">
            <a:spAutoFit/>
          </a:bodyPr>
          <a:lstStyle/>
          <a:p>
            <a:r>
              <a:rPr lang="en-US" dirty="0" smtClean="0"/>
              <a:t> </a:t>
            </a:r>
            <a:endParaRPr lang="en-US" dirty="0"/>
          </a:p>
        </p:txBody>
      </p:sp>
      <p:sp>
        <p:nvSpPr>
          <p:cNvPr id="2" name="TextBox 1"/>
          <p:cNvSpPr txBox="1"/>
          <p:nvPr/>
        </p:nvSpPr>
        <p:spPr>
          <a:xfrm>
            <a:off x="152400" y="457200"/>
            <a:ext cx="4724400" cy="461665"/>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228600" y="381000"/>
            <a:ext cx="8382000" cy="461665"/>
          </a:xfrm>
          <a:prstGeom prst="rect">
            <a:avLst/>
          </a:prstGeom>
          <a:noFill/>
        </p:spPr>
        <p:txBody>
          <a:bodyPr wrap="square" rtlCol="0">
            <a:spAutoFit/>
          </a:bodyPr>
          <a:lstStyle/>
          <a:p>
            <a:r>
              <a:rPr lang="en-US" dirty="0" smtClean="0"/>
              <a:t>Recent History of Uninsured/Underinsured Pre 2008 Recession</a:t>
            </a:r>
            <a:endParaRPr lang="en-US" dirty="0"/>
          </a:p>
        </p:txBody>
      </p:sp>
    </p:spTree>
    <p:extLst>
      <p:ext uri="{BB962C8B-B14F-4D97-AF65-F5344CB8AC3E}">
        <p14:creationId xmlns:p14="http://schemas.microsoft.com/office/powerpoint/2010/main" val="14064691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Bankruptcies Due to Uninsurance or Underinsurance in NH</a:t>
            </a:r>
          </a:p>
        </p:txBody>
      </p:sp>
      <p:graphicFrame>
        <p:nvGraphicFramePr>
          <p:cNvPr id="8" name="Object 3"/>
          <p:cNvGraphicFramePr>
            <a:graphicFrameLocks noChangeAspect="1"/>
          </p:cNvGraphicFramePr>
          <p:nvPr>
            <p:extLst>
              <p:ext uri="{D42A27DB-BD31-4B8C-83A1-F6EECF244321}">
                <p14:modId xmlns:p14="http://schemas.microsoft.com/office/powerpoint/2010/main" val="2502229089"/>
              </p:ext>
            </p:extLst>
          </p:nvPr>
        </p:nvGraphicFramePr>
        <p:xfrm>
          <a:off x="1066800" y="2057400"/>
          <a:ext cx="7180263" cy="4114800"/>
        </p:xfrm>
        <a:graphic>
          <a:graphicData uri="http://schemas.openxmlformats.org/presentationml/2006/ole">
            <mc:AlternateContent xmlns:mc="http://schemas.openxmlformats.org/markup-compatibility/2006">
              <mc:Choice xmlns:v="urn:schemas-microsoft-com:vml" Requires="v">
                <p:oleObj spid="_x0000_s59492" name="Worksheet" r:id="rId5" imgW="5019820" imgH="2876952" progId="Excel.Sheet.8">
                  <p:embed/>
                </p:oleObj>
              </mc:Choice>
              <mc:Fallback>
                <p:oleObj name="Worksheet" r:id="rId5" imgW="5019820" imgH="2876952"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057400"/>
                        <a:ext cx="7180263" cy="4114800"/>
                      </a:xfrm>
                      <a:prstGeom prst="rect">
                        <a:avLst/>
                      </a:prstGeom>
                    </p:spPr>
                  </p:pic>
                </p:oleObj>
              </mc:Fallback>
            </mc:AlternateContent>
          </a:graphicData>
        </a:graphic>
      </p:graphicFrame>
      <p:sp>
        <p:nvSpPr>
          <p:cNvPr id="7" name="TextBox 6"/>
          <p:cNvSpPr txBox="1"/>
          <p:nvPr/>
        </p:nvSpPr>
        <p:spPr>
          <a:xfrm>
            <a:off x="1676400" y="2057400"/>
            <a:ext cx="5867400" cy="461665"/>
          </a:xfrm>
          <a:prstGeom prst="rect">
            <a:avLst/>
          </a:prstGeom>
          <a:solidFill>
            <a:srgbClr val="FFFFFF"/>
          </a:solidFill>
        </p:spPr>
        <p:txBody>
          <a:bodyPr wrap="square" rtlCol="0">
            <a:spAutoFit/>
          </a:bodyPr>
          <a:lstStyle/>
          <a:p>
            <a:endParaRPr lang="en-US" dirty="0"/>
          </a:p>
        </p:txBody>
      </p:sp>
      <p:sp>
        <p:nvSpPr>
          <p:cNvPr id="9" name="TextBox 8"/>
          <p:cNvSpPr txBox="1"/>
          <p:nvPr/>
        </p:nvSpPr>
        <p:spPr>
          <a:xfrm>
            <a:off x="1828800" y="1981200"/>
            <a:ext cx="5638800" cy="461665"/>
          </a:xfrm>
          <a:prstGeom prst="rect">
            <a:avLst/>
          </a:prstGeom>
          <a:noFill/>
        </p:spPr>
        <p:txBody>
          <a:bodyPr wrap="square" rtlCol="0">
            <a:spAutoFit/>
          </a:bodyPr>
          <a:lstStyle/>
          <a:p>
            <a:r>
              <a:rPr lang="en-US" dirty="0" smtClean="0"/>
              <a:t>NH Bankruptcy by County – 2013</a:t>
            </a:r>
            <a:endParaRPr lang="en-US" dirty="0"/>
          </a:p>
        </p:txBody>
      </p:sp>
    </p:spTree>
    <p:extLst>
      <p:ext uri="{BB962C8B-B14F-4D97-AF65-F5344CB8AC3E}">
        <p14:creationId xmlns:p14="http://schemas.microsoft.com/office/powerpoint/2010/main" val="7193646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6515" y="228600"/>
            <a:ext cx="8839200" cy="609600"/>
          </a:xfrm>
        </p:spPr>
        <p:txBody>
          <a:bodyPr/>
          <a:lstStyle/>
          <a:p>
            <a:r>
              <a:rPr lang="en-US" altLang="en-US" sz="3200" b="1" dirty="0" smtClean="0"/>
              <a:t>Numerous Federal Health Ins. Systems</a:t>
            </a:r>
            <a:r>
              <a:rPr lang="en-US" altLang="en-US" sz="2800" dirty="0"/>
              <a:t/>
            </a:r>
            <a:br>
              <a:rPr lang="en-US" altLang="en-US" sz="2800" dirty="0"/>
            </a:br>
            <a:endParaRPr lang="en-US" altLang="en-US" sz="2800" dirty="0"/>
          </a:p>
        </p:txBody>
      </p:sp>
      <p:sp>
        <p:nvSpPr>
          <p:cNvPr id="47107" name="Rectangle 3"/>
          <p:cNvSpPr>
            <a:spLocks noGrp="1" noChangeArrowheads="1"/>
          </p:cNvSpPr>
          <p:nvPr>
            <p:ph type="body" idx="1"/>
          </p:nvPr>
        </p:nvSpPr>
        <p:spPr>
          <a:xfrm>
            <a:off x="114735" y="685800"/>
            <a:ext cx="8991600" cy="5638800"/>
          </a:xfrm>
        </p:spPr>
        <p:txBody>
          <a:bodyPr/>
          <a:lstStyle/>
          <a:p>
            <a:r>
              <a:rPr lang="en-US" altLang="en-US" sz="2400" b="1" dirty="0" smtClean="0"/>
              <a:t>1965</a:t>
            </a:r>
            <a:r>
              <a:rPr lang="en-US" altLang="en-US" sz="2400" b="1" dirty="0"/>
              <a:t>:Medicare </a:t>
            </a:r>
            <a:r>
              <a:rPr lang="en-US" altLang="en-US" sz="2400" b="1" dirty="0" smtClean="0"/>
              <a:t>– </a:t>
            </a:r>
            <a:r>
              <a:rPr lang="en-US" altLang="en-US" sz="2400" dirty="0" smtClean="0"/>
              <a:t>for &gt;age 65 and dialysis </a:t>
            </a:r>
            <a:r>
              <a:rPr lang="en-US" altLang="en-US" sz="2400" dirty="0" err="1" smtClean="0"/>
              <a:t>pts</a:t>
            </a:r>
            <a:r>
              <a:rPr lang="en-US" altLang="en-US" sz="2400" dirty="0" smtClean="0"/>
              <a:t> </a:t>
            </a:r>
            <a:r>
              <a:rPr lang="en-US" altLang="en-US" sz="2400" b="1" dirty="0" smtClean="0"/>
              <a:t>- </a:t>
            </a:r>
            <a:r>
              <a:rPr lang="en-US" altLang="en-US" sz="2400" dirty="0" smtClean="0"/>
              <a:t>Funded via US revenue, mandatory Fed. payroll taxes and beneficiary premiums </a:t>
            </a:r>
          </a:p>
          <a:p>
            <a:r>
              <a:rPr lang="en-US" altLang="en-US" sz="2400" b="1" dirty="0" smtClean="0"/>
              <a:t>1965:Medicaid </a:t>
            </a:r>
            <a:r>
              <a:rPr lang="en-US" altLang="en-US" sz="2400" dirty="0" smtClean="0"/>
              <a:t>for those &lt;poverty level- funded jointly w Federal-State taxes but administered at state level</a:t>
            </a:r>
          </a:p>
          <a:p>
            <a:r>
              <a:rPr lang="en-US" altLang="en-US" sz="2400" b="1" dirty="0" smtClean="0"/>
              <a:t>2003:Medicare Part D </a:t>
            </a:r>
            <a:r>
              <a:rPr lang="en-US" altLang="en-US" sz="2400" dirty="0" smtClean="0"/>
              <a:t>– supplement to Medicare, administered by for profit pharmacy benefit managers, Medicare cannot negotiate prices</a:t>
            </a:r>
          </a:p>
          <a:p>
            <a:pPr marL="0" indent="0">
              <a:buNone/>
            </a:pPr>
            <a:r>
              <a:rPr lang="en-US" altLang="en-US" sz="2400" b="1" dirty="0"/>
              <a:t>Programs w Special Relations w Federal </a:t>
            </a:r>
            <a:r>
              <a:rPr lang="en-US" altLang="en-US" sz="2400" b="1" dirty="0" err="1"/>
              <a:t>Govt</a:t>
            </a:r>
            <a:r>
              <a:rPr lang="en-US" altLang="en-US" sz="2400" b="1" dirty="0"/>
              <a:t>:</a:t>
            </a:r>
          </a:p>
          <a:p>
            <a:r>
              <a:rPr lang="en-US" altLang="en-US" sz="2400" b="1" dirty="0"/>
              <a:t>1946 - Veterans Health </a:t>
            </a:r>
            <a:r>
              <a:rPr lang="en-US" altLang="en-US" sz="2400" b="1" dirty="0" smtClean="0"/>
              <a:t>Administration; 1955 </a:t>
            </a:r>
            <a:r>
              <a:rPr lang="en-US" altLang="en-US" sz="2400" b="1" dirty="0"/>
              <a:t>- Indian Health </a:t>
            </a:r>
            <a:r>
              <a:rPr lang="en-US" altLang="en-US" sz="2400" b="1" dirty="0" smtClean="0"/>
              <a:t>Services; 1956</a:t>
            </a:r>
            <a:r>
              <a:rPr lang="en-US" altLang="en-US" sz="2400" b="1" dirty="0"/>
              <a:t>-66 - </a:t>
            </a:r>
            <a:r>
              <a:rPr lang="en-US" altLang="en-US" sz="2400" b="1" dirty="0" err="1"/>
              <a:t>Dept</a:t>
            </a:r>
            <a:r>
              <a:rPr lang="en-US" altLang="en-US" sz="2400" b="1" dirty="0"/>
              <a:t> of Defense </a:t>
            </a:r>
            <a:r>
              <a:rPr lang="en-US" altLang="en-US" sz="2400" b="1" dirty="0" smtClean="0"/>
              <a:t>Tricare;1959 </a:t>
            </a:r>
            <a:r>
              <a:rPr lang="en-US" altLang="en-US" sz="2400" b="1" dirty="0"/>
              <a:t>- Federal Employees Health Benefit Program (FEHBP)</a:t>
            </a:r>
          </a:p>
          <a:p>
            <a:pPr marL="0" indent="0">
              <a:buNone/>
            </a:pPr>
            <a:r>
              <a:rPr lang="en-US" altLang="en-US" sz="2400" b="1" dirty="0"/>
              <a:t>Various State Programs:</a:t>
            </a:r>
          </a:p>
          <a:p>
            <a:r>
              <a:rPr lang="en-US" altLang="en-US" sz="2400" b="1" dirty="0"/>
              <a:t>1902-49 – Statewide Workers Compensation </a:t>
            </a:r>
            <a:r>
              <a:rPr lang="en-US" altLang="en-US" sz="2400" dirty="0"/>
              <a:t> </a:t>
            </a:r>
          </a:p>
          <a:p>
            <a:endParaRPr lang="en-US" altLang="en-US" sz="2400" dirty="0" smtClean="0"/>
          </a:p>
          <a:p>
            <a:endParaRPr lang="en-US" alt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9677400" cy="914400"/>
          </a:xfrm>
        </p:spPr>
        <p:txBody>
          <a:bodyPr/>
          <a:lstStyle/>
          <a:p>
            <a:endParaRPr lang="en-US" sz="3200" b="1" dirty="0"/>
          </a:p>
        </p:txBody>
      </p:sp>
      <p:sp>
        <p:nvSpPr>
          <p:cNvPr id="3" name="Content Placeholder 2"/>
          <p:cNvSpPr>
            <a:spLocks noGrp="1"/>
          </p:cNvSpPr>
          <p:nvPr>
            <p:ph idx="1"/>
          </p:nvPr>
        </p:nvSpPr>
        <p:spPr>
          <a:xfrm>
            <a:off x="76200" y="685800"/>
            <a:ext cx="8915400" cy="4114800"/>
          </a:xfrm>
        </p:spPr>
        <p:txBody>
          <a:bodyPr/>
          <a:lstStyle/>
          <a:p>
            <a:r>
              <a:rPr lang="en-US" altLang="en-US" sz="2800" b="1" dirty="0"/>
              <a:t>1997 SCHIP </a:t>
            </a:r>
            <a:r>
              <a:rPr lang="en-US" altLang="en-US" sz="2800" dirty="0"/>
              <a:t>- poorer families with children &gt; poverty levels &amp; ineligible for Medicaid –funds provided 7.6 million </a:t>
            </a:r>
            <a:r>
              <a:rPr lang="en-US" altLang="en-US" sz="2800" dirty="0" smtClean="0"/>
              <a:t>kids</a:t>
            </a:r>
            <a:endParaRPr lang="en-US" altLang="en-US" sz="2800" b="1" dirty="0" smtClean="0"/>
          </a:p>
          <a:p>
            <a:r>
              <a:rPr lang="en-US" altLang="en-US" sz="2800" b="1" dirty="0" smtClean="0"/>
              <a:t>1976</a:t>
            </a:r>
            <a:r>
              <a:rPr lang="en-US" altLang="en-US" sz="2800" b="1" dirty="0"/>
              <a:t>-2014: State High Risk Pools </a:t>
            </a:r>
            <a:r>
              <a:rPr lang="en-US" altLang="en-US" sz="2800" dirty="0" smtClean="0"/>
              <a:t>- catastrophic </a:t>
            </a:r>
            <a:r>
              <a:rPr lang="en-US" altLang="en-US" sz="2800" dirty="0"/>
              <a:t>coverage </a:t>
            </a:r>
            <a:r>
              <a:rPr lang="en-US" altLang="en-US" sz="2800" dirty="0" smtClean="0"/>
              <a:t>for </a:t>
            </a:r>
            <a:r>
              <a:rPr lang="en-US" altLang="en-US" sz="2800" dirty="0" err="1"/>
              <a:t>pts</a:t>
            </a:r>
            <a:r>
              <a:rPr lang="en-US" altLang="en-US" sz="2800" dirty="0"/>
              <a:t> denied insurance for “preexisting conditions.”  </a:t>
            </a:r>
            <a:r>
              <a:rPr lang="en-US" altLang="en-US" sz="2400" dirty="0"/>
              <a:t>Expensive, </a:t>
            </a:r>
            <a:r>
              <a:rPr lang="en-US" altLang="en-US" sz="2400" dirty="0" smtClean="0"/>
              <a:t>1/25 </a:t>
            </a:r>
            <a:r>
              <a:rPr lang="en-US" altLang="en-US" sz="2400" dirty="0"/>
              <a:t>“</a:t>
            </a:r>
            <a:r>
              <a:rPr lang="en-US" altLang="en-US" sz="2400" dirty="0" err="1"/>
              <a:t>uninsurables</a:t>
            </a:r>
            <a:r>
              <a:rPr lang="en-US" altLang="en-US" sz="2400" dirty="0" smtClean="0"/>
              <a:t>” covered, 200,000 </a:t>
            </a:r>
            <a:r>
              <a:rPr lang="en-US" altLang="en-US" sz="2400" dirty="0"/>
              <a:t>people covered by 34 </a:t>
            </a:r>
            <a:r>
              <a:rPr lang="en-US" altLang="en-US" sz="2400" dirty="0" smtClean="0"/>
              <a:t>states</a:t>
            </a:r>
          </a:p>
          <a:p>
            <a:r>
              <a:rPr lang="en-US" altLang="en-US" sz="2800" b="1" dirty="0"/>
              <a:t>ACA (</a:t>
            </a:r>
            <a:r>
              <a:rPr lang="en-US" altLang="en-US" sz="2800" b="1" dirty="0" err="1"/>
              <a:t>Obamacare</a:t>
            </a:r>
            <a:r>
              <a:rPr lang="en-US" altLang="en-US" sz="2800" b="1" dirty="0"/>
              <a:t>) </a:t>
            </a:r>
            <a:r>
              <a:rPr lang="en-US" altLang="en-US" sz="2800" b="1" dirty="0" smtClean="0"/>
              <a:t>– </a:t>
            </a:r>
            <a:r>
              <a:rPr lang="en-US" altLang="en-US" sz="2400" dirty="0"/>
              <a:t>M</a:t>
            </a:r>
            <a:r>
              <a:rPr lang="en-US" altLang="en-US" sz="2400" dirty="0" smtClean="0"/>
              <a:t>ust </a:t>
            </a:r>
            <a:r>
              <a:rPr lang="en-US" altLang="en-US" sz="2400" dirty="0"/>
              <a:t>give 10 Essential Benefits, </a:t>
            </a:r>
            <a:r>
              <a:rPr lang="en-US" altLang="en-US" sz="2400" dirty="0" err="1"/>
              <a:t>NoDenial</a:t>
            </a:r>
            <a:r>
              <a:rPr lang="en-US" altLang="en-US" sz="2400" dirty="0"/>
              <a:t> for </a:t>
            </a:r>
            <a:r>
              <a:rPr lang="en-US" altLang="en-US" sz="2400" dirty="0" smtClean="0"/>
              <a:t>Preexisting </a:t>
            </a:r>
            <a:r>
              <a:rPr lang="en-US" altLang="en-US" sz="2400" dirty="0" err="1"/>
              <a:t>conditions,No</a:t>
            </a:r>
            <a:r>
              <a:rPr lang="en-US" altLang="en-US" sz="2400" dirty="0"/>
              <a:t> Limits on </a:t>
            </a:r>
            <a:r>
              <a:rPr lang="en-US" altLang="en-US" sz="2400" dirty="0" err="1"/>
              <a:t>Yrly</a:t>
            </a:r>
            <a:r>
              <a:rPr lang="en-US" altLang="en-US" sz="2400" dirty="0"/>
              <a:t>/Max </a:t>
            </a:r>
            <a:r>
              <a:rPr lang="en-US" altLang="en-US" sz="2400" dirty="0" err="1"/>
              <a:t>Cov</a:t>
            </a:r>
            <a:r>
              <a:rPr lang="en-US" altLang="en-US" sz="2400" dirty="0"/>
              <a:t>. </a:t>
            </a:r>
            <a:r>
              <a:rPr lang="en-US" altLang="en-US" sz="2400" dirty="0" err="1"/>
              <a:t>Cov</a:t>
            </a:r>
            <a:r>
              <a:rPr lang="en-US" altLang="en-US" sz="2400" dirty="0"/>
              <a:t> for kids &lt; 26, </a:t>
            </a:r>
            <a:r>
              <a:rPr lang="en-US" altLang="en-US" sz="2400" dirty="0" err="1" smtClean="0"/>
              <a:t>Expded</a:t>
            </a:r>
            <a:r>
              <a:rPr lang="en-US" altLang="en-US" sz="2400" dirty="0" smtClean="0"/>
              <a:t> Medicaid to138</a:t>
            </a:r>
            <a:r>
              <a:rPr lang="en-US" altLang="en-US" sz="2400" dirty="0"/>
              <a:t>% FPL, </a:t>
            </a:r>
            <a:r>
              <a:rPr lang="en-US" sz="2400" dirty="0"/>
              <a:t>Limits on Profits by Insurers</a:t>
            </a:r>
            <a:r>
              <a:rPr lang="en-US" sz="2400" dirty="0" smtClean="0"/>
              <a:t>, </a:t>
            </a:r>
            <a:r>
              <a:rPr lang="en-US" sz="2400" dirty="0" err="1" smtClean="0"/>
              <a:t>Insr</a:t>
            </a:r>
            <a:r>
              <a:rPr lang="en-US" sz="2400" dirty="0" smtClean="0"/>
              <a:t> </a:t>
            </a:r>
            <a:r>
              <a:rPr lang="en-US" sz="2400" dirty="0"/>
              <a:t>Companies in State Exchanges, Incentives for </a:t>
            </a:r>
            <a:r>
              <a:rPr lang="en-US" sz="2400" dirty="0" err="1"/>
              <a:t>imprvd</a:t>
            </a:r>
            <a:r>
              <a:rPr lang="en-US" sz="2400" dirty="0"/>
              <a:t> hospital safety coordination of care and avoidable hospital readmissions </a:t>
            </a:r>
          </a:p>
          <a:p>
            <a:pPr marL="0" indent="0">
              <a:buNone/>
            </a:pPr>
            <a:r>
              <a:rPr lang="en-US" altLang="en-US" sz="2800" dirty="0" smtClean="0"/>
              <a:t> </a:t>
            </a:r>
            <a:endParaRPr lang="en-US" altLang="en-US" sz="2800" b="1" dirty="0"/>
          </a:p>
          <a:p>
            <a:endParaRPr lang="en-US" altLang="en-US" sz="2800" dirty="0" smtClean="0"/>
          </a:p>
          <a:p>
            <a:endParaRPr lang="en-US" altLang="en-US" sz="2800" dirty="0"/>
          </a:p>
          <a:p>
            <a:endParaRPr lang="en-US" altLang="en-US" sz="2800" dirty="0"/>
          </a:p>
          <a:p>
            <a:endParaRPr lang="en-US" altLang="en-US" sz="2800" b="1" dirty="0" smtClean="0"/>
          </a:p>
          <a:p>
            <a:endParaRPr lang="en-US" altLang="en-US" b="1" dirty="0"/>
          </a:p>
          <a:p>
            <a:endParaRPr lang="en-US" dirty="0"/>
          </a:p>
        </p:txBody>
      </p:sp>
      <p:sp>
        <p:nvSpPr>
          <p:cNvPr id="4" name="TextBox 3"/>
          <p:cNvSpPr txBox="1"/>
          <p:nvPr/>
        </p:nvSpPr>
        <p:spPr>
          <a:xfrm>
            <a:off x="0" y="152400"/>
            <a:ext cx="8991600" cy="584776"/>
          </a:xfrm>
          <a:prstGeom prst="rect">
            <a:avLst/>
          </a:prstGeom>
          <a:noFill/>
        </p:spPr>
        <p:txBody>
          <a:bodyPr wrap="square" rtlCol="0">
            <a:spAutoFit/>
          </a:bodyPr>
          <a:lstStyle/>
          <a:p>
            <a:r>
              <a:rPr lang="en-US" sz="3200" b="1" dirty="0" smtClean="0"/>
              <a:t>Newer Responses to Rising Uninsured</a:t>
            </a:r>
            <a:endParaRPr lang="en-US" sz="3200" b="1" dirty="0"/>
          </a:p>
        </p:txBody>
      </p:sp>
    </p:spTree>
    <p:extLst>
      <p:ext uri="{BB962C8B-B14F-4D97-AF65-F5344CB8AC3E}">
        <p14:creationId xmlns:p14="http://schemas.microsoft.com/office/powerpoint/2010/main" val="2719188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772400" cy="1143000"/>
          </a:xfrm>
        </p:spPr>
        <p:txBody>
          <a:bodyPr/>
          <a:lstStyle/>
          <a:p>
            <a:r>
              <a:rPr lang="en-US" sz="3200" dirty="0" smtClean="0"/>
              <a:t>Americans without Health Insurance </a:t>
            </a:r>
            <a:endParaRPr lang="en-US" sz="3200" dirty="0"/>
          </a:p>
        </p:txBody>
      </p:sp>
      <p:pic>
        <p:nvPicPr>
          <p:cNvPr id="4" name="Picture 3" descr="1491917338_hygaljms_ew8jwzjor7n4w.png"/>
          <p:cNvPicPr>
            <a:picLocks noChangeAspect="1"/>
          </p:cNvPicPr>
          <p:nvPr/>
        </p:nvPicPr>
        <p:blipFill>
          <a:blip r:embed="rId3">
            <a:extLst>
              <a:ext uri="{BEBA8EAE-BF5A-486C-A8C5-ECC9F3942E4B}">
                <a14:imgProps xmlns:a14="http://schemas.microsoft.com/office/drawing/2010/main">
                  <a14:imgLayer r:embed="rId4">
                    <a14:imgEffect>
                      <a14:sharpenSoften amount="91000"/>
                    </a14:imgEffect>
                    <a14:imgEffect>
                      <a14:brightnessContrast contrast="61000"/>
                    </a14:imgEffect>
                  </a14:imgLayer>
                </a14:imgProps>
              </a:ext>
              <a:ext uri="{28A0092B-C50C-407E-A947-70E740481C1C}">
                <a14:useLocalDpi xmlns:a14="http://schemas.microsoft.com/office/drawing/2010/main" val="0"/>
              </a:ext>
            </a:extLst>
          </a:blip>
          <a:stretch>
            <a:fillRect/>
          </a:stretch>
        </p:blipFill>
        <p:spPr>
          <a:xfrm>
            <a:off x="152400" y="1676400"/>
            <a:ext cx="8839200" cy="5181600"/>
          </a:xfrm>
          <a:prstGeom prst="rect">
            <a:avLst/>
          </a:prstGeom>
        </p:spPr>
      </p:pic>
    </p:spTree>
    <p:extLst>
      <p:ext uri="{BB962C8B-B14F-4D97-AF65-F5344CB8AC3E}">
        <p14:creationId xmlns:p14="http://schemas.microsoft.com/office/powerpoint/2010/main" val="15738505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8534400" cy="6438900"/>
          </a:xfrm>
          <a:prstGeom prst="rect">
            <a:avLst/>
          </a:prstGeom>
        </p:spPr>
      </p:pic>
    </p:spTree>
    <p:extLst>
      <p:ext uri="{BB962C8B-B14F-4D97-AF65-F5344CB8AC3E}">
        <p14:creationId xmlns:p14="http://schemas.microsoft.com/office/powerpoint/2010/main" val="12291032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11830</TotalTime>
  <Words>4613</Words>
  <Application>Microsoft Macintosh PowerPoint</Application>
  <PresentationFormat>On-screen Show (4:3)</PresentationFormat>
  <Paragraphs>268</Paragraphs>
  <Slides>38</Slides>
  <Notes>33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Default Design</vt:lpstr>
      <vt:lpstr>Worksheet</vt:lpstr>
      <vt:lpstr>Slide</vt:lpstr>
      <vt:lpstr>Document</vt:lpstr>
      <vt:lpstr>PowerPoint Presentation</vt:lpstr>
      <vt:lpstr>PowerPoint Presentation</vt:lpstr>
      <vt:lpstr>PowerPoint Presentation</vt:lpstr>
      <vt:lpstr>PowerPoint Presentation</vt:lpstr>
      <vt:lpstr>Bankruptcies Due to Uninsurance or Underinsurance in NH</vt:lpstr>
      <vt:lpstr>Numerous Federal Health Ins. Systems </vt:lpstr>
      <vt:lpstr>PowerPoint Presentation</vt:lpstr>
      <vt:lpstr>Americans without Health Insurance </vt:lpstr>
      <vt:lpstr>PowerPoint Presentation</vt:lpstr>
      <vt:lpstr>PowerPoint Presentation</vt:lpstr>
      <vt:lpstr>Vital Signs of US Health Care: Higher Tax and Private Spending</vt:lpstr>
      <vt:lpstr>PowerPoint Presentation</vt:lpstr>
      <vt:lpstr>Vital Signs of US Health System: Outcomes -  Poor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Insurance Administration $ per Capita,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dc:creator>
  <cp:lastModifiedBy>kenneth dolkart</cp:lastModifiedBy>
  <cp:revision>288</cp:revision>
  <cp:lastPrinted>2017-06-05T01:50:51Z</cp:lastPrinted>
  <dcterms:created xsi:type="dcterms:W3CDTF">2014-01-13T21:05:37Z</dcterms:created>
  <dcterms:modified xsi:type="dcterms:W3CDTF">2018-06-15T22:08:34Z</dcterms:modified>
</cp:coreProperties>
</file>