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y="5143500" cx="9144000"/>
  <p:notesSz cx="6858000" cy="9144000"/>
  <p:embeddedFontLst>
    <p:embeddedFont>
      <p:font typeface="Amatic SC"/>
      <p:regular r:id="rId25"/>
      <p:bold r:id="rId26"/>
    </p:embeddedFont>
    <p:embeddedFont>
      <p:font typeface="Source Code Pro"/>
      <p:regular r:id="rId27"/>
      <p:bold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AmaticSC-bold.fntdata"/><Relationship Id="rId25" Type="http://schemas.openxmlformats.org/officeDocument/2006/relationships/font" Target="fonts/AmaticSC-regular.fntdata"/><Relationship Id="rId28" Type="http://schemas.openxmlformats.org/officeDocument/2006/relationships/font" Target="fonts/SourceCodePro-bold.fntdata"/><Relationship Id="rId27" Type="http://schemas.openxmlformats.org/officeDocument/2006/relationships/font" Target="fonts/SourceCodePro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c6f59039d_0_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gc6f59039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c175ac1a4abcf8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c175ac1a4abcf8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46e0c2d4ca_0_1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46e0c2d4ca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d3cea3c7a5467b1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2d3cea3c7a5467b1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c175ac1a4abcf8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c175ac1a4abcf8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c175ac1a4abcf8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c175ac1a4abcf8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46e0c2d4ca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46e0c2d4ca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c6f59039d_0_2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c6f59039d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46e0c2d4ca_0_4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46e0c2d4ca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46e0c2d4ca_0_27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46e0c2d4ca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46e0c2d4ca_0_4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46e0c2d4ca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46e0c2d4ca_0_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46e0c2d4ca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4f18587da06990c_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4f18587da06990c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c6f59039d_0_1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c6f59039d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000">
                <a:solidFill>
                  <a:schemeClr val="dk2"/>
                </a:solidFill>
              </a:rPr>
              <a:t>I think that engaging people around single payer as a feminist, anti-racist, and pro-immigrant issue will grow the powerful movement we need to build power and win single payer, health justice, and civil rights.</a:t>
            </a:r>
            <a:endParaRPr sz="10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46e0c2d4ca_0_1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46e0c2d4ca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d3cea3c7a5467b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2d3cea3c7a5467b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d3cea3c7a5467b1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d3cea3c7a5467b1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d3cea3c7a5467b1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2d3cea3c7a5467b1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c175ac1a4abcf8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c175ac1a4abcf8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4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each-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s://www.nyhcampaign.org/resources" TargetMode="External"/><Relationship Id="rId4" Type="http://schemas.openxmlformats.org/officeDocument/2006/relationships/hyperlink" Target="https://docs.google.com/forms/d/e/1FAIpQLSdo_SL6I3lTUWy0S2MGZN1u7_u4bgUY59BNmOtNcSRnFop22g/viewform" TargetMode="External"/><Relationship Id="rId5" Type="http://schemas.openxmlformats.org/officeDocument/2006/relationships/hyperlink" Target="https://m.facebook.com/events/2160051817616033" TargetMode="External"/><Relationship Id="rId6" Type="http://schemas.openxmlformats.org/officeDocument/2006/relationships/hyperlink" Target="https://drive.google.com/file/d/1v3UctYaio7zpgox4AAHS48RAYThYgzAT/view?usp=drivesdk" TargetMode="External"/><Relationship Id="rId7" Type="http://schemas.openxmlformats.org/officeDocument/2006/relationships/image" Target="../media/image2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jpg"/><Relationship Id="rId4" Type="http://schemas.openxmlformats.org/officeDocument/2006/relationships/hyperlink" Target="https://www.reproductiverights.org/sites/crr.civicactions.net/files/documents/USPA_BMMA_Toolkit_Booklet-Final-Update_Web-Pages.pdf" TargetMode="External"/><Relationship Id="rId10" Type="http://schemas.openxmlformats.org/officeDocument/2006/relationships/hyperlink" Target="https://www.domesticworkers.org/" TargetMode="External"/><Relationship Id="rId9" Type="http://schemas.openxmlformats.org/officeDocument/2006/relationships/hyperlink" Target="http://www.womensliberation.org/index.php/about/16-nwl-website/6-womens-liberation-taskforce-for-national-healthcare" TargetMode="External"/><Relationship Id="rId5" Type="http://schemas.openxmlformats.org/officeDocument/2006/relationships/hyperlink" Target="https://www.poorpeoplescampaign.org/demands/" TargetMode="External"/><Relationship Id="rId6" Type="http://schemas.openxmlformats.org/officeDocument/2006/relationships/hyperlink" Target="https://www.nyic.org/2017/08/coverage-4-all/" TargetMode="External"/><Relationship Id="rId7" Type="http://schemas.openxmlformats.org/officeDocument/2006/relationships/hyperlink" Target="https://www.socialists.nyc/red-letter/2018/3/16/the-ny-health-act-campaign-overview" TargetMode="External"/><Relationship Id="rId8" Type="http://schemas.openxmlformats.org/officeDocument/2006/relationships/hyperlink" Target="https://policy.m4bl.org/wp-content/uploads/2018/10/Universal-Health-Care-One-Pager.pdf" TargetMode="Externa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.jpg"/><Relationship Id="rId4" Type="http://schemas.openxmlformats.org/officeDocument/2006/relationships/hyperlink" Target="https://www.theatlantic.com/politics/archive/2017/06/the-fight-for-health-care-is-really-all-about-civil-rights/531855/" TargetMode="External"/><Relationship Id="rId5" Type="http://schemas.openxmlformats.org/officeDocument/2006/relationships/hyperlink" Target="https://www.dissentmagazine.org/article/undocumented-uninsured-unafraid-immigrants-universal-healthcare-rights" TargetMode="External"/><Relationship Id="rId6" Type="http://schemas.openxmlformats.org/officeDocument/2006/relationships/hyperlink" Target="https://www.jacobinmag.com/2017/12/single-payer-feminism-medicare-for-all-health-women" TargetMode="Externa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400"/>
              <a:t>Building a feminist, anti-racist, pro-immigrant SP movement: Why and how?</a:t>
            </a:r>
            <a:endParaRPr sz="7400"/>
          </a:p>
        </p:txBody>
      </p:sp>
      <p:sp>
        <p:nvSpPr>
          <p:cNvPr id="57" name="Google Shape;57;p13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Roona Ray, MD MPH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Physicians for a National Health Plan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Annual Conference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San Diego, 10 November 2018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2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 build power by involving people who are most affected by the healthcare crisis &amp; working in solidarity with them.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23"/>
          <p:cNvPicPr preferRelativeResize="0"/>
          <p:nvPr/>
        </p:nvPicPr>
        <p:blipFill rotWithShape="1">
          <a:blip r:embed="rId3">
            <a:alphaModFix/>
          </a:blip>
          <a:srcRect b="5349" l="0" r="0" t="5349"/>
          <a:stretch/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23"/>
          <p:cNvSpPr txBox="1"/>
          <p:nvPr>
            <p:ph idx="1" type="body"/>
          </p:nvPr>
        </p:nvSpPr>
        <p:spPr>
          <a:xfrm>
            <a:off x="457200" y="3985500"/>
            <a:ext cx="2214000" cy="700800"/>
          </a:xfrm>
          <a:prstGeom prst="rect">
            <a:avLst/>
          </a:prstGeom>
          <a:solidFill>
            <a:schemeClr val="lt2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How? </a:t>
            </a:r>
            <a:r>
              <a:rPr lang="en"/>
              <a:t>//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4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do we unlearn sexism, racism, &amp; xenophobia?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5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Who in your community cares about feminism, racial justice, &amp; immigrants?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6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have/would you approach/ed them as a single payer activist?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7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would your life &amp; your community’s life change if you had guaranteed healthcare?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8"/>
          <p:cNvSpPr txBox="1"/>
          <p:nvPr>
            <p:ph type="title"/>
          </p:nvPr>
        </p:nvSpPr>
        <p:spPr>
          <a:xfrm>
            <a:off x="4877475" y="296900"/>
            <a:ext cx="3981900" cy="62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Approaches in New York</a:t>
            </a:r>
            <a:endParaRPr sz="3600"/>
          </a:p>
        </p:txBody>
      </p:sp>
      <p:sp>
        <p:nvSpPr>
          <p:cNvPr id="137" name="Google Shape;137;p28"/>
          <p:cNvSpPr txBox="1"/>
          <p:nvPr>
            <p:ph idx="1" type="body"/>
          </p:nvPr>
        </p:nvSpPr>
        <p:spPr>
          <a:xfrm>
            <a:off x="4877475" y="1054750"/>
            <a:ext cx="3981900" cy="103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 u="sng">
                <a:solidFill>
                  <a:schemeClr val="hlink"/>
                </a:solidFill>
                <a:hlinkClick r:id="rId3"/>
              </a:rPr>
              <a:t>Anti-racism training</a:t>
            </a:r>
            <a:endParaRPr b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Online and in collaboration with</a:t>
            </a:r>
            <a:endParaRPr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 u="sng">
                <a:solidFill>
                  <a:schemeClr val="accent5"/>
                </a:solidFill>
                <a:hlinkClick r:id="rId4"/>
              </a:rPr>
              <a:t>Healthcare Rights and Access Survey</a:t>
            </a:r>
            <a:endParaRPr b="1" sz="1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Focused outreach to communities of color &amp; immigrant communities, including translation on-demand</a:t>
            </a:r>
            <a:endParaRPr sz="1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/>
              <a:t>Jointly organized events</a:t>
            </a:r>
            <a:endParaRPr b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accent5"/>
                </a:solidFill>
                <a:hlinkClick r:id="rId5"/>
              </a:rPr>
              <a:t>Power to Heal</a:t>
            </a:r>
            <a:r>
              <a:rPr lang="en" sz="1400"/>
              <a:t>, a film about how Medicare desegregated US hospitals</a:t>
            </a:r>
            <a:endParaRPr sz="1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/>
              <a:t>People of color &amp; immigrants caucus</a:t>
            </a:r>
            <a:endParaRPr b="1" sz="1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 u="sng">
                <a:solidFill>
                  <a:schemeClr val="hlink"/>
                </a:solidFill>
                <a:hlinkClick r:id="rId6"/>
              </a:rPr>
              <a:t>New flyer on racial &amp; immigrant justice &amp; SP</a:t>
            </a:r>
            <a:endParaRPr b="1" sz="1400"/>
          </a:p>
        </p:txBody>
      </p:sp>
      <p:pic>
        <p:nvPicPr>
          <p:cNvPr id="138" name="Google Shape;138;p28"/>
          <p:cNvPicPr preferRelativeResize="0"/>
          <p:nvPr/>
        </p:nvPicPr>
        <p:blipFill rotWithShape="1">
          <a:blip r:embed="rId7">
            <a:alphaModFix/>
          </a:blip>
          <a:srcRect b="0" l="14663" r="14670" t="0"/>
          <a:stretch/>
        </p:blipFill>
        <p:spPr>
          <a:xfrm>
            <a:off x="0" y="0"/>
            <a:ext cx="4572002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2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29"/>
          <p:cNvSpPr txBox="1"/>
          <p:nvPr>
            <p:ph idx="1" type="body"/>
          </p:nvPr>
        </p:nvSpPr>
        <p:spPr>
          <a:xfrm>
            <a:off x="457200" y="302925"/>
            <a:ext cx="4522800" cy="4383300"/>
          </a:xfrm>
          <a:prstGeom prst="rect">
            <a:avLst/>
          </a:prstGeom>
          <a:solidFill>
            <a:schemeClr val="lt2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Demands for healthcare for all and single payer in current movements for women, people of color, &amp; immigrants</a:t>
            </a:r>
            <a:r>
              <a:rPr lang="en"/>
              <a:t>: //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4"/>
              </a:rPr>
              <a:t>Black Mamas Matter Alliance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5"/>
              </a:rPr>
              <a:t>Poor People’s Campaign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6"/>
              </a:rPr>
              <a:t>NY Immigration Coalition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7"/>
              </a:rPr>
              <a:t>Democratic Socialists of America NYC Socialist Feminist Working Group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8"/>
              </a:rPr>
              <a:t>The Movement for Black Lives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9"/>
              </a:rPr>
              <a:t>National Women’s Liberation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10"/>
              </a:rPr>
              <a:t>National Domestic Workers’ Alliance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Google Shape;149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2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30"/>
          <p:cNvSpPr txBox="1"/>
          <p:nvPr>
            <p:ph idx="1" type="body"/>
          </p:nvPr>
        </p:nvSpPr>
        <p:spPr>
          <a:xfrm>
            <a:off x="457200" y="1852075"/>
            <a:ext cx="4522800" cy="2834100"/>
          </a:xfrm>
          <a:prstGeom prst="rect">
            <a:avLst/>
          </a:prstGeom>
          <a:solidFill>
            <a:schemeClr val="lt2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Some reads:</a:t>
            </a:r>
            <a:r>
              <a:rPr lang="en"/>
              <a:t> //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4"/>
              </a:rPr>
              <a:t>“The Fight for Healthcare Has Always Been About Civil Rights”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5"/>
              </a:rPr>
              <a:t>“Undocumented, Uninsured, Unafraid”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6"/>
              </a:rPr>
              <a:t>”The Feminist Case for Single Payer”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2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31"/>
          <p:cNvSpPr txBox="1"/>
          <p:nvPr>
            <p:ph idx="1" type="body"/>
          </p:nvPr>
        </p:nvSpPr>
        <p:spPr>
          <a:xfrm>
            <a:off x="457200" y="4240500"/>
            <a:ext cx="2266500" cy="445800"/>
          </a:xfrm>
          <a:prstGeom prst="rect">
            <a:avLst/>
          </a:prstGeom>
          <a:solidFill>
            <a:schemeClr val="lt2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Thanks! //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 b="0" l="14902" r="14902" t="0"/>
          <a:stretch/>
        </p:blipFill>
        <p:spPr>
          <a:xfrm>
            <a:off x="0" y="0"/>
            <a:ext cx="9144003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457200" y="1093924"/>
            <a:ext cx="4114800" cy="3666300"/>
          </a:xfrm>
          <a:prstGeom prst="rect">
            <a:avLst/>
          </a:prstGeom>
          <a:solidFill>
            <a:schemeClr val="lt2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Outline</a:t>
            </a:r>
            <a:r>
              <a:rPr lang="en"/>
              <a:t> &amp; objectives// 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★"/>
            </a:pPr>
            <a:r>
              <a:rPr lang="en"/>
              <a:t>Who are we?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★"/>
            </a:pPr>
            <a:r>
              <a:rPr lang="en"/>
              <a:t>Why is single payer a feminist, anti-racist, &amp; pro-immigrant issue?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★"/>
            </a:pPr>
            <a:r>
              <a:rPr lang="en"/>
              <a:t>How do we organize with this perspective in our communities?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★"/>
            </a:pPr>
            <a:r>
              <a:rPr lang="en"/>
              <a:t>Approaches in New York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★"/>
            </a:pPr>
            <a:r>
              <a:rPr lang="en"/>
              <a:t>Explore potential allies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★"/>
            </a:pPr>
            <a:r>
              <a:rPr lang="en"/>
              <a:t>Some readings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3">
            <a:alphaModFix/>
          </a:blip>
          <a:srcRect b="0" l="14902" r="14902" t="0"/>
          <a:stretch/>
        </p:blipFill>
        <p:spPr>
          <a:xfrm>
            <a:off x="0" y="0"/>
            <a:ext cx="9144003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457200" y="3985500"/>
            <a:ext cx="1491300" cy="700800"/>
          </a:xfrm>
          <a:prstGeom prst="rect">
            <a:avLst/>
          </a:prstGeom>
          <a:solidFill>
            <a:schemeClr val="lt2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Who? //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are you here?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7"/>
          <p:cNvPicPr preferRelativeResize="0"/>
          <p:nvPr/>
        </p:nvPicPr>
        <p:blipFill rotWithShape="1">
          <a:blip r:embed="rId3">
            <a:alphaModFix/>
          </a:blip>
          <a:srcRect b="9090" l="0" r="0" t="9082"/>
          <a:stretch/>
        </p:blipFill>
        <p:spPr>
          <a:xfrm>
            <a:off x="0" y="0"/>
            <a:ext cx="9144003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457200" y="3985500"/>
            <a:ext cx="1700700" cy="700800"/>
          </a:xfrm>
          <a:prstGeom prst="rect">
            <a:avLst/>
          </a:prstGeom>
          <a:solidFill>
            <a:schemeClr val="lt2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Why?</a:t>
            </a:r>
            <a:r>
              <a:rPr lang="en"/>
              <a:t> //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is single payer a feminist issue?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is single payer an anti-racist &amp; civil rights issue?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is single payer pro-immigrant issue?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Single payer is one part of a larger landscape of health justice &amp; civil rights demands that we must engage with.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