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361" r:id="rId2"/>
    <p:sldId id="363" r:id="rId3"/>
    <p:sldId id="362" r:id="rId4"/>
    <p:sldId id="365" r:id="rId5"/>
    <p:sldId id="366" r:id="rId6"/>
    <p:sldId id="367" r:id="rId7"/>
    <p:sldId id="368" r:id="rId8"/>
    <p:sldId id="383" r:id="rId9"/>
    <p:sldId id="379" r:id="rId10"/>
    <p:sldId id="378" r:id="rId11"/>
    <p:sldId id="369" r:id="rId12"/>
    <p:sldId id="372" r:id="rId13"/>
    <p:sldId id="370" r:id="rId14"/>
    <p:sldId id="381" r:id="rId15"/>
    <p:sldId id="380" r:id="rId16"/>
    <p:sldId id="382" r:id="rId17"/>
    <p:sldId id="371" r:id="rId18"/>
    <p:sldId id="373" r:id="rId19"/>
    <p:sldId id="3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B17E0C-D413-48A2-A444-681950CF35E7}">
          <p14:sldIdLst>
            <p14:sldId id="361"/>
            <p14:sldId id="363"/>
            <p14:sldId id="362"/>
            <p14:sldId id="365"/>
            <p14:sldId id="366"/>
            <p14:sldId id="367"/>
            <p14:sldId id="368"/>
            <p14:sldId id="383"/>
            <p14:sldId id="379"/>
            <p14:sldId id="378"/>
            <p14:sldId id="369"/>
            <p14:sldId id="372"/>
            <p14:sldId id="370"/>
            <p14:sldId id="381"/>
            <p14:sldId id="380"/>
            <p14:sldId id="382"/>
            <p14:sldId id="371"/>
            <p14:sldId id="373"/>
          </p14:sldIdLst>
        </p14:section>
        <p14:section name="Untitled Section" id="{B62C7192-E78D-4CDB-A925-35FE34422441}">
          <p14:sldIdLst>
            <p14:sldId id="37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50"/>
    <p:restoredTop sz="53264"/>
  </p:normalViewPr>
  <p:slideViewPr>
    <p:cSldViewPr snapToGrid="0" snapToObjects="1">
      <p:cViewPr varScale="1">
        <p:scale>
          <a:sx n="49" d="100"/>
          <a:sy n="49" d="100"/>
        </p:scale>
        <p:origin x="1116" y="48"/>
      </p:cViewPr>
      <p:guideLst>
        <p:guide orient="horz" pos="2160"/>
        <p:guide pos="3840"/>
      </p:guideLst>
    </p:cSldViewPr>
  </p:slideViewPr>
  <p:outlineViewPr>
    <p:cViewPr>
      <p:scale>
        <a:sx n="33" d="100"/>
        <a:sy n="33" d="100"/>
      </p:scale>
      <p:origin x="0" y="-3402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62746-2A64-A747-B092-CE35CA92ADC2}" type="datetimeFigureOut">
              <a:rPr lang="en-US" smtClean="0"/>
              <a:t>11/2/2018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2F71E-8F4D-E14A-858D-7FD267B60B24}" type="slidenum">
              <a:rPr lang="en-US" smtClean="0"/>
              <a:t>‹#›</a:t>
            </a:fld>
            <a:endParaRPr lang="en-US"/>
          </a:p>
        </p:txBody>
      </p:sp>
    </p:spTree>
    <p:extLst>
      <p:ext uri="{BB962C8B-B14F-4D97-AF65-F5344CB8AC3E}">
        <p14:creationId xmlns:p14="http://schemas.microsoft.com/office/powerpoint/2010/main" val="52909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2F71E-8F4D-E14A-858D-7FD267B60B24}" type="slidenum">
              <a:rPr lang="en-US" smtClean="0"/>
              <a:t>1</a:t>
            </a:fld>
            <a:endParaRPr lang="en-US"/>
          </a:p>
        </p:txBody>
      </p:sp>
    </p:spTree>
    <p:extLst>
      <p:ext uri="{BB962C8B-B14F-4D97-AF65-F5344CB8AC3E}">
        <p14:creationId xmlns:p14="http://schemas.microsoft.com/office/powerpoint/2010/main" val="1408234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PNHP helps with website; has resources on their website, sends speakers, sent staff for organizing workshop</a:t>
            </a:r>
          </a:p>
          <a:p>
            <a:endParaRPr lang="en-US" dirty="0"/>
          </a:p>
          <a:p>
            <a:r>
              <a:rPr lang="en-US" dirty="0"/>
              <a:t>Enthusiasm: George—education, talking to conservatives; Zach—faith community</a:t>
            </a:r>
          </a:p>
          <a:p>
            <a:r>
              <a:rPr lang="en-US" dirty="0"/>
              <a:t>Jacki –Cornwell</a:t>
            </a:r>
          </a:p>
          <a:p>
            <a:endParaRPr lang="en-US" dirty="0"/>
          </a:p>
          <a:p>
            <a:r>
              <a:rPr lang="en-US" dirty="0"/>
              <a:t>The more you ask, the more members and volunteers you’re likely to come across</a:t>
            </a:r>
          </a:p>
        </p:txBody>
      </p:sp>
      <p:sp>
        <p:nvSpPr>
          <p:cNvPr id="4" name="Slide Number Placeholder 3"/>
          <p:cNvSpPr>
            <a:spLocks noGrp="1"/>
          </p:cNvSpPr>
          <p:nvPr>
            <p:ph type="sldNum" sz="quarter" idx="5"/>
          </p:nvPr>
        </p:nvSpPr>
        <p:spPr/>
        <p:txBody>
          <a:bodyPr/>
          <a:lstStyle/>
          <a:p>
            <a:fld id="{3122F71E-8F4D-E14A-858D-7FD267B60B24}" type="slidenum">
              <a:rPr lang="en-US" smtClean="0"/>
              <a:t>13</a:t>
            </a:fld>
            <a:endParaRPr lang="en-US"/>
          </a:p>
        </p:txBody>
      </p:sp>
    </p:spTree>
    <p:extLst>
      <p:ext uri="{BB962C8B-B14F-4D97-AF65-F5344CB8AC3E}">
        <p14:creationId xmlns:p14="http://schemas.microsoft.com/office/powerpoint/2010/main" val="254106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2F71E-8F4D-E14A-858D-7FD267B60B24}" type="slidenum">
              <a:rPr lang="en-US" smtClean="0"/>
              <a:t>14</a:t>
            </a:fld>
            <a:endParaRPr lang="en-US"/>
          </a:p>
        </p:txBody>
      </p:sp>
    </p:spTree>
    <p:extLst>
      <p:ext uri="{BB962C8B-B14F-4D97-AF65-F5344CB8AC3E}">
        <p14:creationId xmlns:p14="http://schemas.microsoft.com/office/powerpoint/2010/main" val="322353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on of our more creative events. One of our senators has a lake house.</a:t>
            </a:r>
          </a:p>
          <a:p>
            <a:r>
              <a:rPr lang="en-US" dirty="0"/>
              <a:t>So another group had the idea of sending a flotilla out to the lake house with our message.</a:t>
            </a:r>
          </a:p>
        </p:txBody>
      </p:sp>
      <p:sp>
        <p:nvSpPr>
          <p:cNvPr id="4" name="Slide Number Placeholder 3"/>
          <p:cNvSpPr>
            <a:spLocks noGrp="1"/>
          </p:cNvSpPr>
          <p:nvPr>
            <p:ph type="sldNum" sz="quarter" idx="5"/>
          </p:nvPr>
        </p:nvSpPr>
        <p:spPr/>
        <p:txBody>
          <a:bodyPr/>
          <a:lstStyle/>
          <a:p>
            <a:fld id="{3122F71E-8F4D-E14A-858D-7FD267B60B24}" type="slidenum">
              <a:rPr lang="en-US" smtClean="0"/>
              <a:t>15</a:t>
            </a:fld>
            <a:endParaRPr lang="en-US"/>
          </a:p>
        </p:txBody>
      </p:sp>
    </p:spTree>
    <p:extLst>
      <p:ext uri="{BB962C8B-B14F-4D97-AF65-F5344CB8AC3E}">
        <p14:creationId xmlns:p14="http://schemas.microsoft.com/office/powerpoint/2010/main" val="613666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with some of our signs. Note that we’re on a boat.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a:t>
            </a:r>
            <a:r>
              <a:rPr lang="en-US" dirty="0"/>
              <a:t>got us on Rachel Maddow.</a:t>
            </a:r>
          </a:p>
          <a:p>
            <a:endParaRPr lang="en-US" dirty="0"/>
          </a:p>
        </p:txBody>
      </p:sp>
      <p:sp>
        <p:nvSpPr>
          <p:cNvPr id="4" name="Slide Number Placeholder 3"/>
          <p:cNvSpPr>
            <a:spLocks noGrp="1"/>
          </p:cNvSpPr>
          <p:nvPr>
            <p:ph type="sldNum" sz="quarter" idx="5"/>
          </p:nvPr>
        </p:nvSpPr>
        <p:spPr/>
        <p:txBody>
          <a:bodyPr/>
          <a:lstStyle/>
          <a:p>
            <a:fld id="{3122F71E-8F4D-E14A-858D-7FD267B60B24}" type="slidenum">
              <a:rPr lang="en-US" smtClean="0"/>
              <a:t>16</a:t>
            </a:fld>
            <a:endParaRPr lang="en-US"/>
          </a:p>
        </p:txBody>
      </p:sp>
    </p:spTree>
    <p:extLst>
      <p:ext uri="{BB962C8B-B14F-4D97-AF65-F5344CB8AC3E}">
        <p14:creationId xmlns:p14="http://schemas.microsoft.com/office/powerpoint/2010/main" val="3672489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to suggestions about all of these</a:t>
            </a:r>
          </a:p>
          <a:p>
            <a:endParaRPr lang="en-US" dirty="0"/>
          </a:p>
          <a:p>
            <a:r>
              <a:rPr lang="en-US" dirty="0"/>
              <a:t>Barriers to recruiting younger. They are busy, and retired people have more time. </a:t>
            </a:r>
          </a:p>
          <a:p>
            <a:r>
              <a:rPr lang="en-US" dirty="0"/>
              <a:t>We don’t have a 4-year med school</a:t>
            </a:r>
          </a:p>
        </p:txBody>
      </p:sp>
      <p:sp>
        <p:nvSpPr>
          <p:cNvPr id="4" name="Slide Number Placeholder 3"/>
          <p:cNvSpPr>
            <a:spLocks noGrp="1"/>
          </p:cNvSpPr>
          <p:nvPr>
            <p:ph type="sldNum" sz="quarter" idx="5"/>
          </p:nvPr>
        </p:nvSpPr>
        <p:spPr/>
        <p:txBody>
          <a:bodyPr/>
          <a:lstStyle/>
          <a:p>
            <a:fld id="{3122F71E-8F4D-E14A-858D-7FD267B60B24}" type="slidenum">
              <a:rPr lang="en-US" smtClean="0"/>
              <a:t>18</a:t>
            </a:fld>
            <a:endParaRPr lang="en-US"/>
          </a:p>
        </p:txBody>
      </p:sp>
    </p:spTree>
    <p:extLst>
      <p:ext uri="{BB962C8B-B14F-4D97-AF65-F5344CB8AC3E}">
        <p14:creationId xmlns:p14="http://schemas.microsoft.com/office/powerpoint/2010/main" val="293748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2F71E-8F4D-E14A-858D-7FD267B60B24}" type="slidenum">
              <a:rPr lang="en-US" smtClean="0"/>
              <a:t>19</a:t>
            </a:fld>
            <a:endParaRPr lang="en-US"/>
          </a:p>
        </p:txBody>
      </p:sp>
    </p:spTree>
    <p:extLst>
      <p:ext uri="{BB962C8B-B14F-4D97-AF65-F5344CB8AC3E}">
        <p14:creationId xmlns:p14="http://schemas.microsoft.com/office/powerpoint/2010/main" val="39225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tell that we didn’t mean to be a permanent organization by our original title.</a:t>
            </a:r>
          </a:p>
          <a:p>
            <a:r>
              <a:rPr lang="en-US" dirty="0"/>
              <a:t>Not only is there no acronym, but it’s so long and cumbersome that no one can remember it.</a:t>
            </a:r>
          </a:p>
          <a:p>
            <a:endParaRPr lang="en-US" dirty="0"/>
          </a:p>
        </p:txBody>
      </p:sp>
      <p:sp>
        <p:nvSpPr>
          <p:cNvPr id="4" name="Slide Number Placeholder 3"/>
          <p:cNvSpPr>
            <a:spLocks noGrp="1"/>
          </p:cNvSpPr>
          <p:nvPr>
            <p:ph type="sldNum" sz="quarter" idx="5"/>
          </p:nvPr>
        </p:nvSpPr>
        <p:spPr/>
        <p:txBody>
          <a:bodyPr/>
          <a:lstStyle/>
          <a:p>
            <a:fld id="{3122F71E-8F4D-E14A-858D-7FD267B60B24}" type="slidenum">
              <a:rPr lang="en-US" smtClean="0"/>
              <a:t>2</a:t>
            </a:fld>
            <a:endParaRPr lang="en-US"/>
          </a:p>
        </p:txBody>
      </p:sp>
    </p:spTree>
    <p:extLst>
      <p:ext uri="{BB962C8B-B14F-4D97-AF65-F5344CB8AC3E}">
        <p14:creationId xmlns:p14="http://schemas.microsoft.com/office/powerpoint/2010/main" val="49216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a couple of Board members pointed out that fundraising can be disconnected from dues.</a:t>
            </a:r>
          </a:p>
        </p:txBody>
      </p:sp>
      <p:sp>
        <p:nvSpPr>
          <p:cNvPr id="4" name="Slide Number Placeholder 3"/>
          <p:cNvSpPr>
            <a:spLocks noGrp="1"/>
          </p:cNvSpPr>
          <p:nvPr>
            <p:ph type="sldNum" sz="quarter" idx="5"/>
          </p:nvPr>
        </p:nvSpPr>
        <p:spPr/>
        <p:txBody>
          <a:bodyPr/>
          <a:lstStyle/>
          <a:p>
            <a:fld id="{3122F71E-8F4D-E14A-858D-7FD267B60B24}" type="slidenum">
              <a:rPr lang="en-US" smtClean="0"/>
              <a:t>5</a:t>
            </a:fld>
            <a:endParaRPr lang="en-US"/>
          </a:p>
        </p:txBody>
      </p:sp>
    </p:spTree>
    <p:extLst>
      <p:ext uri="{BB962C8B-B14F-4D97-AF65-F5344CB8AC3E}">
        <p14:creationId xmlns:p14="http://schemas.microsoft.com/office/powerpoint/2010/main" val="206470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found it useful to have members join by signing resolution. This helps increase our ranks—which is useful when telling others how many members we have—e.g., in talking to editorial board of newspaper.</a:t>
            </a:r>
          </a:p>
        </p:txBody>
      </p:sp>
      <p:sp>
        <p:nvSpPr>
          <p:cNvPr id="4" name="Slide Number Placeholder 3"/>
          <p:cNvSpPr>
            <a:spLocks noGrp="1"/>
          </p:cNvSpPr>
          <p:nvPr>
            <p:ph type="sldNum" sz="quarter" idx="5"/>
          </p:nvPr>
        </p:nvSpPr>
        <p:spPr/>
        <p:txBody>
          <a:bodyPr/>
          <a:lstStyle/>
          <a:p>
            <a:fld id="{3122F71E-8F4D-E14A-858D-7FD267B60B24}" type="slidenum">
              <a:rPr lang="en-US" smtClean="0"/>
              <a:t>6</a:t>
            </a:fld>
            <a:endParaRPr lang="en-US"/>
          </a:p>
        </p:txBody>
      </p:sp>
    </p:spTree>
    <p:extLst>
      <p:ext uri="{BB962C8B-B14F-4D97-AF65-F5344CB8AC3E}">
        <p14:creationId xmlns:p14="http://schemas.microsoft.com/office/powerpoint/2010/main" val="2269627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our committees are aspirational. E.g., we have not had a functioning Communications Committee for about a year, though we have plans to do so in March when some new people will be active and we can move our legislative chair, who has professional communications skills, to that position.</a:t>
            </a:r>
          </a:p>
          <a:p>
            <a:endParaRPr lang="en-US" dirty="0"/>
          </a:p>
          <a:p>
            <a:r>
              <a:rPr lang="en-US" dirty="0"/>
              <a:t>Sometimes reality of a volunteer organization depends on who is available. It is still worthwhile to know what committees you would like to have so that you can look out for the right people to recruit.</a:t>
            </a:r>
          </a:p>
          <a:p>
            <a:endParaRPr lang="en-US" dirty="0"/>
          </a:p>
          <a:p>
            <a:r>
              <a:rPr lang="en-US" dirty="0"/>
              <a:t>And sometimes the right person emerges with interests and skills for something you hadn’t planned—e.g., George with Education committee</a:t>
            </a:r>
          </a:p>
          <a:p>
            <a:endParaRPr lang="en-US" dirty="0"/>
          </a:p>
          <a:p>
            <a:r>
              <a:rPr lang="en-US" dirty="0"/>
              <a:t>Your committees can have some flexibility about what they cover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122F71E-8F4D-E14A-858D-7FD267B60B24}" type="slidenum">
              <a:rPr lang="en-US" smtClean="0"/>
              <a:t>7</a:t>
            </a:fld>
            <a:endParaRPr lang="en-US"/>
          </a:p>
        </p:txBody>
      </p:sp>
    </p:spTree>
    <p:extLst>
      <p:ext uri="{BB962C8B-B14F-4D97-AF65-F5344CB8AC3E}">
        <p14:creationId xmlns:p14="http://schemas.microsoft.com/office/powerpoint/2010/main" val="138777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campaign of our legislative committee. And this is probably in keeping with what you think a legislative committee should do—encourage contacting legislators to vote in favor of health care issues—and against bills like the tax bill that would cut health care.</a:t>
            </a:r>
          </a:p>
          <a:p>
            <a:endParaRPr lang="en-US" dirty="0"/>
          </a:p>
          <a:p>
            <a:r>
              <a:rPr lang="en-US" dirty="0"/>
              <a:t>Our committee does that--but that’s not all that it does.</a:t>
            </a:r>
          </a:p>
        </p:txBody>
      </p:sp>
      <p:sp>
        <p:nvSpPr>
          <p:cNvPr id="4" name="Slide Number Placeholder 3"/>
          <p:cNvSpPr>
            <a:spLocks noGrp="1"/>
          </p:cNvSpPr>
          <p:nvPr>
            <p:ph type="sldNum" sz="quarter" idx="5"/>
          </p:nvPr>
        </p:nvSpPr>
        <p:spPr/>
        <p:txBody>
          <a:bodyPr/>
          <a:lstStyle/>
          <a:p>
            <a:fld id="{3122F71E-8F4D-E14A-858D-7FD267B60B24}" type="slidenum">
              <a:rPr lang="en-US" smtClean="0"/>
              <a:t>8</a:t>
            </a:fld>
            <a:endParaRPr lang="en-US"/>
          </a:p>
        </p:txBody>
      </p:sp>
    </p:spTree>
    <p:extLst>
      <p:ext uri="{BB962C8B-B14F-4D97-AF65-F5344CB8AC3E}">
        <p14:creationId xmlns:p14="http://schemas.microsoft.com/office/powerpoint/2010/main" val="1241996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 very creative chair and she had the idea that we should participate in some fairs and festivals. So here are some of our members at the Pride Festival—where we have recruited lots of members.</a:t>
            </a:r>
          </a:p>
          <a:p>
            <a:endParaRPr lang="en-US" dirty="0"/>
          </a:p>
        </p:txBody>
      </p:sp>
      <p:sp>
        <p:nvSpPr>
          <p:cNvPr id="4" name="Slide Number Placeholder 3"/>
          <p:cNvSpPr>
            <a:spLocks noGrp="1"/>
          </p:cNvSpPr>
          <p:nvPr>
            <p:ph type="sldNum" sz="quarter" idx="5"/>
          </p:nvPr>
        </p:nvSpPr>
        <p:spPr/>
        <p:txBody>
          <a:bodyPr/>
          <a:lstStyle/>
          <a:p>
            <a:fld id="{3122F71E-8F4D-E14A-858D-7FD267B60B24}" type="slidenum">
              <a:rPr lang="en-US" smtClean="0"/>
              <a:t>9</a:t>
            </a:fld>
            <a:endParaRPr lang="en-US"/>
          </a:p>
        </p:txBody>
      </p:sp>
    </p:spTree>
    <p:extLst>
      <p:ext uri="{BB962C8B-B14F-4D97-AF65-F5344CB8AC3E}">
        <p14:creationId xmlns:p14="http://schemas.microsoft.com/office/powerpoint/2010/main" val="122131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another activity organized by the legislative committee in partnership with Action NC.</a:t>
            </a:r>
          </a:p>
        </p:txBody>
      </p:sp>
      <p:sp>
        <p:nvSpPr>
          <p:cNvPr id="4" name="Slide Number Placeholder 3"/>
          <p:cNvSpPr>
            <a:spLocks noGrp="1"/>
          </p:cNvSpPr>
          <p:nvPr>
            <p:ph type="sldNum" sz="quarter" idx="5"/>
          </p:nvPr>
        </p:nvSpPr>
        <p:spPr/>
        <p:txBody>
          <a:bodyPr/>
          <a:lstStyle/>
          <a:p>
            <a:fld id="{3122F71E-8F4D-E14A-858D-7FD267B60B24}" type="slidenum">
              <a:rPr lang="en-US" smtClean="0"/>
              <a:t>10</a:t>
            </a:fld>
            <a:endParaRPr lang="en-US"/>
          </a:p>
        </p:txBody>
      </p:sp>
    </p:spTree>
    <p:extLst>
      <p:ext uri="{BB962C8B-B14F-4D97-AF65-F5344CB8AC3E}">
        <p14:creationId xmlns:p14="http://schemas.microsoft.com/office/powerpoint/2010/main" val="302505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22F71E-8F4D-E14A-858D-7FD267B60B24}" type="slidenum">
              <a:rPr lang="en-US" smtClean="0"/>
              <a:t>12</a:t>
            </a:fld>
            <a:endParaRPr lang="en-US"/>
          </a:p>
        </p:txBody>
      </p:sp>
    </p:spTree>
    <p:extLst>
      <p:ext uri="{BB962C8B-B14F-4D97-AF65-F5344CB8AC3E}">
        <p14:creationId xmlns:p14="http://schemas.microsoft.com/office/powerpoint/2010/main" val="343509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10" hasCustomPrompt="1"/>
          </p:nvPr>
        </p:nvSpPr>
        <p:spPr>
          <a:xfrm>
            <a:off x="0" y="6011056"/>
            <a:ext cx="8175812" cy="846943"/>
          </a:xfrm>
        </p:spPr>
        <p:txBody>
          <a:bodyPr anchor="ctr">
            <a:normAutofit/>
          </a:bodyPr>
          <a:lstStyle>
            <a:lvl1pPr marL="0" indent="0">
              <a:buNone/>
              <a:defRPr sz="1400"/>
            </a:lvl1pPr>
          </a:lstStyle>
          <a:p>
            <a:pPr lvl="0"/>
            <a:r>
              <a:rPr lang="en-US" dirty="0"/>
              <a:t>Click to edit footnote</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0" y="6011056"/>
            <a:ext cx="8175812" cy="846943"/>
          </a:xfrm>
        </p:spPr>
        <p:txBody>
          <a:bodyPr anchor="ctr">
            <a:normAutofit/>
          </a:bodyPr>
          <a:lstStyle>
            <a:lvl1pPr marL="0" indent="0">
              <a:buNone/>
              <a:defRPr sz="1400"/>
            </a:lvl1pPr>
          </a:lstStyle>
          <a:p>
            <a:pPr lvl="0"/>
            <a:r>
              <a:rPr lang="en-US" dirty="0"/>
              <a:t>Click to edit footnote</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0" hasCustomPrompt="1"/>
          </p:nvPr>
        </p:nvSpPr>
        <p:spPr>
          <a:xfrm>
            <a:off x="0" y="6011056"/>
            <a:ext cx="8175812" cy="846943"/>
          </a:xfrm>
        </p:spPr>
        <p:txBody>
          <a:bodyPr anchor="ctr">
            <a:normAutofit/>
          </a:bodyPr>
          <a:lstStyle>
            <a:lvl1pPr marL="0" indent="0">
              <a:buNone/>
              <a:defRPr sz="1400"/>
            </a:lvl1pPr>
          </a:lstStyle>
          <a:p>
            <a:pPr lvl="0"/>
            <a:r>
              <a:rPr lang="en-US" dirty="0"/>
              <a:t>Click to edit footnote</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5" name="Text Placeholder 5"/>
          <p:cNvSpPr>
            <a:spLocks noGrp="1"/>
          </p:cNvSpPr>
          <p:nvPr>
            <p:ph type="body" sz="quarter" idx="10" hasCustomPrompt="1"/>
          </p:nvPr>
        </p:nvSpPr>
        <p:spPr>
          <a:xfrm>
            <a:off x="0" y="6011056"/>
            <a:ext cx="8175812" cy="846943"/>
          </a:xfrm>
        </p:spPr>
        <p:txBody>
          <a:bodyPr anchor="ctr">
            <a:normAutofit/>
          </a:bodyPr>
          <a:lstStyle>
            <a:lvl1pPr marL="0" indent="0">
              <a:buNone/>
              <a:defRPr sz="1400"/>
            </a:lvl1pPr>
          </a:lstStyle>
          <a:p>
            <a:pPr lvl="0"/>
            <a:r>
              <a:rPr lang="en-US" dirty="0"/>
              <a:t>Click to edit footnote</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0" y="6011056"/>
            <a:ext cx="8175812" cy="846943"/>
          </a:xfrm>
        </p:spPr>
        <p:txBody>
          <a:bodyPr anchor="ctr">
            <a:normAutofit/>
          </a:bodyPr>
          <a:lstStyle>
            <a:lvl1pPr marL="0" indent="0">
              <a:buNone/>
              <a:defRPr sz="1400"/>
            </a:lvl1pPr>
          </a:lstStyle>
          <a:p>
            <a:pPr lvl="0"/>
            <a:r>
              <a:rPr lang="en-US" dirty="0"/>
              <a:t>Click to edit footnote</a:t>
            </a:r>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7"/>
          <a:stretch>
            <a:fillRect/>
          </a:stretch>
        </p:blipFill>
        <p:spPr>
          <a:xfrm>
            <a:off x="8521102" y="6016752"/>
            <a:ext cx="3670898" cy="841248"/>
          </a:xfrm>
          <a:prstGeom prst="rect">
            <a:avLst/>
          </a:prstGeom>
        </p:spPr>
      </p:pic>
      <p:sp>
        <p:nvSpPr>
          <p:cNvPr id="6" name="Title Placeholder 5"/>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6883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jessica.schorr.saxe@gmail.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8EA02287-5CA7-B64F-9F49-AADE9E42B801}"/>
              </a:ext>
            </a:extLst>
          </p:cNvPr>
          <p:cNvSpPr>
            <a:spLocks noGrp="1"/>
          </p:cNvSpPr>
          <p:nvPr>
            <p:ph type="title"/>
          </p:nvPr>
        </p:nvSpPr>
        <p:spPr>
          <a:xfrm>
            <a:off x="838200" y="851803"/>
            <a:ext cx="10515599" cy="838885"/>
          </a:xfrm>
        </p:spPr>
        <p:txBody>
          <a:bodyPr>
            <a:normAutofit fontScale="90000"/>
          </a:bodyPr>
          <a:lstStyle/>
          <a:p>
            <a:r>
              <a:rPr lang="en-US" b="0" dirty="0"/>
              <a:t>Building a Successful Chapter—and having Fun along the Way</a:t>
            </a:r>
            <a:br>
              <a:rPr lang="en-US" b="0" dirty="0"/>
            </a:br>
            <a:r>
              <a:rPr lang="en-US" dirty="0"/>
              <a:t/>
            </a:r>
            <a:br>
              <a:rPr lang="en-US" dirty="0"/>
            </a:br>
            <a:endParaRPr lang="en-US" dirty="0"/>
          </a:p>
        </p:txBody>
      </p:sp>
      <p:sp>
        <p:nvSpPr>
          <p:cNvPr id="8" name="Content Placeholder 7">
            <a:extLst>
              <a:ext uri="{FF2B5EF4-FFF2-40B4-BE49-F238E27FC236}">
                <a16:creationId xmlns:a16="http://schemas.microsoft.com/office/drawing/2014/main" xmlns="" id="{66C3D23D-9D31-8942-8960-7DCB1E934AF2}"/>
              </a:ext>
            </a:extLst>
          </p:cNvPr>
          <p:cNvSpPr>
            <a:spLocks noGrp="1"/>
          </p:cNvSpPr>
          <p:nvPr>
            <p:ph idx="1"/>
          </p:nvPr>
        </p:nvSpPr>
        <p:spPr/>
        <p:txBody>
          <a:bodyPr>
            <a:normAutofit/>
          </a:bodyPr>
          <a:lstStyle/>
          <a:p>
            <a:pPr marL="0" indent="0" algn="ctr">
              <a:buNone/>
            </a:pPr>
            <a:endParaRPr lang="en-US" dirty="0"/>
          </a:p>
          <a:p>
            <a:pPr marL="0" indent="0" algn="ctr">
              <a:buNone/>
            </a:pPr>
            <a:r>
              <a:rPr lang="en-US" dirty="0"/>
              <a:t>Denise </a:t>
            </a:r>
            <a:r>
              <a:rPr lang="en-US" dirty="0" err="1"/>
              <a:t>Finck</a:t>
            </a:r>
            <a:r>
              <a:rPr lang="en-US" dirty="0"/>
              <a:t>-Rothman, MD</a:t>
            </a:r>
          </a:p>
          <a:p>
            <a:pPr marL="0" indent="0" algn="ctr">
              <a:buNone/>
            </a:pPr>
            <a:r>
              <a:rPr lang="en-US" dirty="0"/>
              <a:t>Jessica Schorr Saxe, MD</a:t>
            </a:r>
          </a:p>
          <a:p>
            <a:pPr marL="0" indent="0" algn="ctr">
              <a:buNone/>
            </a:pPr>
            <a:r>
              <a:rPr lang="en-US" dirty="0"/>
              <a:t>Health Care Justice—NC</a:t>
            </a:r>
          </a:p>
          <a:p>
            <a:pPr marL="0" indent="0" algn="ctr">
              <a:buNone/>
            </a:pPr>
            <a:endParaRPr lang="en-US" dirty="0"/>
          </a:p>
          <a:p>
            <a:pPr marL="0" indent="0" algn="ctr">
              <a:buNone/>
            </a:pPr>
            <a:r>
              <a:rPr lang="en-US" dirty="0"/>
              <a:t>PNHP Leadership Training</a:t>
            </a:r>
          </a:p>
          <a:p>
            <a:pPr marL="0" indent="0" algn="ctr">
              <a:buNone/>
            </a:pPr>
            <a:r>
              <a:rPr lang="en-US" dirty="0"/>
              <a:t>November 9, 2018</a:t>
            </a:r>
          </a:p>
        </p:txBody>
      </p:sp>
      <p:sp>
        <p:nvSpPr>
          <p:cNvPr id="9" name="Text Placeholder 8">
            <a:extLst>
              <a:ext uri="{FF2B5EF4-FFF2-40B4-BE49-F238E27FC236}">
                <a16:creationId xmlns:a16="http://schemas.microsoft.com/office/drawing/2014/main" xmlns="" id="{27FA20F1-16E5-D440-A24F-02A51D254A6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884680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590B4FF-FCDA-374A-B71C-CFD8152C5461}"/>
              </a:ext>
            </a:extLst>
          </p:cNvPr>
          <p:cNvSpPr>
            <a:spLocks noGrp="1"/>
          </p:cNvSpPr>
          <p:nvPr>
            <p:ph type="body" sz="quarter" idx="10"/>
          </p:nvPr>
        </p:nvSpPr>
        <p:spPr/>
        <p:txBody>
          <a:bodyPr/>
          <a:lstStyle/>
          <a:p>
            <a:endParaRPr lang="en-US"/>
          </a:p>
        </p:txBody>
      </p:sp>
      <p:sp>
        <p:nvSpPr>
          <p:cNvPr id="7" name="TextBox 6">
            <a:extLst>
              <a:ext uri="{FF2B5EF4-FFF2-40B4-BE49-F238E27FC236}">
                <a16:creationId xmlns:a16="http://schemas.microsoft.com/office/drawing/2014/main" xmlns="" id="{6BCA27AC-80A4-2749-9EB6-075D8EFBE48E}"/>
              </a:ext>
            </a:extLst>
          </p:cNvPr>
          <p:cNvSpPr txBox="1"/>
          <p:nvPr/>
        </p:nvSpPr>
        <p:spPr>
          <a:xfrm>
            <a:off x="5582653" y="2464242"/>
            <a:ext cx="184731" cy="461665"/>
          </a:xfrm>
          <a:prstGeom prst="rect">
            <a:avLst/>
          </a:prstGeom>
          <a:noFill/>
        </p:spPr>
        <p:txBody>
          <a:bodyPr wrap="none" rtlCol="0" anchor="ctr">
            <a:spAutoFit/>
          </a:bodyPr>
          <a:lstStyle/>
          <a:p>
            <a:endParaRPr lang="en-US" sz="2400" dirty="0">
              <a:solidFill>
                <a:schemeClr val="bg1"/>
              </a:solidFill>
            </a:endParaRPr>
          </a:p>
        </p:txBody>
      </p:sp>
      <p:pic>
        <p:nvPicPr>
          <p:cNvPr id="8" name="Picture 7">
            <a:extLst>
              <a:ext uri="{FF2B5EF4-FFF2-40B4-BE49-F238E27FC236}">
                <a16:creationId xmlns:a16="http://schemas.microsoft.com/office/drawing/2014/main" xmlns="" id="{DB165B79-6FC9-B241-A5FD-2745C13B7015}"/>
              </a:ext>
            </a:extLst>
          </p:cNvPr>
          <p:cNvPicPr>
            <a:picLocks noChangeAspect="1"/>
          </p:cNvPicPr>
          <p:nvPr/>
        </p:nvPicPr>
        <p:blipFill>
          <a:blip r:embed="rId3"/>
          <a:stretch>
            <a:fillRect/>
          </a:stretch>
        </p:blipFill>
        <p:spPr>
          <a:xfrm>
            <a:off x="3445668" y="0"/>
            <a:ext cx="5300663" cy="6858000"/>
          </a:xfrm>
          <a:prstGeom prst="rect">
            <a:avLst/>
          </a:prstGeom>
        </p:spPr>
      </p:pic>
    </p:spTree>
    <p:extLst>
      <p:ext uri="{BB962C8B-B14F-4D97-AF65-F5344CB8AC3E}">
        <p14:creationId xmlns:p14="http://schemas.microsoft.com/office/powerpoint/2010/main" val="73272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A832A-C5CB-234B-A09A-AA56DC42AE90}"/>
              </a:ext>
            </a:extLst>
          </p:cNvPr>
          <p:cNvSpPr>
            <a:spLocks noGrp="1"/>
          </p:cNvSpPr>
          <p:nvPr>
            <p:ph type="title"/>
          </p:nvPr>
        </p:nvSpPr>
        <p:spPr/>
        <p:txBody>
          <a:bodyPr/>
          <a:lstStyle/>
          <a:p>
            <a:r>
              <a:rPr lang="en-US" dirty="0"/>
              <a:t>Our Structure: This is us</a:t>
            </a:r>
          </a:p>
        </p:txBody>
      </p:sp>
      <p:sp>
        <p:nvSpPr>
          <p:cNvPr id="3" name="Content Placeholder 2">
            <a:extLst>
              <a:ext uri="{FF2B5EF4-FFF2-40B4-BE49-F238E27FC236}">
                <a16:creationId xmlns:a16="http://schemas.microsoft.com/office/drawing/2014/main" xmlns="" id="{57F6128D-687D-934C-B7AD-7DD21AB74C3D}"/>
              </a:ext>
            </a:extLst>
          </p:cNvPr>
          <p:cNvSpPr>
            <a:spLocks noGrp="1"/>
          </p:cNvSpPr>
          <p:nvPr>
            <p:ph idx="1"/>
          </p:nvPr>
        </p:nvSpPr>
        <p:spPr/>
        <p:txBody>
          <a:bodyPr/>
          <a:lstStyle/>
          <a:p>
            <a:r>
              <a:rPr lang="en-US" dirty="0"/>
              <a:t>The Board:</a:t>
            </a:r>
          </a:p>
          <a:p>
            <a:r>
              <a:rPr lang="en-US" dirty="0"/>
              <a:t>Chair</a:t>
            </a:r>
          </a:p>
          <a:p>
            <a:r>
              <a:rPr lang="en-US" dirty="0"/>
              <a:t>Chair-Elect</a:t>
            </a:r>
          </a:p>
          <a:p>
            <a:r>
              <a:rPr lang="en-US" dirty="0"/>
              <a:t>Treasurer</a:t>
            </a:r>
          </a:p>
          <a:p>
            <a:r>
              <a:rPr lang="en-US" dirty="0"/>
              <a:t>Secretary</a:t>
            </a:r>
          </a:p>
          <a:p>
            <a:r>
              <a:rPr lang="en-US" dirty="0"/>
              <a:t>Committee chairs</a:t>
            </a:r>
          </a:p>
        </p:txBody>
      </p:sp>
      <p:sp>
        <p:nvSpPr>
          <p:cNvPr id="4" name="Text Placeholder 3">
            <a:extLst>
              <a:ext uri="{FF2B5EF4-FFF2-40B4-BE49-F238E27FC236}">
                <a16:creationId xmlns:a16="http://schemas.microsoft.com/office/drawing/2014/main" xmlns="" id="{E8BE5BA9-42F9-864D-B540-DAABA192E45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9671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4B7D7-58AE-3B48-BAFF-997BC92255FD}"/>
              </a:ext>
            </a:extLst>
          </p:cNvPr>
          <p:cNvSpPr>
            <a:spLocks noGrp="1"/>
          </p:cNvSpPr>
          <p:nvPr>
            <p:ph type="title"/>
          </p:nvPr>
        </p:nvSpPr>
        <p:spPr/>
        <p:txBody>
          <a:bodyPr/>
          <a:lstStyle/>
          <a:p>
            <a:r>
              <a:rPr lang="en-US" dirty="0"/>
              <a:t>Our Committees</a:t>
            </a:r>
          </a:p>
        </p:txBody>
      </p:sp>
      <p:sp>
        <p:nvSpPr>
          <p:cNvPr id="3" name="Content Placeholder 2">
            <a:extLst>
              <a:ext uri="{FF2B5EF4-FFF2-40B4-BE49-F238E27FC236}">
                <a16:creationId xmlns:a16="http://schemas.microsoft.com/office/drawing/2014/main" xmlns="" id="{2C26F93C-C5F0-E04F-A052-068B4AB8FCF9}"/>
              </a:ext>
            </a:extLst>
          </p:cNvPr>
          <p:cNvSpPr>
            <a:spLocks noGrp="1"/>
          </p:cNvSpPr>
          <p:nvPr>
            <p:ph idx="1"/>
          </p:nvPr>
        </p:nvSpPr>
        <p:spPr/>
        <p:txBody>
          <a:bodyPr/>
          <a:lstStyle/>
          <a:p>
            <a:r>
              <a:rPr lang="en-US" dirty="0"/>
              <a:t>Communications</a:t>
            </a:r>
          </a:p>
          <a:p>
            <a:r>
              <a:rPr lang="en-US" dirty="0"/>
              <a:t>Education</a:t>
            </a:r>
          </a:p>
          <a:p>
            <a:r>
              <a:rPr lang="en-US" dirty="0"/>
              <a:t>Legislative</a:t>
            </a:r>
          </a:p>
          <a:p>
            <a:r>
              <a:rPr lang="en-US"/>
              <a:t>Membership</a:t>
            </a:r>
            <a:endParaRPr lang="en-US" dirty="0"/>
          </a:p>
          <a:p>
            <a:r>
              <a:rPr lang="en-US" dirty="0"/>
              <a:t>Cornwell satellite</a:t>
            </a:r>
          </a:p>
        </p:txBody>
      </p:sp>
      <p:sp>
        <p:nvSpPr>
          <p:cNvPr id="4" name="Text Placeholder 3">
            <a:extLst>
              <a:ext uri="{FF2B5EF4-FFF2-40B4-BE49-F238E27FC236}">
                <a16:creationId xmlns:a16="http://schemas.microsoft.com/office/drawing/2014/main" xmlns="" id="{7DD55F6F-6D6C-6C44-86F0-92AC81C845B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23121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0D261-8514-C44E-BA8F-269C41E93722}"/>
              </a:ext>
            </a:extLst>
          </p:cNvPr>
          <p:cNvSpPr>
            <a:spLocks noGrp="1"/>
          </p:cNvSpPr>
          <p:nvPr>
            <p:ph type="title"/>
          </p:nvPr>
        </p:nvSpPr>
        <p:spPr/>
        <p:txBody>
          <a:bodyPr/>
          <a:lstStyle/>
          <a:p>
            <a:pPr algn="ctr"/>
            <a:r>
              <a:rPr lang="en-US" dirty="0"/>
              <a:t>Tips</a:t>
            </a:r>
          </a:p>
        </p:txBody>
      </p:sp>
      <p:sp>
        <p:nvSpPr>
          <p:cNvPr id="3" name="Content Placeholder 2">
            <a:extLst>
              <a:ext uri="{FF2B5EF4-FFF2-40B4-BE49-F238E27FC236}">
                <a16:creationId xmlns:a16="http://schemas.microsoft.com/office/drawing/2014/main" xmlns="" id="{3E86C361-5683-874B-BD3F-0E344BCC039D}"/>
              </a:ext>
            </a:extLst>
          </p:cNvPr>
          <p:cNvSpPr>
            <a:spLocks noGrp="1"/>
          </p:cNvSpPr>
          <p:nvPr>
            <p:ph idx="1"/>
          </p:nvPr>
        </p:nvSpPr>
        <p:spPr/>
        <p:txBody>
          <a:bodyPr/>
          <a:lstStyle/>
          <a:p>
            <a:r>
              <a:rPr lang="en-US" dirty="0"/>
              <a:t>PNHP is great resource</a:t>
            </a:r>
          </a:p>
          <a:p>
            <a:r>
              <a:rPr lang="en-US" dirty="0"/>
              <a:t>Members most likely to work on areas they are enthusiastic about</a:t>
            </a:r>
          </a:p>
          <a:p>
            <a:r>
              <a:rPr lang="en-US" dirty="0"/>
              <a:t>There may be more support in community than you think</a:t>
            </a:r>
          </a:p>
          <a:p>
            <a:r>
              <a:rPr lang="en-US" dirty="0"/>
              <a:t>Recruit everywhere—including medical visits</a:t>
            </a:r>
          </a:p>
          <a:p>
            <a:r>
              <a:rPr lang="en-US" dirty="0"/>
              <a:t>Be open—to creativity, to serendipity, to fun</a:t>
            </a:r>
          </a:p>
        </p:txBody>
      </p:sp>
      <p:sp>
        <p:nvSpPr>
          <p:cNvPr id="4" name="Text Placeholder 3">
            <a:extLst>
              <a:ext uri="{FF2B5EF4-FFF2-40B4-BE49-F238E27FC236}">
                <a16:creationId xmlns:a16="http://schemas.microsoft.com/office/drawing/2014/main" xmlns="" id="{6CF43C66-64C1-6E45-82A0-5CDF3C29914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2857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FF22E36-C564-594C-87B8-EBDB7DA76809}"/>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xmlns="" id="{415645C1-EAB2-134B-B83C-7E49DF3B396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7769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5DA65F2-939D-7E47-9298-F5B5B67B8D33}"/>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xmlns="" id="{D2496EAA-5387-B440-8A78-9E20BFC69785}"/>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574295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19AEAEA-AB2B-AC49-9BB1-DB4898F8AEFB}"/>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xmlns="" id="{86B1FE99-B6F3-974B-A63A-E79A2F3678BE}"/>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39152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2B83E6-8863-2741-8322-98C203394D61}"/>
              </a:ext>
            </a:extLst>
          </p:cNvPr>
          <p:cNvSpPr>
            <a:spLocks noGrp="1"/>
          </p:cNvSpPr>
          <p:nvPr>
            <p:ph type="title"/>
          </p:nvPr>
        </p:nvSpPr>
        <p:spPr/>
        <p:txBody>
          <a:bodyPr/>
          <a:lstStyle/>
          <a:p>
            <a:pPr algn="ctr"/>
            <a:r>
              <a:rPr lang="en-US" dirty="0"/>
              <a:t>Our Successes</a:t>
            </a:r>
          </a:p>
        </p:txBody>
      </p:sp>
      <p:sp>
        <p:nvSpPr>
          <p:cNvPr id="3" name="Content Placeholder 2">
            <a:extLst>
              <a:ext uri="{FF2B5EF4-FFF2-40B4-BE49-F238E27FC236}">
                <a16:creationId xmlns:a16="http://schemas.microsoft.com/office/drawing/2014/main" xmlns="" id="{81D0F744-B19E-EC49-B924-A2B3C2D99CC0}"/>
              </a:ext>
            </a:extLst>
          </p:cNvPr>
          <p:cNvSpPr>
            <a:spLocks noGrp="1"/>
          </p:cNvSpPr>
          <p:nvPr>
            <p:ph idx="1"/>
          </p:nvPr>
        </p:nvSpPr>
        <p:spPr/>
        <p:txBody>
          <a:bodyPr/>
          <a:lstStyle/>
          <a:p>
            <a:r>
              <a:rPr lang="en-US" dirty="0"/>
              <a:t>Increased profile of Medicare for All in the community</a:t>
            </a:r>
          </a:p>
          <a:p>
            <a:r>
              <a:rPr lang="en-US" dirty="0"/>
              <a:t>Relationship with Charlotte Observer</a:t>
            </a:r>
          </a:p>
          <a:p>
            <a:r>
              <a:rPr lang="en-US" dirty="0"/>
              <a:t>Increasing membership</a:t>
            </a:r>
          </a:p>
          <a:p>
            <a:r>
              <a:rPr lang="en-US" dirty="0"/>
              <a:t>Many active volunteers</a:t>
            </a:r>
          </a:p>
          <a:p>
            <a:r>
              <a:rPr lang="en-US" dirty="0"/>
              <a:t>Congresswoman Alma Adams 1</a:t>
            </a:r>
            <a:r>
              <a:rPr lang="en-US" baseline="30000" dirty="0"/>
              <a:t>st</a:t>
            </a:r>
            <a:r>
              <a:rPr lang="en-US" dirty="0"/>
              <a:t> in NC to sign on as co-sponsor HR 676</a:t>
            </a:r>
          </a:p>
        </p:txBody>
      </p:sp>
      <p:sp>
        <p:nvSpPr>
          <p:cNvPr id="4" name="Text Placeholder 3">
            <a:extLst>
              <a:ext uri="{FF2B5EF4-FFF2-40B4-BE49-F238E27FC236}">
                <a16:creationId xmlns:a16="http://schemas.microsoft.com/office/drawing/2014/main" xmlns="" id="{BE16D584-87EA-0845-B69D-B4988B48325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85874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07C78-7963-1046-B024-552D9405D857}"/>
              </a:ext>
            </a:extLst>
          </p:cNvPr>
          <p:cNvSpPr>
            <a:spLocks noGrp="1"/>
          </p:cNvSpPr>
          <p:nvPr>
            <p:ph type="title"/>
          </p:nvPr>
        </p:nvSpPr>
        <p:spPr/>
        <p:txBody>
          <a:bodyPr/>
          <a:lstStyle/>
          <a:p>
            <a:pPr algn="ctr"/>
            <a:r>
              <a:rPr lang="en-US" dirty="0"/>
              <a:t>Our Opportunity Areas</a:t>
            </a:r>
          </a:p>
        </p:txBody>
      </p:sp>
      <p:sp>
        <p:nvSpPr>
          <p:cNvPr id="3" name="Content Placeholder 2">
            <a:extLst>
              <a:ext uri="{FF2B5EF4-FFF2-40B4-BE49-F238E27FC236}">
                <a16:creationId xmlns:a16="http://schemas.microsoft.com/office/drawing/2014/main" xmlns="" id="{F38809D8-47B8-B14F-8175-C04A3E72C272}"/>
              </a:ext>
            </a:extLst>
          </p:cNvPr>
          <p:cNvSpPr>
            <a:spLocks noGrp="1"/>
          </p:cNvSpPr>
          <p:nvPr>
            <p:ph idx="1"/>
          </p:nvPr>
        </p:nvSpPr>
        <p:spPr/>
        <p:txBody>
          <a:bodyPr/>
          <a:lstStyle/>
          <a:p>
            <a:r>
              <a:rPr lang="en-US" dirty="0"/>
              <a:t>Younger members/Board members and volunteers</a:t>
            </a:r>
          </a:p>
          <a:p>
            <a:endParaRPr lang="en-US" dirty="0"/>
          </a:p>
          <a:p>
            <a:r>
              <a:rPr lang="en-US" dirty="0"/>
              <a:t>Other forms of diversity</a:t>
            </a:r>
          </a:p>
          <a:p>
            <a:endParaRPr lang="en-US" dirty="0"/>
          </a:p>
          <a:p>
            <a:r>
              <a:rPr lang="en-US" dirty="0"/>
              <a:t>Communications committee to improve outreach, social media, website</a:t>
            </a:r>
          </a:p>
          <a:p>
            <a:endParaRPr lang="en-US" dirty="0"/>
          </a:p>
        </p:txBody>
      </p:sp>
      <p:sp>
        <p:nvSpPr>
          <p:cNvPr id="4" name="Text Placeholder 3">
            <a:extLst>
              <a:ext uri="{FF2B5EF4-FFF2-40B4-BE49-F238E27FC236}">
                <a16:creationId xmlns:a16="http://schemas.microsoft.com/office/drawing/2014/main" xmlns="" id="{00FF13A2-43D4-5D42-B595-A8905DFE047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674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YOU CAN DO IT</a:t>
            </a:r>
          </a:p>
          <a:p>
            <a:r>
              <a:rPr lang="en-US" dirty="0"/>
              <a:t>Email for help:</a:t>
            </a:r>
          </a:p>
          <a:p>
            <a:r>
              <a:rPr lang="en-US" dirty="0"/>
              <a:t>Denise </a:t>
            </a:r>
            <a:r>
              <a:rPr lang="en-US" dirty="0" err="1"/>
              <a:t>Finck</a:t>
            </a:r>
            <a:r>
              <a:rPr lang="en-US" dirty="0"/>
              <a:t>-Rothman: </a:t>
            </a:r>
            <a:r>
              <a:rPr lang="en-US" dirty="0" err="1"/>
              <a:t>DeniseFinck@hotmail.com</a:t>
            </a:r>
            <a:r>
              <a:rPr lang="en-US" dirty="0"/>
              <a:t> </a:t>
            </a:r>
          </a:p>
          <a:p>
            <a:r>
              <a:rPr lang="en-US" dirty="0"/>
              <a:t>Jessica Schorr Saxe: </a:t>
            </a:r>
            <a:r>
              <a:rPr lang="en-US" dirty="0">
                <a:hlinkClick r:id="rId3"/>
              </a:rPr>
              <a:t>jessica.schorr.saxe@gmail.com</a:t>
            </a:r>
            <a:endParaRPr lang="en-US" dirty="0"/>
          </a:p>
          <a:p>
            <a:endParaRPr lang="en-US" dirty="0"/>
          </a:p>
          <a:p>
            <a:r>
              <a:rPr lang="en-US" dirty="0" err="1"/>
              <a:t>Healthcarejusticenc.org</a:t>
            </a:r>
            <a:endParaRPr lang="en-US" dirty="0"/>
          </a:p>
          <a:p>
            <a:r>
              <a:rPr lang="en-US" dirty="0"/>
              <a:t>Facebook: Health Care Justice – North Carolina</a:t>
            </a:r>
          </a:p>
          <a:p>
            <a:endParaRPr lang="en-US" dirty="0"/>
          </a:p>
        </p:txBody>
      </p:sp>
      <p:sp>
        <p:nvSpPr>
          <p:cNvPr id="4" name="Text Placeholder 3"/>
          <p:cNvSpPr>
            <a:spLocks noGrp="1"/>
          </p:cNvSpPr>
          <p:nvPr>
            <p:ph type="body" sz="quarter" idx="10"/>
          </p:nvPr>
        </p:nvSpPr>
        <p:spPr/>
        <p:txBody>
          <a:bodyPr/>
          <a:lstStyle/>
          <a:p>
            <a:endParaRPr lang="en-US" dirty="0"/>
          </a:p>
        </p:txBody>
      </p:sp>
      <p:sp>
        <p:nvSpPr>
          <p:cNvPr id="5" name="TextBox 4">
            <a:extLst>
              <a:ext uri="{FF2B5EF4-FFF2-40B4-BE49-F238E27FC236}">
                <a16:creationId xmlns:a16="http://schemas.microsoft.com/office/drawing/2014/main" xmlns="" id="{BD1DFC65-AAA4-AE46-A778-8B14D671DD6D}"/>
              </a:ext>
            </a:extLst>
          </p:cNvPr>
          <p:cNvSpPr txBox="1"/>
          <p:nvPr/>
        </p:nvSpPr>
        <p:spPr>
          <a:xfrm>
            <a:off x="8120743" y="3438045"/>
            <a:ext cx="184731" cy="830997"/>
          </a:xfrm>
          <a:prstGeom prst="rect">
            <a:avLst/>
          </a:prstGeom>
          <a:noFill/>
        </p:spPr>
        <p:txBody>
          <a:bodyPr wrap="none" rtlCol="0" anchor="ctr">
            <a:spAutoFit/>
          </a:bodyPr>
          <a:lstStyle/>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753329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6E7205-2526-844A-9234-D82504923A94}"/>
              </a:ext>
            </a:extLst>
          </p:cNvPr>
          <p:cNvSpPr>
            <a:spLocks noGrp="1"/>
          </p:cNvSpPr>
          <p:nvPr>
            <p:ph type="title"/>
          </p:nvPr>
        </p:nvSpPr>
        <p:spPr/>
        <p:txBody>
          <a:bodyPr/>
          <a:lstStyle/>
          <a:p>
            <a:pPr algn="ctr"/>
            <a:r>
              <a:rPr lang="en-US" dirty="0"/>
              <a:t> History—very brief</a:t>
            </a:r>
          </a:p>
        </p:txBody>
      </p:sp>
      <p:sp>
        <p:nvSpPr>
          <p:cNvPr id="3" name="Content Placeholder 2">
            <a:extLst>
              <a:ext uri="{FF2B5EF4-FFF2-40B4-BE49-F238E27FC236}">
                <a16:creationId xmlns:a16="http://schemas.microsoft.com/office/drawing/2014/main" xmlns="" id="{83A5BE4B-07A9-E147-BBBC-E8FB903B5674}"/>
              </a:ext>
            </a:extLst>
          </p:cNvPr>
          <p:cNvSpPr>
            <a:spLocks noGrp="1"/>
          </p:cNvSpPr>
          <p:nvPr>
            <p:ph idx="1"/>
          </p:nvPr>
        </p:nvSpPr>
        <p:spPr/>
        <p:txBody>
          <a:bodyPr/>
          <a:lstStyle/>
          <a:p>
            <a:r>
              <a:rPr lang="en-US" dirty="0"/>
              <a:t>Charlotte Health Professionals for Health Care Reform—2009</a:t>
            </a:r>
          </a:p>
          <a:p>
            <a:r>
              <a:rPr lang="en-US" dirty="0"/>
              <a:t>Adoption of single-payer support:                            Health Care for All NC, Charlotte chapter</a:t>
            </a:r>
          </a:p>
          <a:p>
            <a:r>
              <a:rPr lang="en-US" dirty="0"/>
              <a:t>Health Care Justice—NC    2013</a:t>
            </a:r>
          </a:p>
          <a:p>
            <a:endParaRPr lang="en-US" dirty="0"/>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xmlns="" id="{A768FD33-3436-8D4D-A337-3A1D19A8A05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35376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A6631D-BF5D-E84E-8028-51CFBA1FF19E}"/>
              </a:ext>
            </a:extLst>
          </p:cNvPr>
          <p:cNvSpPr>
            <a:spLocks noGrp="1"/>
          </p:cNvSpPr>
          <p:nvPr>
            <p:ph type="title"/>
          </p:nvPr>
        </p:nvSpPr>
        <p:spPr/>
        <p:txBody>
          <a:bodyPr/>
          <a:lstStyle/>
          <a:p>
            <a:pPr algn="ctr"/>
            <a:r>
              <a:rPr lang="en-US" dirty="0"/>
              <a:t>Decisions, Decisions, Decisions</a:t>
            </a:r>
          </a:p>
        </p:txBody>
      </p:sp>
      <p:pic>
        <p:nvPicPr>
          <p:cNvPr id="5" name="Content Placeholder 4">
            <a:extLst>
              <a:ext uri="{FF2B5EF4-FFF2-40B4-BE49-F238E27FC236}">
                <a16:creationId xmlns:a16="http://schemas.microsoft.com/office/drawing/2014/main" xmlns="" id="{AC54E235-30EB-3944-A874-8F87D2FA7132}"/>
              </a:ext>
            </a:extLst>
          </p:cNvPr>
          <p:cNvPicPr>
            <a:picLocks noGrp="1" noChangeAspect="1"/>
          </p:cNvPicPr>
          <p:nvPr>
            <p:ph idx="1"/>
          </p:nvPr>
        </p:nvPicPr>
        <p:blipFill>
          <a:blip r:embed="rId2"/>
          <a:stretch>
            <a:fillRect/>
          </a:stretch>
        </p:blipFill>
        <p:spPr>
          <a:xfrm>
            <a:off x="4051258" y="1825625"/>
            <a:ext cx="4089483" cy="4179888"/>
          </a:xfrm>
          <a:prstGeom prst="rect">
            <a:avLst/>
          </a:prstGeom>
        </p:spPr>
      </p:pic>
      <p:sp>
        <p:nvSpPr>
          <p:cNvPr id="4" name="Text Placeholder 3">
            <a:extLst>
              <a:ext uri="{FF2B5EF4-FFF2-40B4-BE49-F238E27FC236}">
                <a16:creationId xmlns:a16="http://schemas.microsoft.com/office/drawing/2014/main" xmlns="" id="{CC55F8FC-4C59-EE4B-87D0-67728448A14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06332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00576A-35E4-5242-8D1D-FB49A203AA89}"/>
              </a:ext>
            </a:extLst>
          </p:cNvPr>
          <p:cNvSpPr>
            <a:spLocks noGrp="1"/>
          </p:cNvSpPr>
          <p:nvPr>
            <p:ph type="title"/>
          </p:nvPr>
        </p:nvSpPr>
        <p:spPr/>
        <p:txBody>
          <a:bodyPr/>
          <a:lstStyle/>
          <a:p>
            <a:r>
              <a:rPr lang="en-US" dirty="0"/>
              <a:t>Structure—Formal vs. Informal</a:t>
            </a:r>
          </a:p>
        </p:txBody>
      </p:sp>
      <p:sp>
        <p:nvSpPr>
          <p:cNvPr id="3" name="Content Placeholder 2">
            <a:extLst>
              <a:ext uri="{FF2B5EF4-FFF2-40B4-BE49-F238E27FC236}">
                <a16:creationId xmlns:a16="http://schemas.microsoft.com/office/drawing/2014/main" xmlns="" id="{7A6665D8-2805-4646-974D-2D6CC115287A}"/>
              </a:ext>
            </a:extLst>
          </p:cNvPr>
          <p:cNvSpPr>
            <a:spLocks noGrp="1"/>
          </p:cNvSpPr>
          <p:nvPr>
            <p:ph idx="1"/>
          </p:nvPr>
        </p:nvSpPr>
        <p:spPr/>
        <p:txBody>
          <a:bodyPr/>
          <a:lstStyle/>
          <a:p>
            <a:r>
              <a:rPr lang="en-US" dirty="0"/>
              <a:t>Guidelines/By-laws?</a:t>
            </a:r>
          </a:p>
          <a:p>
            <a:endParaRPr lang="en-US" dirty="0"/>
          </a:p>
          <a:p>
            <a:r>
              <a:rPr lang="en-US" dirty="0"/>
              <a:t>Board? Officers? Terms?</a:t>
            </a:r>
          </a:p>
          <a:p>
            <a:endParaRPr lang="en-US" dirty="0"/>
          </a:p>
          <a:p>
            <a:r>
              <a:rPr lang="en-US" dirty="0"/>
              <a:t>Committees?</a:t>
            </a:r>
          </a:p>
          <a:p>
            <a:endParaRPr lang="en-US" dirty="0"/>
          </a:p>
          <a:p>
            <a:endParaRPr lang="en-US" dirty="0"/>
          </a:p>
        </p:txBody>
      </p:sp>
      <p:sp>
        <p:nvSpPr>
          <p:cNvPr id="4" name="Text Placeholder 3">
            <a:extLst>
              <a:ext uri="{FF2B5EF4-FFF2-40B4-BE49-F238E27FC236}">
                <a16:creationId xmlns:a16="http://schemas.microsoft.com/office/drawing/2014/main" xmlns="" id="{A18CCF4D-2692-EB4D-BC7D-89D523ED12E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08087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F5739-0BAD-C24F-B5E4-07306DD3D9FB}"/>
              </a:ext>
            </a:extLst>
          </p:cNvPr>
          <p:cNvSpPr>
            <a:spLocks noGrp="1"/>
          </p:cNvSpPr>
          <p:nvPr>
            <p:ph type="title"/>
          </p:nvPr>
        </p:nvSpPr>
        <p:spPr/>
        <p:txBody>
          <a:bodyPr/>
          <a:lstStyle/>
          <a:p>
            <a:pPr algn="ctr"/>
            <a:r>
              <a:rPr lang="en-US" dirty="0"/>
              <a:t>Financial</a:t>
            </a:r>
          </a:p>
        </p:txBody>
      </p:sp>
      <p:sp>
        <p:nvSpPr>
          <p:cNvPr id="3" name="Content Placeholder 2">
            <a:extLst>
              <a:ext uri="{FF2B5EF4-FFF2-40B4-BE49-F238E27FC236}">
                <a16:creationId xmlns:a16="http://schemas.microsoft.com/office/drawing/2014/main" xmlns="" id="{3829F762-12CB-8645-8164-2DFAD2182B22}"/>
              </a:ext>
            </a:extLst>
          </p:cNvPr>
          <p:cNvSpPr>
            <a:spLocks noGrp="1"/>
          </p:cNvSpPr>
          <p:nvPr>
            <p:ph idx="1"/>
          </p:nvPr>
        </p:nvSpPr>
        <p:spPr/>
        <p:txBody>
          <a:bodyPr/>
          <a:lstStyle/>
          <a:p>
            <a:r>
              <a:rPr lang="en-US" dirty="0"/>
              <a:t>Dues? 										 If so, different levels? How will you track?</a:t>
            </a:r>
          </a:p>
          <a:p>
            <a:endParaRPr lang="en-US" dirty="0"/>
          </a:p>
          <a:p>
            <a:r>
              <a:rPr lang="en-US" dirty="0"/>
              <a:t>No dues										 If not, how will you fundraise</a:t>
            </a:r>
          </a:p>
        </p:txBody>
      </p:sp>
      <p:sp>
        <p:nvSpPr>
          <p:cNvPr id="4" name="Text Placeholder 3">
            <a:extLst>
              <a:ext uri="{FF2B5EF4-FFF2-40B4-BE49-F238E27FC236}">
                <a16:creationId xmlns:a16="http://schemas.microsoft.com/office/drawing/2014/main" xmlns="" id="{2B59AE76-D2D8-2A46-9738-A594C6E4502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77766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E0A46-5DEF-414F-84CE-D9FB65EEC432}"/>
              </a:ext>
            </a:extLst>
          </p:cNvPr>
          <p:cNvSpPr>
            <a:spLocks noGrp="1"/>
          </p:cNvSpPr>
          <p:nvPr>
            <p:ph type="title"/>
          </p:nvPr>
        </p:nvSpPr>
        <p:spPr/>
        <p:txBody>
          <a:bodyPr/>
          <a:lstStyle/>
          <a:p>
            <a:pPr algn="ctr"/>
            <a:r>
              <a:rPr lang="en-US" dirty="0"/>
              <a:t>Determining Membership</a:t>
            </a:r>
          </a:p>
        </p:txBody>
      </p:sp>
      <p:sp>
        <p:nvSpPr>
          <p:cNvPr id="3" name="Content Placeholder 2">
            <a:extLst>
              <a:ext uri="{FF2B5EF4-FFF2-40B4-BE49-F238E27FC236}">
                <a16:creationId xmlns:a16="http://schemas.microsoft.com/office/drawing/2014/main" xmlns="" id="{C26BAE0D-3EEB-1449-8657-CB8A79201A84}"/>
              </a:ext>
            </a:extLst>
          </p:cNvPr>
          <p:cNvSpPr>
            <a:spLocks noGrp="1"/>
          </p:cNvSpPr>
          <p:nvPr>
            <p:ph idx="1"/>
          </p:nvPr>
        </p:nvSpPr>
        <p:spPr/>
        <p:txBody>
          <a:bodyPr/>
          <a:lstStyle/>
          <a:p>
            <a:r>
              <a:rPr lang="en-US" dirty="0"/>
              <a:t>Dues?  If so, does membership expire for nonpayment of dues? When?</a:t>
            </a:r>
          </a:p>
          <a:p>
            <a:endParaRPr lang="en-US" dirty="0"/>
          </a:p>
          <a:p>
            <a:r>
              <a:rPr lang="en-US" dirty="0"/>
              <a:t>Resolution?</a:t>
            </a:r>
          </a:p>
        </p:txBody>
      </p:sp>
      <p:sp>
        <p:nvSpPr>
          <p:cNvPr id="4" name="Text Placeholder 3">
            <a:extLst>
              <a:ext uri="{FF2B5EF4-FFF2-40B4-BE49-F238E27FC236}">
                <a16:creationId xmlns:a16="http://schemas.microsoft.com/office/drawing/2014/main" xmlns="" id="{44AD01B9-A9C0-9647-B6B3-89BFF61A653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75691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215263-F0D7-CA41-9A2E-C795D790BC62}"/>
              </a:ext>
            </a:extLst>
          </p:cNvPr>
          <p:cNvSpPr>
            <a:spLocks noGrp="1"/>
          </p:cNvSpPr>
          <p:nvPr>
            <p:ph type="title"/>
          </p:nvPr>
        </p:nvSpPr>
        <p:spPr/>
        <p:txBody>
          <a:bodyPr/>
          <a:lstStyle/>
          <a:p>
            <a:pPr algn="ctr"/>
            <a:r>
              <a:rPr lang="en-US" dirty="0"/>
              <a:t>Committees—some possibilities</a:t>
            </a:r>
          </a:p>
        </p:txBody>
      </p:sp>
      <p:sp>
        <p:nvSpPr>
          <p:cNvPr id="3" name="Content Placeholder 2">
            <a:extLst>
              <a:ext uri="{FF2B5EF4-FFF2-40B4-BE49-F238E27FC236}">
                <a16:creationId xmlns:a16="http://schemas.microsoft.com/office/drawing/2014/main" xmlns="" id="{BFD72E6A-A122-7D41-8187-109ECF88CB64}"/>
              </a:ext>
            </a:extLst>
          </p:cNvPr>
          <p:cNvSpPr>
            <a:spLocks noGrp="1"/>
          </p:cNvSpPr>
          <p:nvPr>
            <p:ph idx="1"/>
          </p:nvPr>
        </p:nvSpPr>
        <p:spPr/>
        <p:txBody>
          <a:bodyPr/>
          <a:lstStyle/>
          <a:p>
            <a:r>
              <a:rPr lang="en-US" dirty="0"/>
              <a:t>Membership</a:t>
            </a:r>
          </a:p>
          <a:p>
            <a:r>
              <a:rPr lang="en-US" dirty="0"/>
              <a:t>Legislative</a:t>
            </a:r>
          </a:p>
          <a:p>
            <a:r>
              <a:rPr lang="en-US" dirty="0"/>
              <a:t>Education</a:t>
            </a:r>
          </a:p>
          <a:p>
            <a:r>
              <a:rPr lang="en-US" dirty="0"/>
              <a:t>Communications</a:t>
            </a:r>
          </a:p>
          <a:p>
            <a:r>
              <a:rPr lang="en-US" dirty="0"/>
              <a:t>Financial/Fundraising</a:t>
            </a:r>
          </a:p>
        </p:txBody>
      </p:sp>
      <p:sp>
        <p:nvSpPr>
          <p:cNvPr id="4" name="Text Placeholder 3">
            <a:extLst>
              <a:ext uri="{FF2B5EF4-FFF2-40B4-BE49-F238E27FC236}">
                <a16:creationId xmlns:a16="http://schemas.microsoft.com/office/drawing/2014/main" xmlns="" id="{3976CDE6-F598-2F4A-B03F-E2F527FF524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44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9189707-7B42-BB4D-82E2-752D91D249CB}"/>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xmlns="" id="{5890EF58-B55B-5748-8ED0-531A98713C72}"/>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1750936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CE8FDAA-E82B-B146-870C-061D64E81F23}"/>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xmlns="" id="{A9C43171-1BBB-204C-A758-1F6C2E921F68}"/>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1057513202"/>
      </p:ext>
    </p:extLst>
  </p:cSld>
  <p:clrMapOvr>
    <a:masterClrMapping/>
  </p:clrMapOvr>
</p:sld>
</file>

<file path=ppt/theme/theme1.xml><?xml version="1.0" encoding="utf-8"?>
<a:theme xmlns:a="http://schemas.openxmlformats.org/drawingml/2006/main" name="1_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chor="ctr">
        <a:spAutoFit/>
      </a:bodyPr>
      <a:lstStyle>
        <a:defPPr>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47458</TotalTime>
  <Words>726</Words>
  <Application>Microsoft Office PowerPoint</Application>
  <PresentationFormat>Widescreen</PresentationFormat>
  <Paragraphs>120</Paragraphs>
  <Slides>19</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1_Office Theme</vt:lpstr>
      <vt:lpstr>Building a Successful Chapter—and having Fun along the Way  </vt:lpstr>
      <vt:lpstr> History—very brief</vt:lpstr>
      <vt:lpstr>Decisions, Decisions, Decisions</vt:lpstr>
      <vt:lpstr>Structure—Formal vs. Informal</vt:lpstr>
      <vt:lpstr>Financial</vt:lpstr>
      <vt:lpstr>Determining Membership</vt:lpstr>
      <vt:lpstr>Committees—some possibilities</vt:lpstr>
      <vt:lpstr>PowerPoint Presentation</vt:lpstr>
      <vt:lpstr>PowerPoint Presentation</vt:lpstr>
      <vt:lpstr>PowerPoint Presentation</vt:lpstr>
      <vt:lpstr>Our Structure: This is us</vt:lpstr>
      <vt:lpstr>Our Committees</vt:lpstr>
      <vt:lpstr>Tips</vt:lpstr>
      <vt:lpstr>PowerPoint Presentation</vt:lpstr>
      <vt:lpstr>PowerPoint Presentation</vt:lpstr>
      <vt:lpstr>PowerPoint Presentation</vt:lpstr>
      <vt:lpstr>Our Successes</vt:lpstr>
      <vt:lpstr>Our Opportunity Areas</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Saxe</dc:creator>
  <cp:lastModifiedBy>Matthew Petty</cp:lastModifiedBy>
  <cp:revision>178</cp:revision>
  <dcterms:created xsi:type="dcterms:W3CDTF">2017-01-20T14:40:48Z</dcterms:created>
  <dcterms:modified xsi:type="dcterms:W3CDTF">2018-11-02T19:41:20Z</dcterms:modified>
</cp:coreProperties>
</file>