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Lato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58803C5-C2F5-45B4-B28A-46EB10A60E0B}">
  <a:tblStyle styleId="{958803C5-C2F5-45B4-B28A-46EB10A60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atoLight-bold.fntdata"/><Relationship Id="rId30" Type="http://schemas.openxmlformats.org/officeDocument/2006/relationships/font" Target="fonts/LatoLight-regular.fntdata"/><Relationship Id="rId11" Type="http://schemas.openxmlformats.org/officeDocument/2006/relationships/slide" Target="slides/slide5.xml"/><Relationship Id="rId33" Type="http://schemas.openxmlformats.org/officeDocument/2006/relationships/font" Target="fonts/Lato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LatoLigh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33eb2bb4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33eb2bb4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3eb2bb4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33eb2bb4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5c8a3291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5c8a3291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5c8a3291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5c8a3291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6dd8153f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6dd8153f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dd8153f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dd8153f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presentation/d/1aZ0WxNCoV6eoSaqf9GPUiJ1uZ_hC5qgfKF9Ca8z0ZYY/edit#slide=id.g434a2158bf_0_0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presentation/d/1-5Z4dqPtt5aM7tcF4-JtXYpBkywCKs-jXGf7TVe3lPk/edit#slide=id.gcb9a0b074_1_0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hyperlink" Target="https://docs.google.com/presentation/d/1HgA5GR-_gwgcM3AQOheq-Oj-Cb1BmPMzJjUUQtEexOM/edit#slide=id.gcb9a0b074_1_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hyperlink" Target="https://docs.google.com/presentation/d/1CY04b-JJj9KakOeP2gOfWv1YM97tHbU7ZKbKI2_f6Pk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Civic Power </a:t>
            </a:r>
            <a:r>
              <a:rPr b="0" lang="en"/>
              <a:t>T</a:t>
            </a:r>
            <a:r>
              <a:rPr b="0" lang="en"/>
              <a:t>hrough</a:t>
            </a:r>
            <a:r>
              <a:rPr b="0" i="1" lang="en"/>
              <a:t> Engagement</a:t>
            </a:r>
            <a:endParaRPr b="0" i="1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by the PNHP </a:t>
            </a:r>
            <a:r>
              <a:rPr b="1" lang="en" sz="2400"/>
              <a:t>Organizing Team</a:t>
            </a:r>
            <a:endParaRPr b="1"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275" y="2571750"/>
            <a:ext cx="2242426" cy="8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Inform the public</a:t>
            </a:r>
            <a:r>
              <a:rPr b="0" lang="en" sz="3600">
                <a:solidFill>
                  <a:srgbClr val="FFFFFF"/>
                </a:solidFill>
              </a:rPr>
              <a:t> </a:t>
            </a:r>
            <a:r>
              <a:rPr b="0" i="1" lang="en" sz="3600">
                <a:solidFill>
                  <a:srgbClr val="FFFFFF"/>
                </a:solidFill>
              </a:rPr>
              <a:t>through</a:t>
            </a:r>
            <a:r>
              <a:rPr b="0" i="1" lang="en" sz="3600">
                <a:solidFill>
                  <a:srgbClr val="FFFFFF"/>
                </a:solidFill>
              </a:rPr>
              <a:t> t</a:t>
            </a:r>
            <a:r>
              <a:rPr b="0" i="1" lang="en" sz="3600">
                <a:solidFill>
                  <a:srgbClr val="FFFFFF"/>
                </a:solidFill>
              </a:rPr>
              <a:t>abling events</a:t>
            </a:r>
            <a:endParaRPr b="0" i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>
              <a:solidFill>
                <a:srgbClr val="FFFFFF"/>
              </a:solidFill>
            </a:endParaRPr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6412800" y="1888525"/>
            <a:ext cx="2188500" cy="19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</a:rPr>
              <a:t>Goal:</a:t>
            </a:r>
            <a:r>
              <a:rPr lang="en" sz="2400">
                <a:solidFill>
                  <a:srgbClr val="FFFFFF"/>
                </a:solidFill>
              </a:rPr>
              <a:t> Perform 2 tabling events every 6 months.</a:t>
            </a:r>
            <a:endParaRPr/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0250" y="1888525"/>
            <a:ext cx="3806300" cy="252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</a:rPr>
              <a:t>Goal:</a:t>
            </a:r>
            <a:r>
              <a:rPr lang="en" sz="1800">
                <a:solidFill>
                  <a:srgbClr val="FFFFFF"/>
                </a:solidFill>
              </a:rPr>
              <a:t> Perform a call-a-thon every November 1st, calling at least 100 people and asking them to contact their congressperson to support HR 676. 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Call-a-thon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148" name="Google Shape;148;p23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What’s great about this goal, is it is an event you can split up. Can you imagine what would happen if you and 4 other colleagues got together for 30 minutes and called in for support?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We know: change would happen.</a:t>
            </a:r>
            <a:endParaRPr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Learn more </a:t>
            </a:r>
            <a:r>
              <a:rPr lang="en" u="sng">
                <a:solidFill>
                  <a:srgbClr val="FF00FF"/>
                </a:solidFill>
                <a:hlinkClick r:id="rId3"/>
              </a:rPr>
              <a:t>HERE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idx="1" type="body"/>
          </p:nvPr>
        </p:nvSpPr>
        <p:spPr>
          <a:xfrm>
            <a:off x="2400250" y="3194450"/>
            <a:ext cx="4097700" cy="158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</a:rPr>
              <a:t>Goal:</a:t>
            </a:r>
            <a:r>
              <a:rPr lang="en" sz="1800">
                <a:solidFill>
                  <a:srgbClr val="FFFFFF"/>
                </a:solidFill>
              </a:rPr>
              <a:t> Tweet at least once a month about single-payer; at least once a week, read one article about single payer OR healthcare news.Learn more</a:t>
            </a: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 sz="1800" u="sng">
                <a:solidFill>
                  <a:srgbClr val="FF00FF"/>
                </a:solidFill>
                <a:hlinkClick r:id="rId3"/>
              </a:rPr>
              <a:t>HERE</a:t>
            </a:r>
            <a:r>
              <a:rPr lang="en" sz="1800">
                <a:solidFill>
                  <a:srgbClr val="FFFFFF"/>
                </a:solidFill>
              </a:rPr>
              <a:t>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154" name="Google Shape;154;p24"/>
          <p:cNvGrpSpPr/>
          <p:nvPr/>
        </p:nvGrpSpPr>
        <p:grpSpPr>
          <a:xfrm>
            <a:off x="6431112" y="1634265"/>
            <a:ext cx="2212050" cy="2391194"/>
            <a:chOff x="6803275" y="395363"/>
            <a:chExt cx="2212050" cy="2537076"/>
          </a:xfrm>
        </p:grpSpPr>
        <p:pic>
          <p:nvPicPr>
            <p:cNvPr id="155" name="Google Shape;155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56" name="Google Shape;156;p24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4"/>
            <p:cNvSpPr txBox="1"/>
            <p:nvPr/>
          </p:nvSpPr>
          <p:spPr>
            <a:xfrm>
              <a:off x="6944788" y="614256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FF00FF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rgbClr val="FF00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just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Staying up to date with health policy and staying actively engaged are two key components to being a modern-day organizer.</a:t>
              </a:r>
              <a:endPara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just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It’s difficult to make change when no one can hear you.</a:t>
              </a:r>
              <a:endPara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58" name="Google Shape;158;p24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Social Media Presence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6450" y="1100875"/>
            <a:ext cx="3762774" cy="197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1700" y="1165046"/>
            <a:ext cx="2212051" cy="297051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2400300" y="1533700"/>
            <a:ext cx="3071400" cy="22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Goal: </a:t>
            </a:r>
            <a:r>
              <a:rPr lang="en" sz="2400">
                <a:solidFill>
                  <a:srgbClr val="FFFFFF"/>
                </a:solidFill>
              </a:rPr>
              <a:t>Write &amp; Submit an Op-ed every 3 months.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66" name="Google Shape;166;p25"/>
          <p:cNvGrpSpPr/>
          <p:nvPr/>
        </p:nvGrpSpPr>
        <p:grpSpPr>
          <a:xfrm>
            <a:off x="6707613" y="2247918"/>
            <a:ext cx="2212050" cy="2355167"/>
            <a:chOff x="6803275" y="395363"/>
            <a:chExt cx="2212050" cy="2537076"/>
          </a:xfrm>
        </p:grpSpPr>
        <p:pic>
          <p:nvPicPr>
            <p:cNvPr id="167" name="Google Shape;167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68" name="Google Shape;168;p25"/>
            <p:cNvPicPr preferRelativeResize="0"/>
            <p:nvPr/>
          </p:nvPicPr>
          <p:blipFill rotWithShape="1">
            <a:blip r:embed="rId5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5"/>
            <p:cNvSpPr txBox="1"/>
            <p:nvPr/>
          </p:nvSpPr>
          <p:spPr>
            <a:xfrm>
              <a:off x="6944812" y="684228"/>
              <a:ext cx="1929000" cy="200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00FF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rgbClr val="FF00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Your words matter.</a:t>
              </a:r>
              <a:endPara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Writing for a publication, one that is read by “the common person”, means your message can reach far and beyond.</a:t>
              </a:r>
              <a:endPara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Learn more </a:t>
              </a:r>
              <a:r>
                <a:rPr lang="en" sz="1200" u="sng">
                  <a:solidFill>
                    <a:srgbClr val="FF00FF"/>
                  </a:solidFill>
                  <a:latin typeface="Lato"/>
                  <a:ea typeface="Lato"/>
                  <a:cs typeface="Lato"/>
                  <a:sym typeface="Lato"/>
                  <a:hlinkClick r:id="rId6"/>
                </a:rPr>
                <a:t>HERE</a:t>
              </a: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.</a:t>
              </a:r>
              <a:endParaRPr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70" name="Google Shape;170;p25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Write an </a:t>
            </a:r>
            <a:r>
              <a:rPr i="1" lang="en" sz="3600">
                <a:solidFill>
                  <a:srgbClr val="FFFFFF"/>
                </a:solidFill>
              </a:rPr>
              <a:t>Op-Ed </a:t>
            </a:r>
            <a:r>
              <a:rPr lang="en" sz="3600">
                <a:solidFill>
                  <a:srgbClr val="FFFFFF"/>
                </a:solidFill>
              </a:rPr>
              <a:t>or </a:t>
            </a:r>
            <a:r>
              <a:rPr i="1" lang="en" sz="3600">
                <a:solidFill>
                  <a:srgbClr val="FFFFFF"/>
                </a:solidFill>
              </a:rPr>
              <a:t>A Letter to the Editor</a:t>
            </a:r>
            <a:endParaRPr i="1"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How to Track your Goals</a:t>
            </a:r>
            <a:endParaRPr sz="3600">
              <a:solidFill>
                <a:srgbClr val="FFFFFF"/>
              </a:solidFill>
            </a:endParaRPr>
          </a:p>
        </p:txBody>
      </p:sp>
      <p:graphicFrame>
        <p:nvGraphicFramePr>
          <p:cNvPr id="176" name="Google Shape;176;p26"/>
          <p:cNvGraphicFramePr/>
          <p:nvPr/>
        </p:nvGraphicFramePr>
        <p:xfrm>
          <a:off x="306475" y="1455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{958803C5-C2F5-45B4-B28A-46EB10A60E0B}</a:tableStyleId>
              </a:tblPr>
              <a:tblGrid>
                <a:gridCol w="1254625"/>
                <a:gridCol w="1412050"/>
                <a:gridCol w="1454775"/>
                <a:gridCol w="1426650"/>
                <a:gridCol w="1376375"/>
                <a:gridCol w="1606575"/>
              </a:tblGrid>
              <a:tr h="65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Goal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C343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Specifics</a:t>
                      </a:r>
                      <a:endParaRPr b="1" sz="1800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34F5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Measurement</a:t>
                      </a:r>
                      <a:endParaRPr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Metric</a:t>
                      </a:r>
                      <a:endParaRPr b="1">
                        <a:solidFill>
                          <a:srgbClr val="FFFFFF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Attainability</a:t>
                      </a:r>
                      <a:endParaRPr b="1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A5A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Relevance</a:t>
                      </a:r>
                      <a:endParaRPr b="1" sz="1800">
                        <a:solidFill>
                          <a:srgbClr val="43434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Timeliness</a:t>
                      </a:r>
                      <a:endParaRPr b="1" sz="1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651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Improve social media presence by tweeting at least once a week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Make a Twitter;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Tweet once a week on Fridays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Weekly measurement; I can go back on my timeline and check my progress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Once I make a Twitter, this should work because I have a 2 hour gap on Fridays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All of the other chapter members are tweeting; twitter is popular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Twitter is popular and becoming a tool for spreading the single payer message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06425" y="4352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SMART &amp; Engage</a:t>
            </a:r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7950" y="1697400"/>
            <a:ext cx="4293263" cy="286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 are we?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375" y="1407738"/>
            <a:ext cx="2105312" cy="2105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 rotWithShape="1">
          <a:blip r:embed="rId4">
            <a:alphaModFix/>
          </a:blip>
          <a:srcRect b="11644" l="12377" r="8683" t="9410"/>
          <a:stretch/>
        </p:blipFill>
        <p:spPr>
          <a:xfrm>
            <a:off x="3368975" y="1407750"/>
            <a:ext cx="2406039" cy="21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17354" l="25002" r="27045" t="17354"/>
          <a:stretch/>
        </p:blipFill>
        <p:spPr>
          <a:xfrm>
            <a:off x="6295200" y="1407750"/>
            <a:ext cx="2347524" cy="21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Overview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do we stay focused?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SMART Goals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Coalition Building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319500" y="634050"/>
            <a:ext cx="45357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How do we stay focused?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5650" y="1389750"/>
            <a:ext cx="3763128" cy="28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319500" y="1846800"/>
            <a:ext cx="44421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In the world today, it seems like we are constantly bombarded by the news.  How do we stay focused on single-payer, when it feels like there are so many other things to talk about?  In order to make meaningful change, PNHP members must stay engaged, focused, and organized. 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FFFFFF"/>
                </a:solidFill>
              </a:rPr>
              <a:t>Since single payer can feel like such a long term goal, how do we make change and not get distracted or discouraged?</a:t>
            </a:r>
            <a:endParaRPr b="1"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452438"/>
            <a:ext cx="74676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408600" y="654000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long-term goal is to achieve Single-payer.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examples of </a:t>
            </a:r>
            <a:endParaRPr b="0" sz="3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short term goals?</a:t>
            </a:r>
            <a:endParaRPr b="0" sz="3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9" name="Google Shape;109;p18"/>
          <p:cNvGrpSpPr/>
          <p:nvPr/>
        </p:nvGrpSpPr>
        <p:grpSpPr>
          <a:xfrm>
            <a:off x="6095588" y="2464029"/>
            <a:ext cx="2212050" cy="2537076"/>
            <a:chOff x="6803275" y="395363"/>
            <a:chExt cx="2212050" cy="2537076"/>
          </a:xfrm>
        </p:grpSpPr>
        <p:pic>
          <p:nvPicPr>
            <p:cNvPr id="110" name="Google Shape;11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11" name="Google Shape;111;p18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18"/>
            <p:cNvSpPr txBox="1"/>
            <p:nvPr/>
          </p:nvSpPr>
          <p:spPr>
            <a:xfrm>
              <a:off x="6868612" y="836634"/>
              <a:ext cx="20571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FF00FF"/>
                  </a:solidFill>
                  <a:latin typeface="Lato"/>
                  <a:ea typeface="Lato"/>
                  <a:cs typeface="Lato"/>
                  <a:sym typeface="Lato"/>
                </a:rPr>
                <a:t>Tip</a:t>
              </a:r>
              <a:endParaRPr b="1">
                <a:solidFill>
                  <a:srgbClr val="FF00FF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just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latin typeface="Lato Light"/>
                  <a:ea typeface="Lato Light"/>
                  <a:cs typeface="Lato Light"/>
                  <a:sym typeface="Lato Light"/>
                </a:rPr>
                <a:t>When thinking of your goals, it is important to stop and question “how will this help me achieve our long-term, organizational goal?”</a:t>
              </a:r>
              <a:endParaRPr sz="1200"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rtl="0" algn="just"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sz="1200">
                  <a:latin typeface="Lato Light"/>
                  <a:ea typeface="Lato Light"/>
                  <a:cs typeface="Lato Light"/>
                  <a:sym typeface="Lato Light"/>
                </a:rPr>
                <a:t>Write that down.</a:t>
              </a:r>
              <a:endParaRPr sz="1200">
                <a:latin typeface="Lato Light"/>
                <a:ea typeface="Lato Light"/>
                <a:cs typeface="Lato Light"/>
                <a:sym typeface="Lato Light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t/>
              </a:r>
              <a:endParaRPr b="1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38" y="276225"/>
            <a:ext cx="7705725" cy="45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2400250" y="4235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FFFF"/>
                </a:solidFill>
              </a:rPr>
              <a:t>Make SMART Goals</a:t>
            </a:r>
            <a:endParaRPr/>
          </a:p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2400262" y="10934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An action without a goal is a fool’s pursuit and a goal without an action is a dream.</a:t>
            </a:r>
            <a:endParaRPr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82FB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pecific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82FB"/>
                </a:solidFill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easurable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82FB"/>
                </a:solidFill>
                <a:latin typeface="Raleway"/>
                <a:ea typeface="Raleway"/>
                <a:cs typeface="Raleway"/>
                <a:sym typeface="Raleway"/>
              </a:rPr>
              <a:t>A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ttainable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82FB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elevant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82FB"/>
                </a:solidFill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" sz="24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ime-Bound</a:t>
            </a:r>
            <a:endParaRPr sz="24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do you hope to achieve? “Single payer” is our long term goal, but what about shorter term checkpoints along the way?  A great example of a goal is </a:t>
            </a:r>
            <a:r>
              <a:rPr b="1" lang="en"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“Have 5 of my colleagues join our chapter by the end of the year”. </a:t>
            </a:r>
            <a:endParaRPr b="1" sz="12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3075" y="1588548"/>
            <a:ext cx="2741601" cy="22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2400250" y="4997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Build a coalition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2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  <p:grpSp>
        <p:nvGrpSpPr>
          <p:cNvPr id="130" name="Google Shape;130;p21"/>
          <p:cNvGrpSpPr/>
          <p:nvPr/>
        </p:nvGrpSpPr>
        <p:grpSpPr>
          <a:xfrm>
            <a:off x="6504025" y="2302271"/>
            <a:ext cx="2212050" cy="2215354"/>
            <a:chOff x="6803263" y="395363"/>
            <a:chExt cx="2212050" cy="2582599"/>
          </a:xfrm>
        </p:grpSpPr>
        <p:pic>
          <p:nvPicPr>
            <p:cNvPr id="131" name="Google Shape;13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63" y="472968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iece of duct tape sticking a note to the slide" id="132" name="Google Shape;132;p21"/>
            <p:cNvPicPr preferRelativeResize="0"/>
            <p:nvPr/>
          </p:nvPicPr>
          <p:blipFill rotWithShape="1">
            <a:blip r:embed="rId4">
              <a:alphaModFix/>
            </a:blip>
            <a:srcRect b="10011" l="9244" r="2118" t="5926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2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b="1" lang="en">
                  <a:solidFill>
                    <a:srgbClr val="FF00FF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rgbClr val="FF00FF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rPr>
                <a:t>Make sure your goal is realistic: if you want to add 20 physicians to your network by the end of the year, but you know 3 people, the goal becomes a fantasy.</a:t>
              </a:r>
              <a:endParaRPr b="1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400250" y="1339175"/>
            <a:ext cx="3071400" cy="29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Goal:</a:t>
            </a:r>
            <a:r>
              <a:rPr lang="en" sz="2400">
                <a:solidFill>
                  <a:srgbClr val="FFFFFF"/>
                </a:solidFill>
              </a:rPr>
              <a:t> Add 5 colleagues to your chapter by the end of the year.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FFFFFF"/>
                </a:solidFill>
              </a:rPr>
              <a:t>How do you get your friends and colleagues to join your chapter?  Learn more</a:t>
            </a:r>
            <a:r>
              <a:rPr lang="en" sz="2000"/>
              <a:t> </a:t>
            </a:r>
            <a:r>
              <a:rPr lang="en" sz="2000" u="sng">
                <a:solidFill>
                  <a:srgbClr val="FF00FF"/>
                </a:solidFill>
                <a:hlinkClick r:id="rId5"/>
              </a:rPr>
              <a:t>HERE</a:t>
            </a:r>
            <a:r>
              <a:rPr lang="en" sz="2000">
                <a:solidFill>
                  <a:srgbClr val="FFFFFF"/>
                </a:solidFill>
              </a:rPr>
              <a:t>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