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693" r:id="rId3"/>
    <p:sldId id="279" r:id="rId4"/>
    <p:sldId id="265" r:id="rId5"/>
    <p:sldId id="266" r:id="rId6"/>
    <p:sldId id="694" r:id="rId7"/>
    <p:sldId id="690" r:id="rId8"/>
    <p:sldId id="269" r:id="rId9"/>
    <p:sldId id="268" r:id="rId10"/>
    <p:sldId id="286" r:id="rId11"/>
    <p:sldId id="258" r:id="rId12"/>
    <p:sldId id="259" r:id="rId13"/>
    <p:sldId id="260" r:id="rId14"/>
    <p:sldId id="261" r:id="rId15"/>
    <p:sldId id="280" r:id="rId16"/>
    <p:sldId id="281" r:id="rId17"/>
    <p:sldId id="282" r:id="rId18"/>
    <p:sldId id="283" r:id="rId19"/>
    <p:sldId id="284" r:id="rId20"/>
    <p:sldId id="270" r:id="rId21"/>
    <p:sldId id="623" r:id="rId22"/>
    <p:sldId id="691" r:id="rId23"/>
    <p:sldId id="262" r:id="rId24"/>
    <p:sldId id="257" r:id="rId25"/>
    <p:sldId id="264" r:id="rId26"/>
    <p:sldId id="263" r:id="rId27"/>
    <p:sldId id="285" r:id="rId28"/>
    <p:sldId id="272" r:id="rId29"/>
    <p:sldId id="273" r:id="rId30"/>
    <p:sldId id="274" r:id="rId31"/>
    <p:sldId id="275" r:id="rId32"/>
    <p:sldId id="27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11893"/>
    <a:srgbClr val="006059"/>
    <a:srgbClr val="00A69A"/>
    <a:srgbClr val="00A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25"/>
    <p:restoredTop sz="97106"/>
  </p:normalViewPr>
  <p:slideViewPr>
    <p:cSldViewPr snapToGrid="0" snapToObjects="1">
      <p:cViewPr>
        <p:scale>
          <a:sx n="130" d="100"/>
          <a:sy n="130" d="100"/>
        </p:scale>
        <p:origin x="-64" y="-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732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711003896893"/>
          <c:y val="0.0614289123150021"/>
          <c:w val="0.688474528524172"/>
          <c:h val="0.8003940191838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3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7CE-3C4F-A224-99E7F11AC1B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7CE-3C4F-A224-99E7F11AC1B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7CE-3C4F-A224-99E7F11AC1BC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7CE-3C4F-A224-99E7F11AC1BC}"/>
              </c:ext>
            </c:extLst>
          </c:dPt>
          <c:cat>
            <c:strRef>
              <c:f>Sheet1!$A$2:$A$5</c:f>
              <c:strCache>
                <c:ptCount val="4"/>
                <c:pt idx="0">
                  <c:v>Northerners</c:v>
                </c:pt>
                <c:pt idx="1">
                  <c:v>Easterners</c:v>
                </c:pt>
                <c:pt idx="2">
                  <c:v>Southerners</c:v>
                </c:pt>
                <c:pt idx="3">
                  <c:v>Westerners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83A-0344-9FBA-897E0BBEC6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15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711003896893"/>
          <c:y val="0.0614289123150021"/>
          <c:w val="0.688474528524172"/>
          <c:h val="0.8003940191838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3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FFE-864D-97DD-445960FA0F9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FFE-864D-97DD-445960FA0F9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FFE-864D-97DD-445960FA0F9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FFE-864D-97DD-445960FA0F94}"/>
              </c:ext>
            </c:extLst>
          </c:dPt>
          <c:cat>
            <c:strRef>
              <c:f>Sheet1!$A$2:$A$5</c:f>
              <c:strCache>
                <c:ptCount val="4"/>
                <c:pt idx="0">
                  <c:v>Northerners</c:v>
                </c:pt>
                <c:pt idx="1">
                  <c:v>Easterners</c:v>
                </c:pt>
                <c:pt idx="2">
                  <c:v>Southerners</c:v>
                </c:pt>
                <c:pt idx="3">
                  <c:v>Westerners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83A-0344-9FBA-897E0BBEC6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15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2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3DF59-4D50-234B-91B6-3257350D104E}" type="datetimeFigureOut">
              <a:rPr lang="en-US" smtClean="0"/>
              <a:t>11/16/18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22042-ED39-0845-84FD-FD22A6998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0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22042-ED39-0845-84FD-FD22A69983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65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F2354-5CB0-7349-A801-A39A6C7316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49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56488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ED32C-A7F7-AC42-ABE6-3B865F5A36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B127-921E-364D-9608-3C98BFFCE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3040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11300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567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567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650417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8932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37877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4423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0330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ED32C-A7F7-AC42-ABE6-3B865F5A36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B127-921E-364D-9608-3C98BFFCE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2498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ED32C-A7F7-AC42-ABE6-3B865F5A36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11/16/18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B127-921E-364D-9608-3C98BFFCE7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2719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69A">
                <a:lumMod val="0"/>
              </a:srgbClr>
            </a:gs>
            <a:gs pos="52000">
              <a:srgbClr val="00322E">
                <a:lumMod val="60000"/>
              </a:srgbClr>
            </a:gs>
            <a:gs pos="100000">
              <a:srgbClr val="00A69A">
                <a:lumMod val="58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80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729CE79-21AC-0F46-B43D-E18C41C8FBE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521102" y="6016752"/>
            <a:ext cx="3670898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1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60" r:id="rId7"/>
    <p:sldLayoutId id="2147483661" r:id="rId8"/>
    <p:sldLayoutId id="2147483662" r:id="rId9"/>
    <p:sldLayoutId id="2147483663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12949"/>
            <a:ext cx="12192000" cy="2381251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Communicating with </a:t>
            </a:r>
            <a:r>
              <a:rPr lang="en-US" sz="8800" dirty="0"/>
              <a:t/>
            </a:r>
            <a:br>
              <a:rPr lang="en-US" sz="8800" dirty="0"/>
            </a:br>
            <a:r>
              <a:rPr lang="en-US" sz="8800" dirty="0"/>
              <a:t>Conservatives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94200"/>
            <a:ext cx="8534400" cy="175260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George Bohmfalk, MD</a:t>
            </a:r>
          </a:p>
        </p:txBody>
      </p:sp>
    </p:spTree>
    <p:extLst>
      <p:ext uri="{BB962C8B-B14F-4D97-AF65-F5344CB8AC3E}">
        <p14:creationId xmlns:p14="http://schemas.microsoft.com/office/powerpoint/2010/main" val="1780342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ADJUSTEDNONRAW_thumb_c6f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43" y="1486792"/>
            <a:ext cx="11035041" cy="439358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B90DB8E1-B0CE-7848-8868-B1580877E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Trolleyology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83821" y="4318184"/>
            <a:ext cx="60876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/>
            <a:r>
              <a:rPr lang="en-US" sz="3200" dirty="0"/>
              <a:t>Sacrificing insurance and pharmaceutical companies</a:t>
            </a:r>
          </a:p>
          <a:p>
            <a:pPr marL="0" lvl="3"/>
            <a:r>
              <a:rPr lang="en-US" sz="3200" dirty="0"/>
              <a:t>to benefit the larger population</a:t>
            </a:r>
          </a:p>
        </p:txBody>
      </p:sp>
      <p:pic>
        <p:nvPicPr>
          <p:cNvPr id="5" name="Picture 4" descr="trolley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405" y="2182347"/>
            <a:ext cx="840465" cy="133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74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D191DAE-1B9D-084A-AD81-360EC8B41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121" y="1670217"/>
            <a:ext cx="2671448" cy="410611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BCB77D-A0AE-F74B-B8DD-4E27635AC5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96" t="9292" r="4070" b="7107"/>
          <a:stretch/>
        </p:blipFill>
        <p:spPr>
          <a:xfrm>
            <a:off x="4768738" y="1670217"/>
            <a:ext cx="2679279" cy="410611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B25559-8DB9-EA44-8E01-3B707C40E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767" y="1670217"/>
            <a:ext cx="2634112" cy="410611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xmlns="" id="{4CAA5705-445B-5A4F-892E-D2396910F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George </a:t>
            </a:r>
            <a:r>
              <a:rPr lang="en-US" dirty="0"/>
              <a:t>Lakoff</a:t>
            </a:r>
          </a:p>
        </p:txBody>
      </p:sp>
    </p:spTree>
    <p:extLst>
      <p:ext uri="{BB962C8B-B14F-4D97-AF65-F5344CB8AC3E}">
        <p14:creationId xmlns:p14="http://schemas.microsoft.com/office/powerpoint/2010/main" val="1098138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“Nurturant Parent”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374775"/>
            <a:ext cx="10515600" cy="51181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Love, empathy, nurturance &gt;&gt; authority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Support, protect, &amp; nurture kids &gt;&gt; discipline</a:t>
            </a:r>
          </a:p>
          <a:p>
            <a:pPr marL="800100" lvl="3" indent="-342900">
              <a:lnSpc>
                <a:spcPct val="100000"/>
              </a:lnSpc>
            </a:pPr>
            <a:r>
              <a:rPr lang="en-US" sz="2800" dirty="0"/>
              <a:t>Obedience follows love &amp; respect for parents, not fear of</a:t>
            </a:r>
          </a:p>
          <a:p>
            <a:pPr marL="342900" lvl="2" indent="-342900">
              <a:lnSpc>
                <a:spcPct val="100000"/>
              </a:lnSpc>
            </a:pPr>
            <a:r>
              <a:rPr lang="en-US" sz="2800" dirty="0"/>
              <a:t>Kids can question parents to understand decisions</a:t>
            </a:r>
          </a:p>
          <a:p>
            <a:pPr marL="342900" lvl="2" indent="-342900">
              <a:lnSpc>
                <a:spcPct val="100000"/>
              </a:lnSpc>
            </a:pPr>
            <a:r>
              <a:rPr lang="en-US" sz="2800" dirty="0"/>
              <a:t>Cooperation &gt;&gt; aggressive competition </a:t>
            </a:r>
          </a:p>
          <a:p>
            <a:pPr marL="342900" lvl="2" indent="-342900">
              <a:lnSpc>
                <a:spcPct val="100000"/>
              </a:lnSpc>
            </a:pPr>
            <a:r>
              <a:rPr lang="en-US" sz="2800" dirty="0"/>
              <a:t>Empathy for others</a:t>
            </a:r>
          </a:p>
          <a:p>
            <a:pPr marL="342900" lvl="2" indent="-342900">
              <a:lnSpc>
                <a:spcPct val="100000"/>
              </a:lnSpc>
            </a:pPr>
            <a:r>
              <a:rPr lang="en-US" sz="2800" dirty="0"/>
              <a:t>Kids choose their own paths</a:t>
            </a:r>
          </a:p>
          <a:p>
            <a:pPr marL="342900" lvl="2" indent="-342900">
              <a:lnSpc>
                <a:spcPct val="100000"/>
              </a:lnSpc>
            </a:pPr>
            <a:r>
              <a:rPr lang="en-US" sz="2800" dirty="0"/>
              <a:t>Goal: happy &amp; fulfilled kids who respect all, not just authority</a:t>
            </a:r>
          </a:p>
        </p:txBody>
      </p:sp>
    </p:spTree>
    <p:extLst>
      <p:ext uri="{BB962C8B-B14F-4D97-AF65-F5344CB8AC3E}">
        <p14:creationId xmlns:p14="http://schemas.microsoft.com/office/powerpoint/2010/main" val="303831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“Strict Father” Model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38200" y="1452880"/>
            <a:ext cx="10515600" cy="452987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 smtClean="0"/>
              <a:t>  #</a:t>
            </a:r>
            <a:r>
              <a:rPr lang="en-US" sz="2800" b="1" dirty="0"/>
              <a:t>1 responsibility: protect &amp; support family</a:t>
            </a:r>
          </a:p>
          <a:p>
            <a:pPr marL="457200" indent="-457200" algn="l">
              <a:lnSpc>
                <a:spcPct val="100000"/>
              </a:lnSpc>
              <a:buFont typeface="Arial"/>
              <a:buChar char="•"/>
            </a:pPr>
            <a:r>
              <a:rPr lang="en-US" sz="2800" dirty="0"/>
              <a:t>Parental authority &amp; rules unchallenged</a:t>
            </a:r>
          </a:p>
          <a:p>
            <a:pPr marL="914400" lvl="1" indent="-457200" algn="l">
              <a:lnSpc>
                <a:spcPct val="100000"/>
              </a:lnSpc>
              <a:buFont typeface="Arial"/>
              <a:buChar char="•"/>
            </a:pPr>
            <a:r>
              <a:rPr lang="en-US" dirty="0"/>
              <a:t>Breaking rules </a:t>
            </a:r>
            <a:r>
              <a:rPr lang="en-US" dirty="0" smtClean="0"/>
              <a:t> </a:t>
            </a:r>
            <a:r>
              <a:rPr lang="en-US" dirty="0" smtClean="0">
                <a:sym typeface="Zapf Dingbats"/>
              </a:rPr>
              <a:t>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punishment, retribution</a:t>
            </a:r>
          </a:p>
          <a:p>
            <a:pPr marL="457200" indent="-457200" algn="l">
              <a:lnSpc>
                <a:spcPct val="100000"/>
              </a:lnSpc>
              <a:buFont typeface="Arial"/>
              <a:buChar char="•"/>
            </a:pPr>
            <a:r>
              <a:rPr lang="en-US" sz="2800" dirty="0">
                <a:sym typeface="Wingdings"/>
              </a:rPr>
              <a:t>Goal: self-disciplined, self-reliant children</a:t>
            </a:r>
          </a:p>
          <a:p>
            <a:pPr marL="914400" lvl="1" indent="-457200" algn="l">
              <a:lnSpc>
                <a:spcPct val="100000"/>
              </a:lnSpc>
              <a:buFont typeface="Arial"/>
              <a:buChar char="•"/>
            </a:pPr>
            <a:r>
              <a:rPr lang="en-US" dirty="0">
                <a:sym typeface="Wingdings"/>
              </a:rPr>
              <a:t>Who respect &amp; don’t challenge authority</a:t>
            </a:r>
          </a:p>
          <a:p>
            <a:pPr marL="914400" lvl="1" indent="-457200" algn="l">
              <a:lnSpc>
                <a:spcPct val="100000"/>
              </a:lnSpc>
              <a:buFont typeface="Arial"/>
              <a:buChar char="•"/>
            </a:pPr>
            <a:r>
              <a:rPr lang="en-US" dirty="0">
                <a:sym typeface="Wingdings"/>
              </a:rPr>
              <a:t>No meddling by parent in child’s life</a:t>
            </a:r>
          </a:p>
          <a:p>
            <a:pPr marL="457200" indent="-457200" algn="l">
              <a:lnSpc>
                <a:spcPct val="100000"/>
              </a:lnSpc>
              <a:buFont typeface="Arial"/>
              <a:buChar char="•"/>
            </a:pPr>
            <a:r>
              <a:rPr lang="en-US" sz="2800" dirty="0">
                <a:sym typeface="Wingdings"/>
              </a:rPr>
              <a:t>Competition important 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dirty="0" smtClean="0">
                <a:sym typeface="Zapf Dingbats"/>
              </a:rPr>
              <a:t>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dirty="0">
                <a:sym typeface="Wingdings"/>
              </a:rPr>
              <a:t>meritocracy</a:t>
            </a:r>
          </a:p>
          <a:p>
            <a:pPr marL="457200" indent="-457200" algn="l">
              <a:lnSpc>
                <a:spcPct val="100000"/>
              </a:lnSpc>
              <a:buFont typeface="Arial"/>
              <a:buChar char="•"/>
            </a:pPr>
            <a:r>
              <a:rPr lang="en-US" sz="2800" dirty="0">
                <a:sym typeface="Wingdings"/>
              </a:rPr>
              <a:t>Moral order follows Natural order </a:t>
            </a:r>
          </a:p>
        </p:txBody>
      </p:sp>
    </p:spTree>
    <p:extLst>
      <p:ext uri="{BB962C8B-B14F-4D97-AF65-F5344CB8AC3E}">
        <p14:creationId xmlns:p14="http://schemas.microsoft.com/office/powerpoint/2010/main" val="3579662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2" algn="l" defTabSz="457200" rtl="0">
              <a:spcBef>
                <a:spcPct val="0"/>
              </a:spcBef>
            </a:pPr>
            <a:r>
              <a:rPr lang="en-US" sz="4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Moral Order Follows Natural Order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1" y="1597025"/>
            <a:ext cx="10515599" cy="48958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God over all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Man over woman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Man over environment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Rich over poor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USA over other countries </a:t>
            </a:r>
            <a:r>
              <a:rPr lang="mr-IN" sz="2800" dirty="0"/>
              <a:t>–</a:t>
            </a:r>
            <a:r>
              <a:rPr lang="en-US" sz="2800" dirty="0"/>
              <a:t> America First!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Whites over </a:t>
            </a:r>
            <a:r>
              <a:rPr lang="en-US" sz="2800" dirty="0" smtClean="0"/>
              <a:t>people of color </a:t>
            </a:r>
            <a:r>
              <a:rPr lang="mr-IN" sz="2800" dirty="0"/>
              <a:t>–</a:t>
            </a:r>
            <a:r>
              <a:rPr lang="en-US" sz="2800" dirty="0"/>
              <a:t> any color!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Straights over gays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Winning over losing </a:t>
            </a:r>
          </a:p>
        </p:txBody>
      </p:sp>
    </p:spTree>
    <p:extLst>
      <p:ext uri="{BB962C8B-B14F-4D97-AF65-F5344CB8AC3E}">
        <p14:creationId xmlns:p14="http://schemas.microsoft.com/office/powerpoint/2010/main" val="2036920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“Strict Father” Model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38200" y="1625600"/>
            <a:ext cx="8604250" cy="5232400"/>
          </a:xfrm>
        </p:spPr>
        <p:txBody>
          <a:bodyPr/>
          <a:lstStyle/>
          <a:p>
            <a:pPr marL="0" indent="0" algn="l">
              <a:buNone/>
            </a:pPr>
            <a:r>
              <a:rPr lang="en-US" b="1" dirty="0"/>
              <a:t>#1 responsibility: protect &amp; support family</a:t>
            </a:r>
          </a:p>
          <a:p>
            <a:pPr marL="457200" indent="-457200" algn="l">
              <a:buFont typeface="Arial"/>
              <a:buChar char="•"/>
            </a:pP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Conservative policies: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>
                <a:sym typeface="Wingdings"/>
              </a:rPr>
              <a:t>Resist any g</a:t>
            </a:r>
            <a:r>
              <a:rPr lang="en-US" dirty="0"/>
              <a:t>un control </a:t>
            </a:r>
          </a:p>
          <a:p>
            <a:pPr marL="1371600" lvl="2" indent="-457200" algn="l">
              <a:buFont typeface="Arial"/>
              <a:buChar char="•"/>
            </a:pPr>
            <a:r>
              <a:rPr lang="en-US" sz="2800" dirty="0"/>
              <a:t>Control = meddling by parent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/>
              <a:t>Shrink government but expand military </a:t>
            </a:r>
            <a:endParaRPr lang="en-US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98237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“Strict Father” Model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38200" y="1490663"/>
            <a:ext cx="10515600" cy="4520670"/>
          </a:xfrm>
        </p:spPr>
        <p:txBody>
          <a:bodyPr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b="1" dirty="0">
                <a:solidFill>
                  <a:schemeClr val="bg1"/>
                </a:solidFill>
              </a:rPr>
              <a:t>Parental authority &amp; rules unchallenged</a:t>
            </a:r>
          </a:p>
          <a:p>
            <a:pPr marL="914400" lvl="1" indent="-457200" algn="l">
              <a:lnSpc>
                <a:spcPct val="100000"/>
              </a:lnSpc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Breaking rules </a:t>
            </a:r>
            <a:r>
              <a:rPr lang="en-US" dirty="0">
                <a:solidFill>
                  <a:schemeClr val="bg1"/>
                </a:solidFill>
                <a:sym typeface="Zapf Dingbats"/>
              </a:rPr>
              <a:t></a:t>
            </a:r>
            <a:r>
              <a:rPr lang="en-US" dirty="0">
                <a:solidFill>
                  <a:schemeClr val="bg1"/>
                </a:solidFill>
                <a:sym typeface="Wingdings"/>
              </a:rPr>
              <a:t> punishment, retribution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Conservative policies:</a:t>
            </a:r>
          </a:p>
          <a:p>
            <a:pPr marL="914400" lvl="1" indent="-457200" algn="l">
              <a:lnSpc>
                <a:spcPct val="100000"/>
              </a:lnSpc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Death penalty </a:t>
            </a:r>
            <a:r>
              <a:rPr lang="mr-IN" dirty="0">
                <a:solidFill>
                  <a:schemeClr val="bg1"/>
                </a:solidFill>
              </a:rPr>
              <a:t>–</a:t>
            </a:r>
            <a:r>
              <a:rPr lang="en-US" dirty="0">
                <a:solidFill>
                  <a:schemeClr val="bg1"/>
                </a:solidFill>
              </a:rPr>
              <a:t> innocence a secondary concern</a:t>
            </a:r>
          </a:p>
          <a:p>
            <a:pPr marL="914400" lvl="1" indent="-457200" algn="l">
              <a:lnSpc>
                <a:spcPct val="100000"/>
              </a:lnSpc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Pro-life </a:t>
            </a:r>
            <a:r>
              <a:rPr lang="mr-IN" dirty="0">
                <a:solidFill>
                  <a:schemeClr val="bg1"/>
                </a:solidFill>
              </a:rPr>
              <a:t>–</a:t>
            </a:r>
            <a:r>
              <a:rPr lang="en-US" dirty="0">
                <a:solidFill>
                  <a:schemeClr val="bg1"/>
                </a:solidFill>
              </a:rPr>
              <a:t> women broke rules, no choice allowed</a:t>
            </a:r>
          </a:p>
          <a:p>
            <a:pPr marL="914400" lvl="1" indent="-457200" algn="l">
              <a:lnSpc>
                <a:spcPct val="100000"/>
              </a:lnSpc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Illegal immigrants deported, families separated</a:t>
            </a:r>
          </a:p>
        </p:txBody>
      </p:sp>
    </p:spTree>
    <p:extLst>
      <p:ext uri="{BB962C8B-B14F-4D97-AF65-F5344CB8AC3E}">
        <p14:creationId xmlns:p14="http://schemas.microsoft.com/office/powerpoint/2010/main" val="190383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“Strict Father” Model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09084" y="1389063"/>
            <a:ext cx="10644716" cy="5232400"/>
          </a:xfrm>
        </p:spPr>
        <p:txBody>
          <a:bodyPr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b="1" dirty="0">
                <a:sym typeface="Wingdings"/>
              </a:rPr>
              <a:t>Goal: self-disciplined, self-reliant children</a:t>
            </a:r>
          </a:p>
          <a:p>
            <a:pPr marL="457200" indent="-457200" algn="l">
              <a:lnSpc>
                <a:spcPct val="100000"/>
              </a:lnSpc>
              <a:buFont typeface="Arial"/>
              <a:buChar char="•"/>
            </a:pP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Conservative policies</a:t>
            </a:r>
          </a:p>
          <a:p>
            <a:pPr marL="914400" lvl="1" indent="-457200" algn="l">
              <a:lnSpc>
                <a:spcPct val="100000"/>
              </a:lnSpc>
              <a:buFont typeface="Arial"/>
              <a:buChar char="•"/>
            </a:pPr>
            <a:r>
              <a:rPr lang="en-US" dirty="0"/>
              <a:t>Medicaid work requirements</a:t>
            </a:r>
          </a:p>
          <a:p>
            <a:pPr marL="914400" lvl="1" indent="-457200" algn="l">
              <a:lnSpc>
                <a:spcPct val="100000"/>
              </a:lnSpc>
              <a:buFont typeface="Arial"/>
              <a:buChar char="•"/>
            </a:pPr>
            <a:r>
              <a:rPr lang="en-US" dirty="0"/>
              <a:t>Get more off welfare</a:t>
            </a:r>
          </a:p>
          <a:p>
            <a:pPr marL="914400" lvl="1" indent="-457200" algn="l">
              <a:lnSpc>
                <a:spcPct val="100000"/>
              </a:lnSpc>
              <a:buFont typeface="Arial"/>
              <a:buChar char="•"/>
            </a:pPr>
            <a:r>
              <a:rPr lang="en-US" dirty="0"/>
              <a:t>Don’t pay for someone else’s stuff</a:t>
            </a:r>
          </a:p>
        </p:txBody>
      </p:sp>
    </p:spTree>
    <p:extLst>
      <p:ext uri="{BB962C8B-B14F-4D97-AF65-F5344CB8AC3E}">
        <p14:creationId xmlns:p14="http://schemas.microsoft.com/office/powerpoint/2010/main" val="2073489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“Strict Father” Model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38200" y="1625600"/>
            <a:ext cx="10515600" cy="3877733"/>
          </a:xfrm>
        </p:spPr>
        <p:txBody>
          <a:bodyPr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b="1" dirty="0">
                <a:sym typeface="Wingdings"/>
              </a:rPr>
              <a:t>Competition important; meritocracy</a:t>
            </a:r>
          </a:p>
          <a:p>
            <a:pPr marL="457200" indent="-457200" algn="l">
              <a:lnSpc>
                <a:spcPct val="100000"/>
              </a:lnSpc>
              <a:buFont typeface="Arial"/>
              <a:buChar char="•"/>
            </a:pP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Conservative policies:</a:t>
            </a:r>
          </a:p>
          <a:p>
            <a:pPr marL="914400" lvl="1" indent="-457200" algn="l">
              <a:lnSpc>
                <a:spcPct val="100000"/>
              </a:lnSpc>
              <a:buFont typeface="Arial"/>
              <a:buChar char="•"/>
            </a:pPr>
            <a:r>
              <a:rPr lang="en-US" dirty="0">
                <a:sym typeface="Wingdings"/>
              </a:rPr>
              <a:t>Merit-based immigration</a:t>
            </a:r>
          </a:p>
          <a:p>
            <a:pPr marL="914400" lvl="1" indent="-457200" algn="l">
              <a:lnSpc>
                <a:spcPct val="100000"/>
              </a:lnSpc>
              <a:buFont typeface="Arial"/>
              <a:buChar char="•"/>
            </a:pPr>
            <a:r>
              <a:rPr lang="en-US" dirty="0">
                <a:sym typeface="Wingdings"/>
              </a:rPr>
              <a:t>Means testing welfare</a:t>
            </a:r>
          </a:p>
          <a:p>
            <a:pPr marL="914400" lvl="1" indent="-457200" algn="l">
              <a:lnSpc>
                <a:spcPct val="100000"/>
              </a:lnSpc>
              <a:buFont typeface="Arial"/>
              <a:buChar char="•"/>
            </a:pPr>
            <a:r>
              <a:rPr lang="en-US" dirty="0">
                <a:sym typeface="Wingdings"/>
              </a:rPr>
              <a:t>Two-tiered health insurance, boutiques</a:t>
            </a:r>
          </a:p>
        </p:txBody>
      </p:sp>
    </p:spTree>
    <p:extLst>
      <p:ext uri="{BB962C8B-B14F-4D97-AF65-F5344CB8AC3E}">
        <p14:creationId xmlns:p14="http://schemas.microsoft.com/office/powerpoint/2010/main" val="603233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2" algn="l" defTabSz="457200" rtl="0">
              <a:spcBef>
                <a:spcPct val="0"/>
              </a:spcBef>
            </a:pPr>
            <a:r>
              <a:rPr lang="en-US" sz="40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Moral Order Follows Natural Order </a:t>
            </a:r>
            <a:r>
              <a:rPr lang="en-US" sz="4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/>
            </a:r>
            <a:br>
              <a:rPr lang="en-US" sz="4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endParaRPr lang="en-US" sz="40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1" y="1134532"/>
            <a:ext cx="10515599" cy="5452005"/>
          </a:xfrm>
        </p:spPr>
        <p:txBody>
          <a:bodyPr>
            <a:normAutofit/>
          </a:bodyPr>
          <a:lstStyle/>
          <a:p>
            <a:r>
              <a:rPr lang="en-US" sz="2800" dirty="0"/>
              <a:t>God over all</a:t>
            </a:r>
          </a:p>
          <a:p>
            <a:r>
              <a:rPr lang="en-US" sz="2800" dirty="0"/>
              <a:t>Man over woman</a:t>
            </a:r>
          </a:p>
          <a:p>
            <a:r>
              <a:rPr lang="en-US" sz="2800" dirty="0"/>
              <a:t>Man over environment</a:t>
            </a:r>
          </a:p>
          <a:p>
            <a:r>
              <a:rPr lang="en-US" sz="2800" dirty="0"/>
              <a:t>Rich over poor</a:t>
            </a:r>
          </a:p>
          <a:p>
            <a:r>
              <a:rPr lang="en-US" sz="2800" dirty="0"/>
              <a:t>USA over other countries </a:t>
            </a:r>
            <a:r>
              <a:rPr lang="mr-IN" sz="2800" dirty="0"/>
              <a:t>–</a:t>
            </a:r>
            <a:r>
              <a:rPr lang="en-US" sz="2800" dirty="0"/>
              <a:t> America First!</a:t>
            </a:r>
          </a:p>
          <a:p>
            <a:r>
              <a:rPr lang="en-US" sz="2800" dirty="0"/>
              <a:t>Whites over </a:t>
            </a:r>
            <a:r>
              <a:rPr lang="en-US" sz="2800" dirty="0" smtClean="0"/>
              <a:t>people of color </a:t>
            </a:r>
            <a:r>
              <a:rPr lang="mr-IN" sz="2800" dirty="0"/>
              <a:t>–</a:t>
            </a:r>
            <a:r>
              <a:rPr lang="en-US" sz="2800" dirty="0"/>
              <a:t> any color!</a:t>
            </a:r>
          </a:p>
          <a:p>
            <a:r>
              <a:rPr lang="en-US" sz="2800" dirty="0"/>
              <a:t>Straights over gays</a:t>
            </a:r>
          </a:p>
          <a:p>
            <a:r>
              <a:rPr lang="en-US" sz="2800" dirty="0"/>
              <a:t>Winning over losing </a:t>
            </a:r>
          </a:p>
        </p:txBody>
      </p:sp>
    </p:spTree>
    <p:extLst>
      <p:ext uri="{BB962C8B-B14F-4D97-AF65-F5344CB8AC3E}">
        <p14:creationId xmlns:p14="http://schemas.microsoft.com/office/powerpoint/2010/main" val="1355527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ADJUSTEDNONRAW_thumb_bb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406" y="0"/>
            <a:ext cx="5107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71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ADJUSTEDNONRAW_thumb_c6f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225" y="1457364"/>
            <a:ext cx="3269550" cy="50355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8F7FA9CE-3B59-E24A-801C-F56DF56D0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Jonathan Haidt: The Righteous Mind</a:t>
            </a:r>
          </a:p>
        </p:txBody>
      </p:sp>
    </p:spTree>
    <p:extLst>
      <p:ext uri="{BB962C8B-B14F-4D97-AF65-F5344CB8AC3E}">
        <p14:creationId xmlns:p14="http://schemas.microsoft.com/office/powerpoint/2010/main" val="423900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/>
          <p:cNvGraphicFramePr>
            <a:graphicFrameLocks noGrp="1"/>
          </p:cNvGraphicFramePr>
          <p:nvPr>
            <p:extLst/>
          </p:nvPr>
        </p:nvGraphicFramePr>
        <p:xfrm>
          <a:off x="1951369" y="1690687"/>
          <a:ext cx="9707231" cy="341615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7072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832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32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32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32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32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Liberals: 2 Channels</a:t>
            </a:r>
            <a:br>
              <a:rPr lang="en-US" sz="4000" dirty="0"/>
            </a:br>
            <a:r>
              <a:rPr lang="en-US" sz="4000" dirty="0"/>
              <a:t>Conservatives: 5 Channels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Chart from </a:t>
            </a:r>
            <a:r>
              <a:rPr lang="en-US" dirty="0" err="1">
                <a:latin typeface="Franklin Gothic Book" charset="0"/>
                <a:ea typeface="Franklin Gothic Book" charset="0"/>
                <a:cs typeface="Franklin Gothic Book" charset="0"/>
              </a:rPr>
              <a:t>Haidt</a:t>
            </a:r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, Jonathan. The Righteous Mind. 2013.</a:t>
            </a:r>
          </a:p>
        </p:txBody>
      </p:sp>
      <p:sp>
        <p:nvSpPr>
          <p:cNvPr id="19" name="Freeform 18"/>
          <p:cNvSpPr/>
          <p:nvPr/>
        </p:nvSpPr>
        <p:spPr>
          <a:xfrm>
            <a:off x="3135935" y="2007607"/>
            <a:ext cx="7717403" cy="1038086"/>
          </a:xfrm>
          <a:custGeom>
            <a:avLst/>
            <a:gdLst>
              <a:gd name="connsiteX0" fmla="*/ 0 w 5175739"/>
              <a:gd name="connsiteY0" fmla="*/ 0 h 750277"/>
              <a:gd name="connsiteX1" fmla="*/ 1031631 w 5175739"/>
              <a:gd name="connsiteY1" fmla="*/ 205154 h 750277"/>
              <a:gd name="connsiteX2" fmla="*/ 1436077 w 5175739"/>
              <a:gd name="connsiteY2" fmla="*/ 252046 h 750277"/>
              <a:gd name="connsiteX3" fmla="*/ 1693985 w 5175739"/>
              <a:gd name="connsiteY3" fmla="*/ 298938 h 750277"/>
              <a:gd name="connsiteX4" fmla="*/ 2016369 w 5175739"/>
              <a:gd name="connsiteY4" fmla="*/ 328246 h 750277"/>
              <a:gd name="connsiteX5" fmla="*/ 2485292 w 5175739"/>
              <a:gd name="connsiteY5" fmla="*/ 363415 h 750277"/>
              <a:gd name="connsiteX6" fmla="*/ 2754923 w 5175739"/>
              <a:gd name="connsiteY6" fmla="*/ 392723 h 750277"/>
              <a:gd name="connsiteX7" fmla="*/ 3563815 w 5175739"/>
              <a:gd name="connsiteY7" fmla="*/ 521677 h 750277"/>
              <a:gd name="connsiteX8" fmla="*/ 4237892 w 5175739"/>
              <a:gd name="connsiteY8" fmla="*/ 603738 h 750277"/>
              <a:gd name="connsiteX9" fmla="*/ 4695092 w 5175739"/>
              <a:gd name="connsiteY9" fmla="*/ 668215 h 750277"/>
              <a:gd name="connsiteX10" fmla="*/ 5175739 w 5175739"/>
              <a:gd name="connsiteY10" fmla="*/ 750277 h 75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75739" h="750277">
                <a:moveTo>
                  <a:pt x="0" y="0"/>
                </a:moveTo>
                <a:lnTo>
                  <a:pt x="1031631" y="205154"/>
                </a:lnTo>
                <a:lnTo>
                  <a:pt x="1436077" y="252046"/>
                </a:lnTo>
                <a:lnTo>
                  <a:pt x="1693985" y="298938"/>
                </a:lnTo>
                <a:lnTo>
                  <a:pt x="2016369" y="328246"/>
                </a:lnTo>
                <a:lnTo>
                  <a:pt x="2485292" y="363415"/>
                </a:lnTo>
                <a:lnTo>
                  <a:pt x="2754923" y="392723"/>
                </a:lnTo>
                <a:lnTo>
                  <a:pt x="3563815" y="521677"/>
                </a:lnTo>
                <a:lnTo>
                  <a:pt x="4237892" y="603738"/>
                </a:lnTo>
                <a:lnTo>
                  <a:pt x="4695092" y="668215"/>
                </a:lnTo>
                <a:lnTo>
                  <a:pt x="5175739" y="750277"/>
                </a:lnTo>
              </a:path>
            </a:pathLst>
          </a:custGeom>
          <a:noFill/>
          <a:ln w="76200" cmpd="sng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flipV="1">
            <a:off x="3064493" y="1888884"/>
            <a:ext cx="187062" cy="187062"/>
          </a:xfrm>
          <a:prstGeom prst="ellipse">
            <a:avLst/>
          </a:prstGeom>
          <a:solidFill>
            <a:srgbClr val="00B0F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854747" y="2927663"/>
            <a:ext cx="245327" cy="245327"/>
          </a:xfrm>
          <a:prstGeom prst="ellipse">
            <a:avLst/>
          </a:prstGeom>
          <a:solidFill>
            <a:srgbClr val="00B0F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147359" y="2202177"/>
            <a:ext cx="7765374" cy="843516"/>
          </a:xfrm>
          <a:custGeom>
            <a:avLst/>
            <a:gdLst>
              <a:gd name="connsiteX0" fmla="*/ 0 w 5175739"/>
              <a:gd name="connsiteY0" fmla="*/ 0 h 633046"/>
              <a:gd name="connsiteX1" fmla="*/ 550985 w 5175739"/>
              <a:gd name="connsiteY1" fmla="*/ 46892 h 633046"/>
              <a:gd name="connsiteX2" fmla="*/ 1119554 w 5175739"/>
              <a:gd name="connsiteY2" fmla="*/ 123092 h 633046"/>
              <a:gd name="connsiteX3" fmla="*/ 1770185 w 5175739"/>
              <a:gd name="connsiteY3" fmla="*/ 205154 h 633046"/>
              <a:gd name="connsiteX4" fmla="*/ 2549769 w 5175739"/>
              <a:gd name="connsiteY4" fmla="*/ 240323 h 633046"/>
              <a:gd name="connsiteX5" fmla="*/ 3710354 w 5175739"/>
              <a:gd name="connsiteY5" fmla="*/ 427892 h 633046"/>
              <a:gd name="connsiteX6" fmla="*/ 4624754 w 5175739"/>
              <a:gd name="connsiteY6" fmla="*/ 527539 h 633046"/>
              <a:gd name="connsiteX7" fmla="*/ 5175739 w 5175739"/>
              <a:gd name="connsiteY7" fmla="*/ 633046 h 63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75739" h="633046">
                <a:moveTo>
                  <a:pt x="0" y="0"/>
                </a:moveTo>
                <a:lnTo>
                  <a:pt x="550985" y="46892"/>
                </a:lnTo>
                <a:lnTo>
                  <a:pt x="1119554" y="123092"/>
                </a:lnTo>
                <a:lnTo>
                  <a:pt x="1770185" y="205154"/>
                </a:lnTo>
                <a:lnTo>
                  <a:pt x="2549769" y="240323"/>
                </a:lnTo>
                <a:lnTo>
                  <a:pt x="3710354" y="427892"/>
                </a:lnTo>
                <a:lnTo>
                  <a:pt x="4624754" y="527539"/>
                </a:lnTo>
                <a:lnTo>
                  <a:pt x="5175739" y="633046"/>
                </a:lnTo>
              </a:path>
            </a:pathLst>
          </a:custGeom>
          <a:noFill/>
          <a:ln w="76200" cmpd="sng">
            <a:solidFill>
              <a:srgbClr val="007D6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flipV="1">
            <a:off x="3064493" y="2055491"/>
            <a:ext cx="187062" cy="1870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840049" y="2975207"/>
            <a:ext cx="245327" cy="24532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845548" y="2017511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1" dirty="0">
                <a:effectLst>
                  <a:glow rad="127000">
                    <a:schemeClr val="bg1"/>
                  </a:glow>
                </a:effectLst>
                <a:latin typeface="+mj-lt"/>
              </a:rPr>
              <a:t>Fairness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44695" y="1751515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1" dirty="0">
                <a:effectLst>
                  <a:glow rad="127000">
                    <a:schemeClr val="bg1"/>
                  </a:glow>
                </a:effectLst>
                <a:latin typeface="+mj-lt"/>
              </a:rPr>
              <a:t>Harm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74163" y="4339559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1" dirty="0">
                <a:effectLst>
                  <a:glow rad="127000">
                    <a:schemeClr val="bg1"/>
                  </a:glow>
                </a:effectLst>
                <a:latin typeface="+mj-lt"/>
              </a:rPr>
              <a:t>Purity</a:t>
            </a:r>
          </a:p>
        </p:txBody>
      </p:sp>
      <p:sp>
        <p:nvSpPr>
          <p:cNvPr id="22" name="Freeform 21"/>
          <p:cNvSpPr/>
          <p:nvPr/>
        </p:nvSpPr>
        <p:spPr>
          <a:xfrm>
            <a:off x="3085017" y="2444350"/>
            <a:ext cx="7827717" cy="1469425"/>
          </a:xfrm>
          <a:custGeom>
            <a:avLst/>
            <a:gdLst>
              <a:gd name="connsiteX0" fmla="*/ 0 w 5158154"/>
              <a:gd name="connsiteY0" fmla="*/ 797169 h 797169"/>
              <a:gd name="connsiteX1" fmla="*/ 738554 w 5158154"/>
              <a:gd name="connsiteY1" fmla="*/ 638907 h 797169"/>
              <a:gd name="connsiteX2" fmla="*/ 2514600 w 5158154"/>
              <a:gd name="connsiteY2" fmla="*/ 381000 h 797169"/>
              <a:gd name="connsiteX3" fmla="*/ 3768969 w 5158154"/>
              <a:gd name="connsiteY3" fmla="*/ 158261 h 797169"/>
              <a:gd name="connsiteX4" fmla="*/ 4325816 w 5158154"/>
              <a:gd name="connsiteY4" fmla="*/ 35169 h 797169"/>
              <a:gd name="connsiteX5" fmla="*/ 5158154 w 5158154"/>
              <a:gd name="connsiteY5" fmla="*/ 0 h 79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58154" h="797169">
                <a:moveTo>
                  <a:pt x="0" y="797169"/>
                </a:moveTo>
                <a:lnTo>
                  <a:pt x="738554" y="638907"/>
                </a:lnTo>
                <a:lnTo>
                  <a:pt x="2514600" y="381000"/>
                </a:lnTo>
                <a:lnTo>
                  <a:pt x="3768969" y="158261"/>
                </a:lnTo>
                <a:lnTo>
                  <a:pt x="4325816" y="35169"/>
                </a:lnTo>
                <a:lnTo>
                  <a:pt x="5158154" y="0"/>
                </a:lnTo>
              </a:path>
            </a:pathLst>
          </a:custGeom>
          <a:noFill/>
          <a:ln w="76200" cmpd="sng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flipV="1">
            <a:off x="3064493" y="3829356"/>
            <a:ext cx="187062" cy="187062"/>
          </a:xfrm>
          <a:prstGeom prst="ellipse">
            <a:avLst/>
          </a:prstGeom>
          <a:solidFill>
            <a:srgbClr val="FFFF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854747" y="2361840"/>
            <a:ext cx="245327" cy="245327"/>
          </a:xfrm>
          <a:prstGeom prst="ellipse">
            <a:avLst/>
          </a:prstGeom>
          <a:solidFill>
            <a:srgbClr val="FFFF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100150" y="2689676"/>
            <a:ext cx="7812584" cy="1467731"/>
          </a:xfrm>
          <a:custGeom>
            <a:avLst/>
            <a:gdLst>
              <a:gd name="connsiteX0" fmla="*/ 0 w 5175738"/>
              <a:gd name="connsiteY0" fmla="*/ 1096108 h 1096108"/>
              <a:gd name="connsiteX1" fmla="*/ 650630 w 5175738"/>
              <a:gd name="connsiteY1" fmla="*/ 885092 h 1096108"/>
              <a:gd name="connsiteX2" fmla="*/ 920261 w 5175738"/>
              <a:gd name="connsiteY2" fmla="*/ 814754 h 1096108"/>
              <a:gd name="connsiteX3" fmla="*/ 1271953 w 5175738"/>
              <a:gd name="connsiteY3" fmla="*/ 732692 h 1096108"/>
              <a:gd name="connsiteX4" fmla="*/ 1940169 w 5175738"/>
              <a:gd name="connsiteY4" fmla="*/ 597877 h 1096108"/>
              <a:gd name="connsiteX5" fmla="*/ 2584938 w 5175738"/>
              <a:gd name="connsiteY5" fmla="*/ 492369 h 1096108"/>
              <a:gd name="connsiteX6" fmla="*/ 3440723 w 5175738"/>
              <a:gd name="connsiteY6" fmla="*/ 293077 h 1096108"/>
              <a:gd name="connsiteX7" fmla="*/ 4091353 w 5175738"/>
              <a:gd name="connsiteY7" fmla="*/ 146539 h 1096108"/>
              <a:gd name="connsiteX8" fmla="*/ 4349261 w 5175738"/>
              <a:gd name="connsiteY8" fmla="*/ 87923 h 1096108"/>
              <a:gd name="connsiteX9" fmla="*/ 4911969 w 5175738"/>
              <a:gd name="connsiteY9" fmla="*/ 11723 h 1096108"/>
              <a:gd name="connsiteX10" fmla="*/ 5175738 w 5175738"/>
              <a:gd name="connsiteY10" fmla="*/ 0 h 109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75738" h="1096108">
                <a:moveTo>
                  <a:pt x="0" y="1096108"/>
                </a:moveTo>
                <a:lnTo>
                  <a:pt x="650630" y="885092"/>
                </a:lnTo>
                <a:lnTo>
                  <a:pt x="920261" y="814754"/>
                </a:lnTo>
                <a:lnTo>
                  <a:pt x="1271953" y="732692"/>
                </a:lnTo>
                <a:lnTo>
                  <a:pt x="1940169" y="597877"/>
                </a:lnTo>
                <a:lnTo>
                  <a:pt x="2584938" y="492369"/>
                </a:lnTo>
                <a:lnTo>
                  <a:pt x="3440723" y="293077"/>
                </a:lnTo>
                <a:lnTo>
                  <a:pt x="4091353" y="146539"/>
                </a:lnTo>
                <a:lnTo>
                  <a:pt x="4349261" y="87923"/>
                </a:lnTo>
                <a:lnTo>
                  <a:pt x="4911969" y="11723"/>
                </a:lnTo>
                <a:lnTo>
                  <a:pt x="5175738" y="0"/>
                </a:lnTo>
              </a:path>
            </a:pathLst>
          </a:custGeom>
          <a:noFill/>
          <a:ln w="76200" cmpd="sng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flipV="1">
            <a:off x="3064493" y="4008863"/>
            <a:ext cx="187062" cy="187062"/>
          </a:xfrm>
          <a:prstGeom prst="ellipse">
            <a:avLst/>
          </a:prstGeom>
          <a:solidFill>
            <a:srgbClr val="FFC0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854747" y="2526861"/>
            <a:ext cx="245327" cy="245327"/>
          </a:xfrm>
          <a:prstGeom prst="ellipse">
            <a:avLst/>
          </a:prstGeom>
          <a:solidFill>
            <a:srgbClr val="FFC0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175354" y="2600604"/>
            <a:ext cx="7737380" cy="1850516"/>
          </a:xfrm>
          <a:custGeom>
            <a:avLst/>
            <a:gdLst>
              <a:gd name="connsiteX0" fmla="*/ 0 w 5175739"/>
              <a:gd name="connsiteY0" fmla="*/ 1471246 h 1471246"/>
              <a:gd name="connsiteX1" fmla="*/ 427892 w 5175739"/>
              <a:gd name="connsiteY1" fmla="*/ 1354015 h 1471246"/>
              <a:gd name="connsiteX2" fmla="*/ 955431 w 5175739"/>
              <a:gd name="connsiteY2" fmla="*/ 1230923 h 1471246"/>
              <a:gd name="connsiteX3" fmla="*/ 1254369 w 5175739"/>
              <a:gd name="connsiteY3" fmla="*/ 1160584 h 1471246"/>
              <a:gd name="connsiteX4" fmla="*/ 2192216 w 5175739"/>
              <a:gd name="connsiteY4" fmla="*/ 926123 h 1471246"/>
              <a:gd name="connsiteX5" fmla="*/ 2872154 w 5175739"/>
              <a:gd name="connsiteY5" fmla="*/ 750277 h 1471246"/>
              <a:gd name="connsiteX6" fmla="*/ 3124200 w 5175739"/>
              <a:gd name="connsiteY6" fmla="*/ 656492 h 1471246"/>
              <a:gd name="connsiteX7" fmla="*/ 3411416 w 5175739"/>
              <a:gd name="connsiteY7" fmla="*/ 550984 h 1471246"/>
              <a:gd name="connsiteX8" fmla="*/ 4232031 w 5175739"/>
              <a:gd name="connsiteY8" fmla="*/ 246184 h 1471246"/>
              <a:gd name="connsiteX9" fmla="*/ 4554416 w 5175739"/>
              <a:gd name="connsiteY9" fmla="*/ 175846 h 1471246"/>
              <a:gd name="connsiteX10" fmla="*/ 4958862 w 5175739"/>
              <a:gd name="connsiteY10" fmla="*/ 46892 h 1471246"/>
              <a:gd name="connsiteX11" fmla="*/ 5175739 w 5175739"/>
              <a:gd name="connsiteY11" fmla="*/ 0 h 1471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75739" h="1471246">
                <a:moveTo>
                  <a:pt x="0" y="1471246"/>
                </a:moveTo>
                <a:lnTo>
                  <a:pt x="427892" y="1354015"/>
                </a:lnTo>
                <a:lnTo>
                  <a:pt x="955431" y="1230923"/>
                </a:lnTo>
                <a:lnTo>
                  <a:pt x="1254369" y="1160584"/>
                </a:lnTo>
                <a:lnTo>
                  <a:pt x="2192216" y="926123"/>
                </a:lnTo>
                <a:lnTo>
                  <a:pt x="2872154" y="750277"/>
                </a:lnTo>
                <a:lnTo>
                  <a:pt x="3124200" y="656492"/>
                </a:lnTo>
                <a:lnTo>
                  <a:pt x="3411416" y="550984"/>
                </a:lnTo>
                <a:lnTo>
                  <a:pt x="4232031" y="246184"/>
                </a:lnTo>
                <a:lnTo>
                  <a:pt x="4554416" y="175846"/>
                </a:lnTo>
                <a:lnTo>
                  <a:pt x="4958862" y="46892"/>
                </a:lnTo>
                <a:lnTo>
                  <a:pt x="5175739" y="0"/>
                </a:lnTo>
              </a:path>
            </a:pathLst>
          </a:custGeom>
          <a:noFill/>
          <a:ln w="76200" cmpd="sng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flipV="1">
            <a:off x="3064493" y="4398501"/>
            <a:ext cx="187062" cy="187062"/>
          </a:xfrm>
          <a:prstGeom prst="ellipse">
            <a:avLst/>
          </a:prstGeom>
          <a:solidFill>
            <a:srgbClr val="C000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0854747" y="2444350"/>
            <a:ext cx="245327" cy="245327"/>
          </a:xfrm>
          <a:prstGeom prst="ellipse">
            <a:avLst/>
          </a:prstGeom>
          <a:solidFill>
            <a:srgbClr val="C000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944934" y="4042335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1" dirty="0">
                <a:effectLst>
                  <a:glow rad="127000">
                    <a:schemeClr val="bg1"/>
                  </a:glow>
                </a:effectLst>
                <a:latin typeface="+mj-lt"/>
              </a:rPr>
              <a:t>Ingroup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85906" y="5299724"/>
            <a:ext cx="1225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Moderate</a:t>
            </a:r>
            <a:endParaRPr lang="en-US" sz="2000" dirty="0">
              <a:solidFill>
                <a:schemeClr val="bg1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60588" y="3734129"/>
            <a:ext cx="1324402" cy="36933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1" dirty="0">
                <a:effectLst>
                  <a:glow rad="127000">
                    <a:schemeClr val="bg1"/>
                  </a:glow>
                </a:effectLst>
                <a:latin typeface="+mj-lt"/>
              </a:rPr>
              <a:t>Authority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76" y="2623935"/>
            <a:ext cx="1656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schemeClr val="bg1"/>
              </a:solidFill>
              <a:latin typeface="Franklin Gothic Medium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Franklin Gothic Medium" pitchFamily="34" charset="0"/>
              </a:rPr>
              <a:t>Endorsement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200009" y="5284637"/>
          <a:ext cx="3877733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30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46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290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Very 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Liberal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Slightly 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Liberal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/>
          </p:nvPr>
        </p:nvGraphicFramePr>
        <p:xfrm>
          <a:off x="8119534" y="5299724"/>
          <a:ext cx="397086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3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35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290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Slightly Conservative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Very Conservative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5732226" y="2369836"/>
            <a:ext cx="812636" cy="1199485"/>
            <a:chOff x="9160586" y="2997133"/>
            <a:chExt cx="1239323" cy="1829292"/>
          </a:xfrm>
        </p:grpSpPr>
        <p:sp>
          <p:nvSpPr>
            <p:cNvPr id="20" name="Arc 19"/>
            <p:cNvSpPr/>
            <p:nvPr/>
          </p:nvSpPr>
          <p:spPr>
            <a:xfrm>
              <a:off x="9160586" y="3912025"/>
              <a:ext cx="1239323" cy="914400"/>
            </a:xfrm>
            <a:prstGeom prst="arc">
              <a:avLst>
                <a:gd name="adj1" fmla="val 16200000"/>
                <a:gd name="adj2" fmla="val 20553144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 34"/>
            <p:cNvSpPr/>
            <p:nvPr/>
          </p:nvSpPr>
          <p:spPr>
            <a:xfrm flipV="1">
              <a:off x="9160586" y="2997133"/>
              <a:ext cx="1239323" cy="914400"/>
            </a:xfrm>
            <a:prstGeom prst="arc">
              <a:avLst>
                <a:gd name="adj1" fmla="val 16200000"/>
                <a:gd name="adj2" fmla="val 20553144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/>
            <p:cNvSpPr/>
            <p:nvPr/>
          </p:nvSpPr>
          <p:spPr>
            <a:xfrm>
              <a:off x="10166043" y="3775590"/>
              <a:ext cx="205989" cy="272378"/>
            </a:xfrm>
            <a:prstGeom prst="arc">
              <a:avLst>
                <a:gd name="adj1" fmla="val 15480826"/>
                <a:gd name="adj2" fmla="val 5260535"/>
              </a:avLst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7084011" y="2369836"/>
            <a:ext cx="812636" cy="1199485"/>
            <a:chOff x="9160586" y="2997133"/>
            <a:chExt cx="1239323" cy="1829292"/>
          </a:xfrm>
        </p:grpSpPr>
        <p:sp>
          <p:nvSpPr>
            <p:cNvPr id="41" name="Arc 40"/>
            <p:cNvSpPr/>
            <p:nvPr/>
          </p:nvSpPr>
          <p:spPr>
            <a:xfrm>
              <a:off x="9160586" y="3912025"/>
              <a:ext cx="1239323" cy="914400"/>
            </a:xfrm>
            <a:prstGeom prst="arc">
              <a:avLst>
                <a:gd name="adj1" fmla="val 16200000"/>
                <a:gd name="adj2" fmla="val 20553144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flipV="1">
              <a:off x="9160586" y="2997133"/>
              <a:ext cx="1239323" cy="914400"/>
            </a:xfrm>
            <a:prstGeom prst="arc">
              <a:avLst>
                <a:gd name="adj1" fmla="val 16200000"/>
                <a:gd name="adj2" fmla="val 20553144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>
              <a:off x="10166043" y="3775590"/>
              <a:ext cx="205989" cy="272378"/>
            </a:xfrm>
            <a:prstGeom prst="arc">
              <a:avLst>
                <a:gd name="adj1" fmla="val 15480826"/>
                <a:gd name="adj2" fmla="val 5260535"/>
              </a:avLst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C9AD8722-E279-C94C-873C-6E6BA03F2A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178409"/>
              </p:ext>
            </p:extLst>
          </p:nvPr>
        </p:nvGraphicFramePr>
        <p:xfrm>
          <a:off x="1238760" y="1534814"/>
          <a:ext cx="727693" cy="41650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27693">
                  <a:extLst>
                    <a:ext uri="{9D8B030D-6E8A-4147-A177-3AD203B41FA5}">
                      <a16:colId xmlns:a16="http://schemas.microsoft.com/office/drawing/2014/main" xmlns="" val="264590862"/>
                    </a:ext>
                  </a:extLst>
                </a:gridCol>
              </a:tblGrid>
              <a:tr h="69417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34282494"/>
                  </a:ext>
                </a:extLst>
              </a:tr>
              <a:tr h="69417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89806010"/>
                  </a:ext>
                </a:extLst>
              </a:tr>
              <a:tr h="69417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18036833"/>
                  </a:ext>
                </a:extLst>
              </a:tr>
              <a:tr h="69417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8970392"/>
                  </a:ext>
                </a:extLst>
              </a:tr>
              <a:tr h="69417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55695911"/>
                  </a:ext>
                </a:extLst>
              </a:tr>
              <a:tr h="694170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02534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466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ADJUSTEDNONRAW_thumb_c6f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57364"/>
            <a:ext cx="3269550" cy="50355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8F7FA9CE-3B59-E24A-801C-F56DF56D0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Jonathan Haidt: The Righteous Mind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EC1AD36-CFEC-3A40-AFCC-FB6C6AABC457}"/>
              </a:ext>
            </a:extLst>
          </p:cNvPr>
          <p:cNvSpPr/>
          <p:nvPr/>
        </p:nvSpPr>
        <p:spPr>
          <a:xfrm>
            <a:off x="4952235" y="2705725"/>
            <a:ext cx="542103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Morality 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binds and blinds </a:t>
            </a:r>
          </a:p>
        </p:txBody>
      </p:sp>
    </p:spTree>
    <p:extLst>
      <p:ext uri="{BB962C8B-B14F-4D97-AF65-F5344CB8AC3E}">
        <p14:creationId xmlns:p14="http://schemas.microsoft.com/office/powerpoint/2010/main" val="1563457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E91BA08-6C62-8D4A-97CC-03F91E92E6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29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B81362DE-0BE5-A74B-B42F-FD4A64700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George </a:t>
            </a:r>
            <a:r>
              <a:rPr lang="en-US" dirty="0" err="1" smtClean="0"/>
              <a:t>Lakoff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7DD2CC-0A6A-0A4E-ABEC-61A5173C128C}"/>
              </a:ext>
            </a:extLst>
          </p:cNvPr>
          <p:cNvSpPr txBox="1"/>
          <p:nvPr/>
        </p:nvSpPr>
        <p:spPr>
          <a:xfrm>
            <a:off x="493443" y="1859340"/>
            <a:ext cx="56025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Morality is 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too important 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to be left to churches.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F6AB390-B299-5B48-813F-DE1FFFE38973}"/>
              </a:ext>
            </a:extLst>
          </p:cNvPr>
          <p:cNvSpPr txBox="1"/>
          <p:nvPr/>
        </p:nvSpPr>
        <p:spPr>
          <a:xfrm>
            <a:off x="6096000" y="1859340"/>
            <a:ext cx="56025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It’s not about 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the money – 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</a:rPr>
              <a:t>it’s all about 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</a:rPr>
              <a:t>the morals.</a:t>
            </a:r>
          </a:p>
        </p:txBody>
      </p:sp>
    </p:spTree>
    <p:extLst>
      <p:ext uri="{BB962C8B-B14F-4D97-AF65-F5344CB8AC3E}">
        <p14:creationId xmlns:p14="http://schemas.microsoft.com/office/powerpoint/2010/main" val="3018618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80632" y="1836704"/>
            <a:ext cx="6673271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He who </a:t>
            </a:r>
          </a:p>
          <a:p>
            <a:pPr algn="ctr"/>
            <a:r>
              <a:rPr lang="en-US" sz="5400" dirty="0" smtClean="0"/>
              <a:t>frames </a:t>
            </a:r>
            <a:r>
              <a:rPr lang="en-US" sz="5400" dirty="0"/>
              <a:t>the issue, </a:t>
            </a:r>
          </a:p>
          <a:p>
            <a:pPr algn="ctr"/>
            <a:r>
              <a:rPr lang="en-US" sz="5400" dirty="0" smtClean="0"/>
              <a:t>wins </a:t>
            </a:r>
            <a:r>
              <a:rPr lang="en-US" sz="5400" dirty="0"/>
              <a:t>the argument</a:t>
            </a:r>
            <a:r>
              <a:rPr lang="en-US" sz="5400" dirty="0" smtClean="0"/>
              <a:t>.</a:t>
            </a:r>
            <a:endParaRPr lang="en-US" sz="5400" dirty="0"/>
          </a:p>
          <a:p>
            <a:pPr algn="r"/>
            <a:r>
              <a:rPr lang="en-US" sz="3500" dirty="0"/>
              <a:t>- George Lakoff</a:t>
            </a:r>
          </a:p>
        </p:txBody>
      </p:sp>
    </p:spTree>
    <p:extLst>
      <p:ext uri="{BB962C8B-B14F-4D97-AF65-F5344CB8AC3E}">
        <p14:creationId xmlns:p14="http://schemas.microsoft.com/office/powerpoint/2010/main" val="1747843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0654" y="1397349"/>
            <a:ext cx="11374244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6725" lvl="2" indent="-333375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Obamacare = him, minority, ? foreigner</a:t>
            </a:r>
          </a:p>
          <a:p>
            <a:pPr marL="466725" lvl="2" indent="-333375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ACA = low quality </a:t>
            </a:r>
            <a:r>
              <a:rPr lang="en-US" sz="2800" b="1" i="1" dirty="0">
                <a:solidFill>
                  <a:srgbClr val="FFFF00"/>
                </a:solidFill>
              </a:rPr>
              <a:t>affordable</a:t>
            </a:r>
          </a:p>
          <a:p>
            <a:pPr marL="466725" lvl="2" indent="-333375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Taxes = affliction, burden, need relief, </a:t>
            </a:r>
            <a:r>
              <a:rPr lang="en-US" sz="2800" b="1" i="1" dirty="0">
                <a:solidFill>
                  <a:srgbClr val="FFFF00"/>
                </a:solidFill>
              </a:rPr>
              <a:t>death</a:t>
            </a:r>
            <a:r>
              <a:rPr lang="en-US" sz="2800" dirty="0">
                <a:solidFill>
                  <a:schemeClr val="bg1"/>
                </a:solidFill>
              </a:rPr>
              <a:t> tax</a:t>
            </a:r>
          </a:p>
          <a:p>
            <a:pPr marL="466725" lvl="2" indent="-333375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Death panels (Palin) </a:t>
            </a:r>
          </a:p>
          <a:p>
            <a:pPr marL="466725" lvl="2" indent="-333375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Regulations = burdens</a:t>
            </a:r>
          </a:p>
          <a:p>
            <a:pPr marL="466725" lvl="2" indent="-333375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Entitlements – recipients not self-reliant</a:t>
            </a:r>
          </a:p>
          <a:p>
            <a:pPr marL="466725" lvl="2" indent="-333375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Safety net - implies failure, hammocks for lazy</a:t>
            </a:r>
          </a:p>
          <a:p>
            <a:pPr marL="466725" lvl="2" indent="-333375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Mandate – government forced upon us</a:t>
            </a:r>
          </a:p>
          <a:p>
            <a:pPr marL="466725" lvl="2" indent="-333375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Wealth redistribution </a:t>
            </a:r>
          </a:p>
          <a:p>
            <a:pPr marL="466725" lvl="2" indent="-333375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Socialized medicine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0B387F-A71F-0947-86C1-D354A9817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Conservative Framing Terms</a:t>
            </a:r>
          </a:p>
        </p:txBody>
      </p:sp>
    </p:spTree>
    <p:extLst>
      <p:ext uri="{BB962C8B-B14F-4D97-AF65-F5344CB8AC3E}">
        <p14:creationId xmlns:p14="http://schemas.microsoft.com/office/powerpoint/2010/main" val="1450917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Framing Words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xmlns="" id="{AA45FE91-03E0-CC40-9771-9654E7DBC7DB}"/>
              </a:ext>
            </a:extLst>
          </p:cNvPr>
          <p:cNvSpPr/>
          <p:nvPr/>
        </p:nvSpPr>
        <p:spPr>
          <a:xfrm>
            <a:off x="591820" y="1399181"/>
            <a:ext cx="4735486" cy="573923"/>
          </a:xfrm>
          <a:custGeom>
            <a:avLst/>
            <a:gdLst>
              <a:gd name="connsiteX0" fmla="*/ 0 w 4988262"/>
              <a:gd name="connsiteY0" fmla="*/ 0 h 1872000"/>
              <a:gd name="connsiteX1" fmla="*/ 4988262 w 4988262"/>
              <a:gd name="connsiteY1" fmla="*/ 0 h 1872000"/>
              <a:gd name="connsiteX2" fmla="*/ 4988262 w 4988262"/>
              <a:gd name="connsiteY2" fmla="*/ 1872000 h 1872000"/>
              <a:gd name="connsiteX3" fmla="*/ 0 w 4988262"/>
              <a:gd name="connsiteY3" fmla="*/ 1872000 h 1872000"/>
              <a:gd name="connsiteX4" fmla="*/ 0 w 4988262"/>
              <a:gd name="connsiteY4" fmla="*/ 0 h 18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8262" h="1872000">
                <a:moveTo>
                  <a:pt x="0" y="0"/>
                </a:moveTo>
                <a:lnTo>
                  <a:pt x="4988262" y="0"/>
                </a:lnTo>
                <a:lnTo>
                  <a:pt x="4988262" y="1872000"/>
                </a:lnTo>
                <a:lnTo>
                  <a:pt x="0" y="187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7536" rIns="91440" bIns="97536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/>
              <a:t>Progressive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xmlns="" id="{787843AA-FF86-9D4A-BE8F-DF3D959D036F}"/>
              </a:ext>
            </a:extLst>
          </p:cNvPr>
          <p:cNvSpPr/>
          <p:nvPr/>
        </p:nvSpPr>
        <p:spPr>
          <a:xfrm>
            <a:off x="591820" y="1973105"/>
            <a:ext cx="4735486" cy="3879056"/>
          </a:xfrm>
          <a:custGeom>
            <a:avLst/>
            <a:gdLst>
              <a:gd name="connsiteX0" fmla="*/ 0 w 4988262"/>
              <a:gd name="connsiteY0" fmla="*/ 0 h 3836137"/>
              <a:gd name="connsiteX1" fmla="*/ 4988262 w 4988262"/>
              <a:gd name="connsiteY1" fmla="*/ 0 h 3836137"/>
              <a:gd name="connsiteX2" fmla="*/ 4988262 w 4988262"/>
              <a:gd name="connsiteY2" fmla="*/ 3836137 h 3836137"/>
              <a:gd name="connsiteX3" fmla="*/ 0 w 4988262"/>
              <a:gd name="connsiteY3" fmla="*/ 3836137 h 3836137"/>
              <a:gd name="connsiteX4" fmla="*/ 0 w 4988262"/>
              <a:gd name="connsiteY4" fmla="*/ 0 h 383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8262" h="3836137">
                <a:moveTo>
                  <a:pt x="0" y="0"/>
                </a:moveTo>
                <a:lnTo>
                  <a:pt x="4988262" y="0"/>
                </a:lnTo>
                <a:lnTo>
                  <a:pt x="4988262" y="3836137"/>
                </a:lnTo>
                <a:lnTo>
                  <a:pt x="0" y="38361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128016" rIns="91440" bIns="192024" numCol="1" spcCol="1270" anchor="t" anchorCtr="0">
            <a:noAutofit/>
          </a:bodyPr>
          <a:lstStyle/>
          <a:p>
            <a:pPr marL="228600" lvl="1" indent="-228600" algn="l" defTabSz="1066800"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400" b="1" kern="1200" dirty="0"/>
              <a:t>Revenues</a:t>
            </a:r>
            <a:r>
              <a:rPr lang="en-US" sz="2400" kern="1200" dirty="0"/>
              <a:t> – Business term</a:t>
            </a:r>
          </a:p>
          <a:p>
            <a:pPr marL="228600" lvl="1" indent="-228600" algn="l" defTabSz="1066800"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400" b="1" kern="1200" dirty="0"/>
              <a:t>Investments</a:t>
            </a:r>
            <a:r>
              <a:rPr lang="en-US" sz="2400" kern="1200" dirty="0"/>
              <a:t> for growth</a:t>
            </a:r>
          </a:p>
          <a:p>
            <a:pPr marL="228600" lvl="1" indent="-228600" algn="l" defTabSz="1066800"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400" b="1" kern="1200" dirty="0"/>
              <a:t>Protections</a:t>
            </a:r>
            <a:r>
              <a:rPr lang="en-US" sz="2400" kern="1200" dirty="0"/>
              <a:t> that help</a:t>
            </a:r>
          </a:p>
          <a:p>
            <a:pPr marL="228600" lvl="1" indent="-228600" algn="l" defTabSz="1066800"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400" kern="1200" dirty="0"/>
              <a:t>End-of-life </a:t>
            </a:r>
            <a:r>
              <a:rPr lang="en-US" sz="2400" b="1" kern="1200" dirty="0"/>
              <a:t>planning</a:t>
            </a:r>
          </a:p>
          <a:p>
            <a:pPr marL="228600" lvl="1" indent="-228600" algn="l" defTabSz="1066800"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400" b="1" kern="1200" dirty="0"/>
              <a:t>Estate</a:t>
            </a:r>
            <a:r>
              <a:rPr lang="en-US" sz="2400" kern="1200" dirty="0"/>
              <a:t> planning</a:t>
            </a:r>
          </a:p>
          <a:p>
            <a:pPr marL="228600" lvl="1" indent="-228600" algn="l" defTabSz="1066800"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400" kern="1200" dirty="0"/>
              <a:t>Family </a:t>
            </a:r>
            <a:r>
              <a:rPr lang="en-US" sz="2400" b="1" kern="1200" dirty="0"/>
              <a:t>reunification</a:t>
            </a:r>
          </a:p>
          <a:p>
            <a:pPr marL="228600" lvl="1" indent="-228600" algn="l" defTabSz="1066800"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400" b="1" kern="1200" dirty="0"/>
              <a:t>Empowerment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xmlns="" id="{74A59F9C-1F05-324E-A93E-679F67B5907A}"/>
              </a:ext>
            </a:extLst>
          </p:cNvPr>
          <p:cNvSpPr/>
          <p:nvPr/>
        </p:nvSpPr>
        <p:spPr>
          <a:xfrm>
            <a:off x="5636260" y="1399181"/>
            <a:ext cx="5963920" cy="573923"/>
          </a:xfrm>
          <a:custGeom>
            <a:avLst/>
            <a:gdLst>
              <a:gd name="connsiteX0" fmla="*/ 0 w 4988262"/>
              <a:gd name="connsiteY0" fmla="*/ 0 h 1872000"/>
              <a:gd name="connsiteX1" fmla="*/ 4988262 w 4988262"/>
              <a:gd name="connsiteY1" fmla="*/ 0 h 1872000"/>
              <a:gd name="connsiteX2" fmla="*/ 4988262 w 4988262"/>
              <a:gd name="connsiteY2" fmla="*/ 1872000 h 1872000"/>
              <a:gd name="connsiteX3" fmla="*/ 0 w 4988262"/>
              <a:gd name="connsiteY3" fmla="*/ 1872000 h 1872000"/>
              <a:gd name="connsiteX4" fmla="*/ 0 w 4988262"/>
              <a:gd name="connsiteY4" fmla="*/ 0 h 18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8262" h="1872000">
                <a:moveTo>
                  <a:pt x="0" y="0"/>
                </a:moveTo>
                <a:lnTo>
                  <a:pt x="4988262" y="0"/>
                </a:lnTo>
                <a:lnTo>
                  <a:pt x="4988262" y="1872000"/>
                </a:lnTo>
                <a:lnTo>
                  <a:pt x="0" y="187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7536" rIns="91440" bIns="97536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/>
              <a:t>Conservative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xmlns="" id="{330B8079-BB04-2448-8952-10D9D1EFE8BF}"/>
              </a:ext>
            </a:extLst>
          </p:cNvPr>
          <p:cNvSpPr/>
          <p:nvPr/>
        </p:nvSpPr>
        <p:spPr>
          <a:xfrm>
            <a:off x="5636260" y="1973105"/>
            <a:ext cx="5963920" cy="3879056"/>
          </a:xfrm>
          <a:custGeom>
            <a:avLst/>
            <a:gdLst>
              <a:gd name="connsiteX0" fmla="*/ 0 w 4988262"/>
              <a:gd name="connsiteY0" fmla="*/ 0 h 3836137"/>
              <a:gd name="connsiteX1" fmla="*/ 4988262 w 4988262"/>
              <a:gd name="connsiteY1" fmla="*/ 0 h 3836137"/>
              <a:gd name="connsiteX2" fmla="*/ 4988262 w 4988262"/>
              <a:gd name="connsiteY2" fmla="*/ 3836137 h 3836137"/>
              <a:gd name="connsiteX3" fmla="*/ 0 w 4988262"/>
              <a:gd name="connsiteY3" fmla="*/ 3836137 h 3836137"/>
              <a:gd name="connsiteX4" fmla="*/ 0 w 4988262"/>
              <a:gd name="connsiteY4" fmla="*/ 0 h 383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8262" h="3836137">
                <a:moveTo>
                  <a:pt x="0" y="0"/>
                </a:moveTo>
                <a:lnTo>
                  <a:pt x="4988262" y="0"/>
                </a:lnTo>
                <a:lnTo>
                  <a:pt x="4988262" y="3836137"/>
                </a:lnTo>
                <a:lnTo>
                  <a:pt x="0" y="38361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128016" rIns="91440" bIns="192024" numCol="1" spcCol="1270" anchor="t" anchorCtr="0">
            <a:noAutofit/>
          </a:bodyPr>
          <a:lstStyle/>
          <a:p>
            <a:pPr marL="171450" lvl="1" indent="-171450" algn="l" defTabSz="1066800"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400" kern="1200" dirty="0"/>
              <a:t>Burdensome taxes that need reform</a:t>
            </a:r>
          </a:p>
          <a:p>
            <a:pPr marL="171450" lvl="1" indent="-171450" algn="l" defTabSz="1066800"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400" kern="1200" dirty="0"/>
              <a:t>Spending on commodities</a:t>
            </a:r>
          </a:p>
          <a:p>
            <a:pPr marL="171450" lvl="1" indent="-171450" algn="l" defTabSz="1066800"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400" kern="1200" dirty="0"/>
              <a:t>Onerous regulations against a few</a:t>
            </a:r>
          </a:p>
          <a:p>
            <a:pPr marL="171450" lvl="1" indent="-171450" algn="l" defTabSz="1066800"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400" kern="1200" dirty="0"/>
              <a:t>Death panels</a:t>
            </a:r>
          </a:p>
          <a:p>
            <a:pPr marL="171450" lvl="1" indent="-171450" algn="l" defTabSz="1066800"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400" kern="1200" dirty="0"/>
              <a:t>Death tax</a:t>
            </a:r>
          </a:p>
          <a:p>
            <a:pPr marL="171450" lvl="1" indent="-171450" algn="l" defTabSz="1066800"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400" kern="1200" dirty="0"/>
              <a:t>Chain migration</a:t>
            </a:r>
          </a:p>
          <a:p>
            <a:pPr marL="171450" lvl="1" indent="-171450" algn="l" defTabSz="1066800">
              <a:spcBef>
                <a:spcPct val="0"/>
              </a:spcBef>
              <a:spcAft>
                <a:spcPts val="1200"/>
              </a:spcAft>
              <a:buChar char="•"/>
            </a:pPr>
            <a:r>
              <a:rPr lang="en-US" sz="2400" kern="1200" dirty="0"/>
              <a:t>Support of weak (welfare, entitlements)</a:t>
            </a:r>
          </a:p>
        </p:txBody>
      </p:sp>
    </p:spTree>
    <p:extLst>
      <p:ext uri="{BB962C8B-B14F-4D97-AF65-F5344CB8AC3E}">
        <p14:creationId xmlns:p14="http://schemas.microsoft.com/office/powerpoint/2010/main" val="1286541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1" y="1156628"/>
            <a:ext cx="10515599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3688" lvl="1" indent="-263525">
              <a:spcAft>
                <a:spcPts val="1200"/>
              </a:spcAft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Don’t slam profits and CEO salaries</a:t>
            </a:r>
          </a:p>
          <a:p>
            <a:pPr marL="293688" lvl="1" indent="-263525">
              <a:spcAft>
                <a:spcPts val="1200"/>
              </a:spcAft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Don’t talk down to conservatives</a:t>
            </a:r>
          </a:p>
          <a:p>
            <a:pPr marL="293688" lvl="1" indent="-263525">
              <a:spcAft>
                <a:spcPts val="1200"/>
              </a:spcAft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Don’t overwhelm with factoids</a:t>
            </a:r>
          </a:p>
          <a:p>
            <a:pPr marL="293688" lvl="1" indent="-263525">
              <a:spcAft>
                <a:spcPts val="1200"/>
              </a:spcAft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Don’t do most of the talking</a:t>
            </a:r>
          </a:p>
          <a:p>
            <a:pPr marL="1143000" lvl="1" indent="-685800">
              <a:spcAft>
                <a:spcPts val="1200"/>
              </a:spcAft>
              <a:buFont typeface="Arial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1143000" lvl="1" indent="-685800">
              <a:spcAft>
                <a:spcPts val="1200"/>
              </a:spcAft>
              <a:buFont typeface="Arial"/>
              <a:buChar char="•"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999B87-9385-5F49-9A23-272B3DF8E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496"/>
            <a:ext cx="10515600" cy="1325563"/>
          </a:xfrm>
        </p:spPr>
        <p:txBody>
          <a:bodyPr/>
          <a:lstStyle/>
          <a:p>
            <a:r>
              <a:rPr lang="en-US" dirty="0"/>
              <a:t>What </a:t>
            </a:r>
            <a:r>
              <a:rPr lang="en-US" i="1" dirty="0">
                <a:solidFill>
                  <a:srgbClr val="FFFF00"/>
                </a:solidFill>
              </a:rPr>
              <a:t>Not</a:t>
            </a:r>
            <a:r>
              <a:rPr lang="en-US" dirty="0"/>
              <a:t> To Do</a:t>
            </a:r>
          </a:p>
        </p:txBody>
      </p:sp>
      <p:pic>
        <p:nvPicPr>
          <p:cNvPr id="5" name="Picture 4" descr="WxnCrIrZT+qktki56kkkog_thumb_c7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07" y="3817060"/>
            <a:ext cx="8579493" cy="304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7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802" y="1449556"/>
            <a:ext cx="10682998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Talk to the elephant, not the rider</a:t>
            </a:r>
          </a:p>
          <a:p>
            <a:pPr marL="233363" indent="-233363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Look for the </a:t>
            </a:r>
            <a:r>
              <a:rPr lang="en-US" sz="2800" dirty="0" err="1">
                <a:solidFill>
                  <a:schemeClr val="bg1"/>
                </a:solidFill>
              </a:rPr>
              <a:t>metamorality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marL="233363" indent="-233363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Make them explain their ideas</a:t>
            </a:r>
          </a:p>
          <a:p>
            <a:pPr marL="233363" lvl="1" indent="-233363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Accentuate the positive</a:t>
            </a:r>
          </a:p>
          <a:p>
            <a:pPr marL="233363" lvl="1" indent="-233363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Emphasize conservative values</a:t>
            </a:r>
          </a:p>
          <a:p>
            <a:pPr marL="690563" lvl="2" indent="-233363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Eliminates waste</a:t>
            </a:r>
          </a:p>
          <a:p>
            <a:pPr marL="690563" lvl="2" indent="-233363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Brings system efficiencies</a:t>
            </a:r>
          </a:p>
          <a:p>
            <a:pPr marL="690563" lvl="2" indent="-233363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May reduce size of government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DD58A68-CCF3-9443-8CC2-CA07DDF5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Talk with a Conservative</a:t>
            </a:r>
          </a:p>
        </p:txBody>
      </p:sp>
    </p:spTree>
    <p:extLst>
      <p:ext uri="{BB962C8B-B14F-4D97-AF65-F5344CB8AC3E}">
        <p14:creationId xmlns:p14="http://schemas.microsoft.com/office/powerpoint/2010/main" val="2743550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23F6088-02D9-EA47-975E-1149231898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73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FA80D8F-C03E-8748-87C4-738DCC448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Effective Conservative </a:t>
            </a:r>
            <a:r>
              <a:rPr lang="en-US" dirty="0"/>
              <a:t>Words</a:t>
            </a:r>
          </a:p>
        </p:txBody>
      </p:sp>
      <p:sp>
        <p:nvSpPr>
          <p:cNvPr id="4" name="Rectangle 3"/>
          <p:cNvSpPr/>
          <p:nvPr/>
        </p:nvSpPr>
        <p:spPr>
          <a:xfrm rot="20955400">
            <a:off x="2167694" y="1491666"/>
            <a:ext cx="2133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Authority </a:t>
            </a:r>
          </a:p>
        </p:txBody>
      </p:sp>
      <p:sp>
        <p:nvSpPr>
          <p:cNvPr id="6" name="Rectangle 5"/>
          <p:cNvSpPr/>
          <p:nvPr/>
        </p:nvSpPr>
        <p:spPr>
          <a:xfrm rot="21075567">
            <a:off x="2736642" y="2295402"/>
            <a:ext cx="16979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Liberty </a:t>
            </a:r>
          </a:p>
        </p:txBody>
      </p:sp>
      <p:sp>
        <p:nvSpPr>
          <p:cNvPr id="7" name="Rectangle 6"/>
          <p:cNvSpPr/>
          <p:nvPr/>
        </p:nvSpPr>
        <p:spPr>
          <a:xfrm rot="21129603">
            <a:off x="2154870" y="3138556"/>
            <a:ext cx="2159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Freedom </a:t>
            </a:r>
          </a:p>
        </p:txBody>
      </p:sp>
      <p:sp>
        <p:nvSpPr>
          <p:cNvPr id="8" name="Rectangle 7"/>
          <p:cNvSpPr/>
          <p:nvPr/>
        </p:nvSpPr>
        <p:spPr>
          <a:xfrm rot="21272096">
            <a:off x="2302293" y="4215913"/>
            <a:ext cx="27751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Competition </a:t>
            </a:r>
          </a:p>
        </p:txBody>
      </p:sp>
      <p:sp>
        <p:nvSpPr>
          <p:cNvPr id="9" name="Rectangle 8"/>
          <p:cNvSpPr/>
          <p:nvPr/>
        </p:nvSpPr>
        <p:spPr>
          <a:xfrm rot="21236027">
            <a:off x="2102870" y="5300977"/>
            <a:ext cx="1980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Security </a:t>
            </a:r>
          </a:p>
        </p:txBody>
      </p:sp>
      <p:sp>
        <p:nvSpPr>
          <p:cNvPr id="10" name="Rectangle 9"/>
          <p:cNvSpPr/>
          <p:nvPr/>
        </p:nvSpPr>
        <p:spPr>
          <a:xfrm rot="606917">
            <a:off x="7581596" y="1762632"/>
            <a:ext cx="3262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Peace of mind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92411" y="1979335"/>
            <a:ext cx="2159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Investing </a:t>
            </a:r>
          </a:p>
        </p:txBody>
      </p:sp>
      <p:sp>
        <p:nvSpPr>
          <p:cNvPr id="12" name="Rectangle 11"/>
          <p:cNvSpPr/>
          <p:nvPr/>
        </p:nvSpPr>
        <p:spPr>
          <a:xfrm rot="771265">
            <a:off x="7590530" y="2732497"/>
            <a:ext cx="251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Rise to top </a:t>
            </a:r>
          </a:p>
        </p:txBody>
      </p:sp>
      <p:sp>
        <p:nvSpPr>
          <p:cNvPr id="13" name="Rectangle 12"/>
          <p:cNvSpPr/>
          <p:nvPr/>
        </p:nvSpPr>
        <p:spPr>
          <a:xfrm rot="687222">
            <a:off x="7835238" y="4259815"/>
            <a:ext cx="30059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Natural order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15007" y="4678532"/>
            <a:ext cx="17748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Loyalty </a:t>
            </a:r>
          </a:p>
        </p:txBody>
      </p:sp>
      <p:sp>
        <p:nvSpPr>
          <p:cNvPr id="15" name="Rectangle 14"/>
          <p:cNvSpPr/>
          <p:nvPr/>
        </p:nvSpPr>
        <p:spPr>
          <a:xfrm rot="447604">
            <a:off x="7637863" y="5257303"/>
            <a:ext cx="2364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Patriotism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15007" y="3293790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Protections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30054" y="5674180"/>
            <a:ext cx="3406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u="sng" dirty="0">
                <a:solidFill>
                  <a:schemeClr val="bg1"/>
                </a:solidFill>
              </a:rPr>
              <a:t>United</a:t>
            </a:r>
            <a:r>
              <a:rPr lang="en-US" sz="4000" dirty="0">
                <a:solidFill>
                  <a:schemeClr val="bg1"/>
                </a:solidFill>
              </a:rPr>
              <a:t> States </a:t>
            </a:r>
          </a:p>
        </p:txBody>
      </p:sp>
    </p:spTree>
    <p:extLst>
      <p:ext uri="{BB962C8B-B14F-4D97-AF65-F5344CB8AC3E}">
        <p14:creationId xmlns:p14="http://schemas.microsoft.com/office/powerpoint/2010/main" val="946762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88254" y="1471348"/>
            <a:ext cx="4916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dirty="0">
                <a:solidFill>
                  <a:schemeClr val="bg1"/>
                </a:solidFill>
              </a:rPr>
              <a:t>Key is empathy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4815" y="3067084"/>
            <a:ext cx="7563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Make them feel someone’s pain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1389" y="4447375"/>
            <a:ext cx="28504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Tell stories</a:t>
            </a:r>
          </a:p>
        </p:txBody>
      </p:sp>
    </p:spTree>
    <p:extLst>
      <p:ext uri="{BB962C8B-B14F-4D97-AF65-F5344CB8AC3E}">
        <p14:creationId xmlns:p14="http://schemas.microsoft.com/office/powerpoint/2010/main" val="915244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6811A45-BD54-194F-B8C5-F4B2367A3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“MAMAGA”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3D6507F-ADF5-C34A-9B50-C6FCCCEE2D92}"/>
              </a:ext>
            </a:extLst>
          </p:cNvPr>
          <p:cNvSpPr/>
          <p:nvPr/>
        </p:nvSpPr>
        <p:spPr>
          <a:xfrm>
            <a:off x="838200" y="2110264"/>
            <a:ext cx="10515600" cy="3081496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edicare for 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ll</a:t>
            </a:r>
          </a:p>
          <a:p>
            <a:pPr algn="ctr"/>
            <a:r>
              <a:rPr lang="en-US" sz="4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really can</a:t>
            </a:r>
          </a:p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ake 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merica 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</a:t>
            </a:r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reat 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gain</a:t>
            </a:r>
          </a:p>
        </p:txBody>
      </p:sp>
    </p:spTree>
    <p:extLst>
      <p:ext uri="{BB962C8B-B14F-4D97-AF65-F5344CB8AC3E}">
        <p14:creationId xmlns:p14="http://schemas.microsoft.com/office/powerpoint/2010/main" val="3969629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ADJUSTEDNONRAW_thumb_c6f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573" y="387543"/>
            <a:ext cx="3974008" cy="60829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DF75641-F70B-D248-9C0E-26C9CB7E5348}"/>
              </a:ext>
            </a:extLst>
          </p:cNvPr>
          <p:cNvSpPr txBox="1"/>
          <p:nvPr/>
        </p:nvSpPr>
        <p:spPr>
          <a:xfrm>
            <a:off x="6704782" y="2607733"/>
            <a:ext cx="381514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Moral Tribes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Joshua Greene</a:t>
            </a:r>
          </a:p>
        </p:txBody>
      </p:sp>
    </p:spTree>
    <p:extLst>
      <p:ext uri="{BB962C8B-B14F-4D97-AF65-F5344CB8AC3E}">
        <p14:creationId xmlns:p14="http://schemas.microsoft.com/office/powerpoint/2010/main" val="2841456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6284" y="2407170"/>
            <a:ext cx="98594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5400" dirty="0">
                <a:solidFill>
                  <a:schemeClr val="bg1"/>
                </a:solidFill>
              </a:rPr>
              <a:t>One tribe, common pasture: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You work it out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EAAC2C5-6548-FB4B-A1F6-E08BAB1FD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Tragedy of the Commons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1F393B4-1B6B-2A48-9825-6E2064568C5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Joshua Greene. Moral Tribes 2012</a:t>
            </a:r>
          </a:p>
        </p:txBody>
      </p:sp>
    </p:spTree>
    <p:extLst>
      <p:ext uri="{BB962C8B-B14F-4D97-AF65-F5344CB8AC3E}">
        <p14:creationId xmlns:p14="http://schemas.microsoft.com/office/powerpoint/2010/main" val="3464262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C7282257-B10E-E64D-A434-E931F8DF1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4" y="553608"/>
            <a:ext cx="5024718" cy="1325563"/>
          </a:xfrm>
        </p:spPr>
        <p:txBody>
          <a:bodyPr>
            <a:noAutofit/>
          </a:bodyPr>
          <a:lstStyle/>
          <a:p>
            <a:r>
              <a:rPr lang="en-US" dirty="0"/>
              <a:t>Tragedy of Commonsense Morality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06E12B64-F389-EF48-9EF6-DE7FDDB97DF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Joshua Greene. Moral Tribes 2012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xmlns="" id="{08FD6B18-3A83-5F4D-AAC5-1243325227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5592174"/>
              </p:ext>
            </p:extLst>
          </p:nvPr>
        </p:nvGraphicFramePr>
        <p:xfrm>
          <a:off x="2187589" y="0"/>
          <a:ext cx="8462682" cy="7279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1B4B619-BB54-BD4E-BFA0-CD4E8E4DA53A}"/>
              </a:ext>
            </a:extLst>
          </p:cNvPr>
          <p:cNvSpPr txBox="1"/>
          <p:nvPr/>
        </p:nvSpPr>
        <p:spPr>
          <a:xfrm>
            <a:off x="5451276" y="635361"/>
            <a:ext cx="2531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b="1" dirty="0">
                <a:effectLst>
                  <a:glow rad="101600">
                    <a:schemeClr val="bg1"/>
                  </a:glow>
                </a:effectLst>
              </a:rPr>
              <a:t>Northerners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41C5E54-F368-A24E-A7E6-382A29A6B48F}"/>
              </a:ext>
            </a:extLst>
          </p:cNvPr>
          <p:cNvSpPr txBox="1"/>
          <p:nvPr/>
        </p:nvSpPr>
        <p:spPr>
          <a:xfrm>
            <a:off x="5417613" y="5490484"/>
            <a:ext cx="2598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b="1" dirty="0">
                <a:effectLst>
                  <a:glow rad="101600">
                    <a:schemeClr val="bg1"/>
                  </a:glow>
                </a:effectLst>
              </a:rPr>
              <a:t>Southerners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958D991-1810-6A4F-B418-DA3D10E36538}"/>
              </a:ext>
            </a:extLst>
          </p:cNvPr>
          <p:cNvSpPr txBox="1"/>
          <p:nvPr/>
        </p:nvSpPr>
        <p:spPr>
          <a:xfrm>
            <a:off x="7188842" y="3096630"/>
            <a:ext cx="2303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b="1" dirty="0">
                <a:effectLst>
                  <a:glow rad="101600">
                    <a:schemeClr val="bg1"/>
                  </a:glow>
                </a:effectLst>
              </a:rPr>
              <a:t>Easterners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C34F9A7-F946-2F40-B17D-C80929405574}"/>
              </a:ext>
            </a:extLst>
          </p:cNvPr>
          <p:cNvSpPr txBox="1"/>
          <p:nvPr/>
        </p:nvSpPr>
        <p:spPr>
          <a:xfrm>
            <a:off x="3937781" y="3096630"/>
            <a:ext cx="2410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b="1" dirty="0">
                <a:effectLst>
                  <a:glow rad="101600">
                    <a:schemeClr val="bg1"/>
                  </a:glow>
                </a:effectLst>
              </a:rPr>
              <a:t>Westerners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96EF288-13C4-1347-881E-E4C45F2635F0}"/>
              </a:ext>
            </a:extLst>
          </p:cNvPr>
          <p:cNvSpPr txBox="1"/>
          <p:nvPr/>
        </p:nvSpPr>
        <p:spPr>
          <a:xfrm>
            <a:off x="5244044" y="1187498"/>
            <a:ext cx="29459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Each family has its own fenced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pasture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DFC9237-7D92-7F42-AAD1-7796D0162DAE}"/>
              </a:ext>
            </a:extLst>
          </p:cNvPr>
          <p:cNvSpPr txBox="1"/>
          <p:nvPr/>
        </p:nvSpPr>
        <p:spPr>
          <a:xfrm>
            <a:off x="4903850" y="4138548"/>
            <a:ext cx="37138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Common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 ownership of pastures and flocks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097FF3F-DA50-5046-9F9B-CFC53F2CB9DD}"/>
              </a:ext>
            </a:extLst>
          </p:cNvPr>
          <p:cNvSpPr txBox="1"/>
          <p:nvPr/>
        </p:nvSpPr>
        <p:spPr>
          <a:xfrm>
            <a:off x="9743689" y="2481076"/>
            <a:ext cx="24102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Each family has same number 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 sheep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C08E1D3-F0D0-6A43-A692-7B0639A3EF6F}"/>
              </a:ext>
            </a:extLst>
          </p:cNvPr>
          <p:cNvSpPr txBox="1"/>
          <p:nvPr/>
        </p:nvSpPr>
        <p:spPr>
          <a:xfrm>
            <a:off x="349709" y="2696520"/>
            <a:ext cx="3542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Family size </a:t>
            </a:r>
          </a:p>
          <a:p>
            <a:pPr algn="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equals </a:t>
            </a:r>
          </a:p>
          <a:p>
            <a:pPr algn="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flock size</a:t>
            </a:r>
          </a:p>
        </p:txBody>
      </p:sp>
    </p:spTree>
    <p:extLst>
      <p:ext uri="{BB962C8B-B14F-4D97-AF65-F5344CB8AC3E}">
        <p14:creationId xmlns:p14="http://schemas.microsoft.com/office/powerpoint/2010/main" val="407215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  <p:bldP spid="21" grpId="0"/>
      <p:bldP spid="23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06E12B64-F389-EF48-9EF6-DE7FDDB97DF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Joshua Greene. Moral Tribes 2012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xmlns="" id="{08FD6B18-3A83-5F4D-AAC5-1243325227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3503484"/>
              </p:ext>
            </p:extLst>
          </p:nvPr>
        </p:nvGraphicFramePr>
        <p:xfrm>
          <a:off x="2187589" y="0"/>
          <a:ext cx="8462682" cy="7279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xmlns="" id="{6032F3AF-2112-FD41-BAB0-3995652029DA}"/>
              </a:ext>
            </a:extLst>
          </p:cNvPr>
          <p:cNvSpPr/>
          <p:nvPr/>
        </p:nvSpPr>
        <p:spPr>
          <a:xfrm>
            <a:off x="4428562" y="1018209"/>
            <a:ext cx="4684778" cy="4684778"/>
          </a:xfrm>
          <a:prstGeom prst="ellipse">
            <a:avLst/>
          </a:prstGeom>
          <a:ln w="79375" cmpd="tri"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spcAft>
                <a:spcPts val="1200"/>
              </a:spcAft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Incompatible moral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visions:</a:t>
            </a:r>
            <a:endParaRPr lang="en-US" sz="3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ct val="85000"/>
              </a:lnSpc>
              <a:spcAft>
                <a:spcPts val="1200"/>
              </a:spcAft>
            </a:pPr>
            <a:r>
              <a:rPr lang="en-US" sz="3600" b="1" i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“Us </a:t>
            </a:r>
            <a:r>
              <a:rPr lang="en-US" sz="3600" b="1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vs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Them</a:t>
            </a:r>
            <a:r>
              <a:rPr lang="en-US" sz="3600" b="1" i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C7282257-B10E-E64D-A434-E931F8DF1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4" y="553608"/>
            <a:ext cx="5024718" cy="1325563"/>
          </a:xfrm>
        </p:spPr>
        <p:txBody>
          <a:bodyPr>
            <a:noAutofit/>
          </a:bodyPr>
          <a:lstStyle/>
          <a:p>
            <a:r>
              <a:rPr lang="en-US" dirty="0"/>
              <a:t>Tragedy of Commonsense Morality</a:t>
            </a:r>
          </a:p>
        </p:txBody>
      </p:sp>
    </p:spTree>
    <p:extLst>
      <p:ext uri="{BB962C8B-B14F-4D97-AF65-F5344CB8AC3E}">
        <p14:creationId xmlns:p14="http://schemas.microsoft.com/office/powerpoint/2010/main" val="288797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ADJUSTEDNONRAW_thumb_c6f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16" y="1577255"/>
            <a:ext cx="6561320" cy="368683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UNADJUSTEDNONRAW_thumb_c6f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21" y="1665849"/>
            <a:ext cx="2551138" cy="401012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7175B4-5E7E-D04C-97D8-6C637A02E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Tribe Becomes Stronger than Policy</a:t>
            </a:r>
          </a:p>
        </p:txBody>
      </p:sp>
      <p:sp>
        <p:nvSpPr>
          <p:cNvPr id="4" name="Rectangle 3"/>
          <p:cNvSpPr/>
          <p:nvPr/>
        </p:nvSpPr>
        <p:spPr>
          <a:xfrm>
            <a:off x="2341756" y="4640029"/>
            <a:ext cx="9012044" cy="153888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tIns="91440" bIns="91440" anchor="ctr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People are forced to choose between believing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experts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dirty="0">
                <a:solidFill>
                  <a:schemeClr val="bg1"/>
                </a:solidFill>
              </a:rPr>
              <a:t>or </a:t>
            </a:r>
            <a:r>
              <a:rPr lang="en-US" sz="4400" b="1" dirty="0">
                <a:solidFill>
                  <a:schemeClr val="bg1"/>
                </a:solidFill>
              </a:rPr>
              <a:t>their </a:t>
            </a:r>
            <a:r>
              <a:rPr lang="en-US" sz="4400" b="1" dirty="0">
                <a:solidFill>
                  <a:srgbClr val="FFFF00"/>
                </a:solidFill>
              </a:rPr>
              <a:t>tribal members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716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52846" y="2141094"/>
            <a:ext cx="848630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4475" lvl="3" indent="-244475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Deep pragmatism </a:t>
            </a:r>
          </a:p>
          <a:p>
            <a:pPr marL="244475" lvl="3" indent="-244475" algn="ctr">
              <a:spcAft>
                <a:spcPts val="1200"/>
              </a:spcAft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Beyond compromise</a:t>
            </a:r>
          </a:p>
          <a:p>
            <a:pPr marL="244475" lvl="3" indent="-244475" algn="ctr">
              <a:spcAft>
                <a:spcPts val="1200"/>
              </a:spcAft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Form of utilitarianism </a:t>
            </a:r>
          </a:p>
          <a:p>
            <a:pPr marL="244475" lvl="3" indent="-244475" algn="ctr">
              <a:spcAft>
                <a:spcPts val="1200"/>
              </a:spcAft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Best solution for the most people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6DEF482A-3D7B-7645-9BFD-B1F75B0D3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Metamorality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118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NHP Master Template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008C81"/>
      </a:accent1>
      <a:accent2>
        <a:srgbClr val="9F2936"/>
      </a:accent2>
      <a:accent3>
        <a:srgbClr val="FF9300"/>
      </a:accent3>
      <a:accent4>
        <a:srgbClr val="00539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spcAft>
            <a:spcPts val="1200"/>
          </a:spcAft>
          <a:defRPr sz="24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24057</TotalTime>
  <Words>780</Words>
  <Application>Microsoft Macintosh PowerPoint</Application>
  <PresentationFormat>Custom</PresentationFormat>
  <Paragraphs>208</Paragraphs>
  <Slides>32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Communicating with  Conservatives</vt:lpstr>
      <vt:lpstr>PowerPoint Presentation</vt:lpstr>
      <vt:lpstr>PowerPoint Presentation</vt:lpstr>
      <vt:lpstr>PowerPoint Presentation</vt:lpstr>
      <vt:lpstr>Tragedy of the Commons</vt:lpstr>
      <vt:lpstr>Tragedy of Commonsense Morality</vt:lpstr>
      <vt:lpstr>Tragedy of Commonsense Morality</vt:lpstr>
      <vt:lpstr>Tribe Becomes Stronger than Policy</vt:lpstr>
      <vt:lpstr>Metamorality</vt:lpstr>
      <vt:lpstr>Trolleyology</vt:lpstr>
      <vt:lpstr>George Lakoff</vt:lpstr>
      <vt:lpstr>“Nurturant Parent” Model</vt:lpstr>
      <vt:lpstr>“Strict Father” Model</vt:lpstr>
      <vt:lpstr>Moral Order Follows Natural Order </vt:lpstr>
      <vt:lpstr>“Strict Father” Model</vt:lpstr>
      <vt:lpstr>“Strict Father” Model</vt:lpstr>
      <vt:lpstr>“Strict Father” Model</vt:lpstr>
      <vt:lpstr>“Strict Father” Model</vt:lpstr>
      <vt:lpstr>Moral Order Follows Natural Order  </vt:lpstr>
      <vt:lpstr>Jonathan Haidt: The Righteous Mind</vt:lpstr>
      <vt:lpstr>Liberals: 2 Channels Conservatives: 5 Channels</vt:lpstr>
      <vt:lpstr>Jonathan Haidt: The Righteous Mind</vt:lpstr>
      <vt:lpstr>PowerPoint Presentation</vt:lpstr>
      <vt:lpstr>George Lakoff:</vt:lpstr>
      <vt:lpstr>PowerPoint Presentation</vt:lpstr>
      <vt:lpstr>Conservative Framing Terms</vt:lpstr>
      <vt:lpstr>Framing Words</vt:lpstr>
      <vt:lpstr>What Not To Do</vt:lpstr>
      <vt:lpstr>How to Talk with a Conservative</vt:lpstr>
      <vt:lpstr>Effective Conservative Words</vt:lpstr>
      <vt:lpstr>PowerPoint Presentation</vt:lpstr>
      <vt:lpstr>“MAMAGA”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 Weisbart</dc:creator>
  <cp:lastModifiedBy>Office 2004 Test Drive User</cp:lastModifiedBy>
  <cp:revision>1177</cp:revision>
  <dcterms:created xsi:type="dcterms:W3CDTF">2016-11-02T21:04:26Z</dcterms:created>
  <dcterms:modified xsi:type="dcterms:W3CDTF">2018-11-16T19:14:02Z</dcterms:modified>
</cp:coreProperties>
</file>