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drawings/drawing1.xml" ContentType="application/vnd.openxmlformats-officedocument.drawingml.chartshapes+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3.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2.xml" ContentType="application/vnd.openxmlformats-officedocument.drawingml.chartshapes+xml"/>
  <Override PartName="/ppt/notesSlides/notesSlide8.xml" ContentType="application/vnd.openxmlformats-officedocument.presentationml.notesSlide+xml"/>
  <Override PartName="/ppt/charts/chart4.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61" r:id="rId1"/>
    <p:sldMasterId id="2147484158" r:id="rId2"/>
    <p:sldMasterId id="2147484170" r:id="rId3"/>
  </p:sldMasterIdLst>
  <p:notesMasterIdLst>
    <p:notesMasterId r:id="rId19"/>
  </p:notesMasterIdLst>
  <p:handoutMasterIdLst>
    <p:handoutMasterId r:id="rId20"/>
  </p:handoutMasterIdLst>
  <p:sldIdLst>
    <p:sldId id="257" r:id="rId4"/>
    <p:sldId id="441" r:id="rId5"/>
    <p:sldId id="404" r:id="rId6"/>
    <p:sldId id="487" r:id="rId7"/>
    <p:sldId id="564" r:id="rId8"/>
    <p:sldId id="520" r:id="rId9"/>
    <p:sldId id="565" r:id="rId10"/>
    <p:sldId id="563" r:id="rId11"/>
    <p:sldId id="536" r:id="rId12"/>
    <p:sldId id="559" r:id="rId13"/>
    <p:sldId id="560" r:id="rId14"/>
    <p:sldId id="562" r:id="rId15"/>
    <p:sldId id="529" r:id="rId16"/>
    <p:sldId id="566" r:id="rId17"/>
    <p:sldId id="461" r:id="rId18"/>
  </p:sldIdLst>
  <p:sldSz cx="9144000" cy="6858000" type="screen4x3"/>
  <p:notesSz cx="7102475" cy="9388475"/>
  <p:defaultTextStyle>
    <a:defPPr>
      <a:defRPr lang="en-US"/>
    </a:defPPr>
    <a:lvl1pPr algn="l" rtl="0" fontAlgn="base">
      <a:spcBef>
        <a:spcPct val="0"/>
      </a:spcBef>
      <a:spcAft>
        <a:spcPct val="0"/>
      </a:spcAft>
      <a:defRPr sz="2400" kern="1200">
        <a:solidFill>
          <a:schemeClr val="folHlink"/>
        </a:solidFill>
        <a:latin typeface="Arial" charset="0"/>
        <a:ea typeface="+mn-ea"/>
        <a:cs typeface="+mn-cs"/>
      </a:defRPr>
    </a:lvl1pPr>
    <a:lvl2pPr marL="457200" algn="l" rtl="0" fontAlgn="base">
      <a:spcBef>
        <a:spcPct val="0"/>
      </a:spcBef>
      <a:spcAft>
        <a:spcPct val="0"/>
      </a:spcAft>
      <a:defRPr sz="2400" kern="1200">
        <a:solidFill>
          <a:schemeClr val="folHlink"/>
        </a:solidFill>
        <a:latin typeface="Arial" charset="0"/>
        <a:ea typeface="+mn-ea"/>
        <a:cs typeface="+mn-cs"/>
      </a:defRPr>
    </a:lvl2pPr>
    <a:lvl3pPr marL="914400" algn="l" rtl="0" fontAlgn="base">
      <a:spcBef>
        <a:spcPct val="0"/>
      </a:spcBef>
      <a:spcAft>
        <a:spcPct val="0"/>
      </a:spcAft>
      <a:defRPr sz="2400" kern="1200">
        <a:solidFill>
          <a:schemeClr val="folHlink"/>
        </a:solidFill>
        <a:latin typeface="Arial" charset="0"/>
        <a:ea typeface="+mn-ea"/>
        <a:cs typeface="+mn-cs"/>
      </a:defRPr>
    </a:lvl3pPr>
    <a:lvl4pPr marL="1371600" algn="l" rtl="0" fontAlgn="base">
      <a:spcBef>
        <a:spcPct val="0"/>
      </a:spcBef>
      <a:spcAft>
        <a:spcPct val="0"/>
      </a:spcAft>
      <a:defRPr sz="2400" kern="1200">
        <a:solidFill>
          <a:schemeClr val="folHlink"/>
        </a:solidFill>
        <a:latin typeface="Arial" charset="0"/>
        <a:ea typeface="+mn-ea"/>
        <a:cs typeface="+mn-cs"/>
      </a:defRPr>
    </a:lvl4pPr>
    <a:lvl5pPr marL="1828800" algn="l" rtl="0" fontAlgn="base">
      <a:spcBef>
        <a:spcPct val="0"/>
      </a:spcBef>
      <a:spcAft>
        <a:spcPct val="0"/>
      </a:spcAft>
      <a:defRPr sz="2400" kern="1200">
        <a:solidFill>
          <a:schemeClr val="folHlink"/>
        </a:solidFill>
        <a:latin typeface="Arial" charset="0"/>
        <a:ea typeface="+mn-ea"/>
        <a:cs typeface="+mn-cs"/>
      </a:defRPr>
    </a:lvl5pPr>
    <a:lvl6pPr marL="2286000" algn="l" defTabSz="914400" rtl="0" eaLnBrk="1" latinLnBrk="0" hangingPunct="1">
      <a:defRPr sz="2400" kern="1200">
        <a:solidFill>
          <a:schemeClr val="folHlink"/>
        </a:solidFill>
        <a:latin typeface="Arial" charset="0"/>
        <a:ea typeface="+mn-ea"/>
        <a:cs typeface="+mn-cs"/>
      </a:defRPr>
    </a:lvl6pPr>
    <a:lvl7pPr marL="2743200" algn="l" defTabSz="914400" rtl="0" eaLnBrk="1" latinLnBrk="0" hangingPunct="1">
      <a:defRPr sz="2400" kern="1200">
        <a:solidFill>
          <a:schemeClr val="folHlink"/>
        </a:solidFill>
        <a:latin typeface="Arial" charset="0"/>
        <a:ea typeface="+mn-ea"/>
        <a:cs typeface="+mn-cs"/>
      </a:defRPr>
    </a:lvl7pPr>
    <a:lvl8pPr marL="3200400" algn="l" defTabSz="914400" rtl="0" eaLnBrk="1" latinLnBrk="0" hangingPunct="1">
      <a:defRPr sz="2400" kern="1200">
        <a:solidFill>
          <a:schemeClr val="folHlink"/>
        </a:solidFill>
        <a:latin typeface="Arial" charset="0"/>
        <a:ea typeface="+mn-ea"/>
        <a:cs typeface="+mn-cs"/>
      </a:defRPr>
    </a:lvl8pPr>
    <a:lvl9pPr marL="3657600" algn="l" defTabSz="914400" rtl="0" eaLnBrk="1" latinLnBrk="0" hangingPunct="1">
      <a:defRPr sz="2400" kern="1200">
        <a:solidFill>
          <a:schemeClr val="folHlink"/>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 initials="MSOffice" lastIdx="7"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5CC"/>
    <a:srgbClr val="0AE3F4"/>
    <a:srgbClr val="000099"/>
    <a:srgbClr val="FFFF00"/>
    <a:srgbClr val="00CC00"/>
    <a:srgbClr val="9900CC"/>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180" autoAdjust="0"/>
    <p:restoredTop sz="78256" autoAdjust="0"/>
  </p:normalViewPr>
  <p:slideViewPr>
    <p:cSldViewPr>
      <p:cViewPr varScale="1">
        <p:scale>
          <a:sx n="72" d="100"/>
          <a:sy n="72" d="100"/>
        </p:scale>
        <p:origin x="1572" y="66"/>
      </p:cViewPr>
      <p:guideLst>
        <p:guide orient="horz" pos="2160"/>
        <p:guide pos="2880"/>
      </p:guideLst>
    </p:cSldViewPr>
  </p:slideViewPr>
  <p:outlineViewPr>
    <p:cViewPr>
      <p:scale>
        <a:sx n="33" d="100"/>
        <a:sy n="33" d="100"/>
      </p:scale>
      <p:origin x="48"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3" Type="http://schemas.openxmlformats.org/officeDocument/2006/relationships/slideMaster" Target="slideMasters/slideMaster3.xml"/><Relationship Id="rId21" Type="http://schemas.openxmlformats.org/officeDocument/2006/relationships/commentAuthors" Target="commentAuthor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viewProps" Target="viewProps.xml"/><Relationship Id="rId10" Type="http://schemas.openxmlformats.org/officeDocument/2006/relationships/slide" Target="slides/slide7.xml"/><Relationship Id="rId19"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2.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8115942028985507"/>
          <c:y val="4.4444444444444502E-2"/>
          <c:w val="0.79468599033816811"/>
          <c:h val="0.82407407407407929"/>
        </c:manualLayout>
      </c:layout>
      <c:lineChart>
        <c:grouping val="standard"/>
        <c:varyColors val="0"/>
        <c:ser>
          <c:idx val="0"/>
          <c:order val="0"/>
          <c:spPr>
            <a:ln w="26723">
              <a:solidFill>
                <a:srgbClr val="0000D4"/>
              </a:solidFill>
              <a:prstDash val="solid"/>
            </a:ln>
          </c:spPr>
          <c:marker>
            <c:symbol val="none"/>
          </c:marker>
          <c:trendline>
            <c:spPr>
              <a:ln w="26723">
                <a:solidFill>
                  <a:srgbClr val="000000"/>
                </a:solidFill>
                <a:prstDash val="solid"/>
              </a:ln>
            </c:spPr>
            <c:trendlineType val="exp"/>
            <c:dispRSqr val="0"/>
            <c:dispEq val="0"/>
          </c:trendline>
          <c:cat>
            <c:numRef>
              <c:f>Sheet1!$A$1:$A$70</c:f>
              <c:numCache>
                <c:formatCode>General</c:formatCode>
                <c:ptCount val="70"/>
                <c:pt idx="0">
                  <c:v>18</c:v>
                </c:pt>
                <c:pt idx="1">
                  <c:v>19</c:v>
                </c:pt>
                <c:pt idx="2">
                  <c:v>20</c:v>
                </c:pt>
                <c:pt idx="3">
                  <c:v>21</c:v>
                </c:pt>
                <c:pt idx="4">
                  <c:v>22</c:v>
                </c:pt>
                <c:pt idx="5">
                  <c:v>23</c:v>
                </c:pt>
                <c:pt idx="6">
                  <c:v>24</c:v>
                </c:pt>
                <c:pt idx="7">
                  <c:v>25</c:v>
                </c:pt>
                <c:pt idx="8">
                  <c:v>26</c:v>
                </c:pt>
                <c:pt idx="9">
                  <c:v>27</c:v>
                </c:pt>
                <c:pt idx="10">
                  <c:v>28</c:v>
                </c:pt>
                <c:pt idx="11">
                  <c:v>29</c:v>
                </c:pt>
                <c:pt idx="12">
                  <c:v>30</c:v>
                </c:pt>
                <c:pt idx="13">
                  <c:v>31</c:v>
                </c:pt>
                <c:pt idx="14">
                  <c:v>32</c:v>
                </c:pt>
                <c:pt idx="15">
                  <c:v>33</c:v>
                </c:pt>
                <c:pt idx="16">
                  <c:v>34</c:v>
                </c:pt>
                <c:pt idx="17">
                  <c:v>35</c:v>
                </c:pt>
                <c:pt idx="18">
                  <c:v>36</c:v>
                </c:pt>
                <c:pt idx="19">
                  <c:v>37</c:v>
                </c:pt>
                <c:pt idx="20">
                  <c:v>38</c:v>
                </c:pt>
                <c:pt idx="21">
                  <c:v>39</c:v>
                </c:pt>
                <c:pt idx="22">
                  <c:v>40</c:v>
                </c:pt>
                <c:pt idx="23">
                  <c:v>41</c:v>
                </c:pt>
                <c:pt idx="24">
                  <c:v>42</c:v>
                </c:pt>
                <c:pt idx="25">
                  <c:v>43</c:v>
                </c:pt>
                <c:pt idx="26">
                  <c:v>44</c:v>
                </c:pt>
                <c:pt idx="27">
                  <c:v>45</c:v>
                </c:pt>
                <c:pt idx="28">
                  <c:v>46</c:v>
                </c:pt>
                <c:pt idx="29">
                  <c:v>47</c:v>
                </c:pt>
                <c:pt idx="30">
                  <c:v>48</c:v>
                </c:pt>
                <c:pt idx="31">
                  <c:v>49</c:v>
                </c:pt>
                <c:pt idx="32">
                  <c:v>50</c:v>
                </c:pt>
                <c:pt idx="33">
                  <c:v>51</c:v>
                </c:pt>
                <c:pt idx="34">
                  <c:v>52</c:v>
                </c:pt>
                <c:pt idx="35">
                  <c:v>53</c:v>
                </c:pt>
                <c:pt idx="36">
                  <c:v>54</c:v>
                </c:pt>
                <c:pt idx="37">
                  <c:v>55</c:v>
                </c:pt>
                <c:pt idx="38">
                  <c:v>56</c:v>
                </c:pt>
                <c:pt idx="39">
                  <c:v>57</c:v>
                </c:pt>
                <c:pt idx="40">
                  <c:v>58</c:v>
                </c:pt>
                <c:pt idx="41">
                  <c:v>59</c:v>
                </c:pt>
                <c:pt idx="42">
                  <c:v>60</c:v>
                </c:pt>
                <c:pt idx="43">
                  <c:v>61</c:v>
                </c:pt>
                <c:pt idx="44">
                  <c:v>62</c:v>
                </c:pt>
                <c:pt idx="45">
                  <c:v>63</c:v>
                </c:pt>
                <c:pt idx="46">
                  <c:v>64</c:v>
                </c:pt>
                <c:pt idx="47">
                  <c:v>65</c:v>
                </c:pt>
                <c:pt idx="48">
                  <c:v>66</c:v>
                </c:pt>
                <c:pt idx="49">
                  <c:v>67</c:v>
                </c:pt>
                <c:pt idx="50">
                  <c:v>68</c:v>
                </c:pt>
                <c:pt idx="51">
                  <c:v>69</c:v>
                </c:pt>
                <c:pt idx="52">
                  <c:v>70</c:v>
                </c:pt>
                <c:pt idx="53">
                  <c:v>71</c:v>
                </c:pt>
                <c:pt idx="54">
                  <c:v>72</c:v>
                </c:pt>
                <c:pt idx="55">
                  <c:v>73</c:v>
                </c:pt>
                <c:pt idx="56">
                  <c:v>74</c:v>
                </c:pt>
                <c:pt idx="57">
                  <c:v>75</c:v>
                </c:pt>
                <c:pt idx="58">
                  <c:v>76</c:v>
                </c:pt>
                <c:pt idx="59">
                  <c:v>77</c:v>
                </c:pt>
                <c:pt idx="60">
                  <c:v>78</c:v>
                </c:pt>
                <c:pt idx="61">
                  <c:v>79</c:v>
                </c:pt>
                <c:pt idx="62">
                  <c:v>80</c:v>
                </c:pt>
                <c:pt idx="63">
                  <c:v>81</c:v>
                </c:pt>
                <c:pt idx="64">
                  <c:v>82</c:v>
                </c:pt>
                <c:pt idx="65">
                  <c:v>83</c:v>
                </c:pt>
                <c:pt idx="66">
                  <c:v>84</c:v>
                </c:pt>
                <c:pt idx="67">
                  <c:v>85</c:v>
                </c:pt>
                <c:pt idx="68">
                  <c:v>86</c:v>
                </c:pt>
                <c:pt idx="69">
                  <c:v>87</c:v>
                </c:pt>
              </c:numCache>
            </c:numRef>
          </c:cat>
          <c:val>
            <c:numRef>
              <c:f>Sheet1!$B$1:$B$70</c:f>
              <c:numCache>
                <c:formatCode>General</c:formatCode>
                <c:ptCount val="70"/>
                <c:pt idx="0">
                  <c:v>4.7270000000000003E-3</c:v>
                </c:pt>
                <c:pt idx="1">
                  <c:v>9.1020000000000267E-3</c:v>
                </c:pt>
                <c:pt idx="2">
                  <c:v>1.0800000000000021E-2</c:v>
                </c:pt>
                <c:pt idx="3">
                  <c:v>8.0350000000000248E-3</c:v>
                </c:pt>
                <c:pt idx="4">
                  <c:v>1.2418999999999998E-2</c:v>
                </c:pt>
                <c:pt idx="5">
                  <c:v>4.7760000000000432E-3</c:v>
                </c:pt>
                <c:pt idx="6">
                  <c:v>1.3478000000000002E-2</c:v>
                </c:pt>
                <c:pt idx="7">
                  <c:v>6.6110000000000014E-3</c:v>
                </c:pt>
                <c:pt idx="8">
                  <c:v>2.1158E-2</c:v>
                </c:pt>
                <c:pt idx="9">
                  <c:v>1.2789000000000003E-2</c:v>
                </c:pt>
                <c:pt idx="10">
                  <c:v>1.8322000000000043E-2</c:v>
                </c:pt>
                <c:pt idx="11">
                  <c:v>1.7327000000000002E-2</c:v>
                </c:pt>
                <c:pt idx="12">
                  <c:v>2.0976000000000002E-2</c:v>
                </c:pt>
                <c:pt idx="13">
                  <c:v>1.2315999999999994E-2</c:v>
                </c:pt>
                <c:pt idx="14">
                  <c:v>1.7933000000000004E-2</c:v>
                </c:pt>
                <c:pt idx="15">
                  <c:v>1.5049000000000003E-2</c:v>
                </c:pt>
                <c:pt idx="16">
                  <c:v>1.4615E-2</c:v>
                </c:pt>
                <c:pt idx="17">
                  <c:v>1.952200000000013E-2</c:v>
                </c:pt>
                <c:pt idx="18">
                  <c:v>1.5141000000000003E-2</c:v>
                </c:pt>
                <c:pt idx="19">
                  <c:v>2.4101999999999998E-2</c:v>
                </c:pt>
                <c:pt idx="20">
                  <c:v>2.274000000000001E-2</c:v>
                </c:pt>
                <c:pt idx="21">
                  <c:v>2.8494999999999999E-2</c:v>
                </c:pt>
                <c:pt idx="22">
                  <c:v>1.7126000000000002E-2</c:v>
                </c:pt>
                <c:pt idx="23">
                  <c:v>2.1630000000000187E-2</c:v>
                </c:pt>
                <c:pt idx="24">
                  <c:v>2.798500000000019E-2</c:v>
                </c:pt>
                <c:pt idx="25">
                  <c:v>2.8056999999999999E-2</c:v>
                </c:pt>
                <c:pt idx="26">
                  <c:v>2.3293000000000005E-2</c:v>
                </c:pt>
                <c:pt idx="27">
                  <c:v>2.4042000000000004E-2</c:v>
                </c:pt>
                <c:pt idx="28">
                  <c:v>2.9198999999999978E-2</c:v>
                </c:pt>
                <c:pt idx="29">
                  <c:v>3.5510000000000007E-2</c:v>
                </c:pt>
                <c:pt idx="30">
                  <c:v>2.3081000000000011E-2</c:v>
                </c:pt>
                <c:pt idx="31">
                  <c:v>3.7784000000000005E-2</c:v>
                </c:pt>
                <c:pt idx="32">
                  <c:v>2.7638000000000211E-2</c:v>
                </c:pt>
                <c:pt idx="33">
                  <c:v>2.7577000000000202E-2</c:v>
                </c:pt>
                <c:pt idx="34">
                  <c:v>3.3765999999999997E-2</c:v>
                </c:pt>
                <c:pt idx="35">
                  <c:v>4.2544999999999999E-2</c:v>
                </c:pt>
                <c:pt idx="36">
                  <c:v>4.4979000000000012E-2</c:v>
                </c:pt>
                <c:pt idx="37">
                  <c:v>3.4626000000000004E-2</c:v>
                </c:pt>
                <c:pt idx="38">
                  <c:v>5.6862000000000114E-2</c:v>
                </c:pt>
                <c:pt idx="39">
                  <c:v>4.1092000000000024E-2</c:v>
                </c:pt>
                <c:pt idx="40">
                  <c:v>3.9115000000000004E-2</c:v>
                </c:pt>
                <c:pt idx="41">
                  <c:v>4.8607000000000004E-2</c:v>
                </c:pt>
                <c:pt idx="42">
                  <c:v>3.8610999999999999E-2</c:v>
                </c:pt>
                <c:pt idx="43">
                  <c:v>6.7019000000000023E-2</c:v>
                </c:pt>
                <c:pt idx="44">
                  <c:v>5.5170000000000004E-2</c:v>
                </c:pt>
                <c:pt idx="45">
                  <c:v>5.53860000000004E-2</c:v>
                </c:pt>
                <c:pt idx="46">
                  <c:v>6.2640000000000001E-2</c:v>
                </c:pt>
                <c:pt idx="47">
                  <c:v>7.5320000000000012E-2</c:v>
                </c:pt>
                <c:pt idx="48">
                  <c:v>6.0763000000000442E-2</c:v>
                </c:pt>
                <c:pt idx="49">
                  <c:v>5.2042000000000033E-2</c:v>
                </c:pt>
                <c:pt idx="50">
                  <c:v>6.7907000000000023E-2</c:v>
                </c:pt>
                <c:pt idx="51">
                  <c:v>6.5617000000000023E-2</c:v>
                </c:pt>
                <c:pt idx="52">
                  <c:v>9.5707000000000028E-2</c:v>
                </c:pt>
                <c:pt idx="53">
                  <c:v>9.5878000000000047E-2</c:v>
                </c:pt>
                <c:pt idx="54">
                  <c:v>7.6481000000000007E-2</c:v>
                </c:pt>
                <c:pt idx="55">
                  <c:v>0.12318500000000022</c:v>
                </c:pt>
                <c:pt idx="56">
                  <c:v>0.12379500000000089</c:v>
                </c:pt>
                <c:pt idx="57">
                  <c:v>0.14258299999999999</c:v>
                </c:pt>
                <c:pt idx="58">
                  <c:v>0.139214000000001</c:v>
                </c:pt>
                <c:pt idx="59">
                  <c:v>0.12167500000000055</c:v>
                </c:pt>
                <c:pt idx="60">
                  <c:v>0.21711800000000103</c:v>
                </c:pt>
                <c:pt idx="61">
                  <c:v>0.19368400000000002</c:v>
                </c:pt>
                <c:pt idx="62">
                  <c:v>0.22769600000000004</c:v>
                </c:pt>
                <c:pt idx="63">
                  <c:v>0.21468699999999999</c:v>
                </c:pt>
                <c:pt idx="64">
                  <c:v>0.250469</c:v>
                </c:pt>
                <c:pt idx="65">
                  <c:v>0.23414900000000041</c:v>
                </c:pt>
                <c:pt idx="66">
                  <c:v>0.27686500000000008</c:v>
                </c:pt>
                <c:pt idx="67">
                  <c:v>0.28090500000000002</c:v>
                </c:pt>
                <c:pt idx="68">
                  <c:v>0.39801900000000195</c:v>
                </c:pt>
                <c:pt idx="69">
                  <c:v>0.44560500000000003</c:v>
                </c:pt>
              </c:numCache>
            </c:numRef>
          </c:val>
          <c:smooth val="0"/>
          <c:extLst xmlns:c16r2="http://schemas.microsoft.com/office/drawing/2015/06/chart">
            <c:ext xmlns:c16="http://schemas.microsoft.com/office/drawing/2014/chart" uri="{C3380CC4-5D6E-409C-BE32-E72D297353CC}">
              <c16:uniqueId val="{00000000-C6E0-49E5-B8D3-6AAE78BEE6CC}"/>
            </c:ext>
          </c:extLst>
        </c:ser>
        <c:dLbls>
          <c:showLegendKey val="0"/>
          <c:showVal val="0"/>
          <c:showCatName val="0"/>
          <c:showSerName val="0"/>
          <c:showPercent val="0"/>
          <c:showBubbleSize val="0"/>
        </c:dLbls>
        <c:smooth val="0"/>
        <c:axId val="329277384"/>
        <c:axId val="329275032"/>
      </c:lineChart>
      <c:catAx>
        <c:axId val="329277384"/>
        <c:scaling>
          <c:orientation val="minMax"/>
        </c:scaling>
        <c:delete val="0"/>
        <c:axPos val="b"/>
        <c:title>
          <c:tx>
            <c:rich>
              <a:bodyPr/>
              <a:lstStyle/>
              <a:p>
                <a:pPr>
                  <a:defRPr sz="842" b="1" i="0" u="none" strike="noStrike" baseline="0">
                    <a:solidFill>
                      <a:srgbClr val="000000"/>
                    </a:solidFill>
                    <a:latin typeface="Times"/>
                    <a:ea typeface="Times"/>
                    <a:cs typeface="Times"/>
                  </a:defRPr>
                </a:pPr>
                <a:r>
                  <a:rPr lang="en-US"/>
                  <a:t>Age</a:t>
                </a:r>
              </a:p>
            </c:rich>
          </c:tx>
          <c:layout>
            <c:manualLayout>
              <c:xMode val="edge"/>
              <c:yMode val="edge"/>
              <c:x val="0.54830917874396057"/>
              <c:y val="0.94629629629629664"/>
            </c:manualLayout>
          </c:layout>
          <c:overlay val="0"/>
          <c:spPr>
            <a:noFill/>
            <a:ln w="26723">
              <a:noFill/>
            </a:ln>
          </c:spPr>
        </c:title>
        <c:numFmt formatCode="General" sourceLinked="1"/>
        <c:majorTickMark val="out"/>
        <c:minorTickMark val="none"/>
        <c:tickLblPos val="nextTo"/>
        <c:spPr>
          <a:ln w="3340">
            <a:solidFill>
              <a:srgbClr val="000000"/>
            </a:solidFill>
            <a:prstDash val="solid"/>
          </a:ln>
        </c:spPr>
        <c:txPr>
          <a:bodyPr rot="-2700000" vert="horz"/>
          <a:lstStyle/>
          <a:p>
            <a:pPr>
              <a:defRPr sz="1210" b="0" i="0" u="none" strike="noStrike" baseline="0">
                <a:solidFill>
                  <a:srgbClr val="000000"/>
                </a:solidFill>
                <a:latin typeface="Times"/>
                <a:ea typeface="Times"/>
                <a:cs typeface="Times"/>
              </a:defRPr>
            </a:pPr>
            <a:endParaRPr lang="en-US"/>
          </a:p>
        </c:txPr>
        <c:crossAx val="329275032"/>
        <c:crosses val="autoZero"/>
        <c:auto val="1"/>
        <c:lblAlgn val="ctr"/>
        <c:lblOffset val="100"/>
        <c:tickLblSkip val="6"/>
        <c:tickMarkSkip val="1"/>
        <c:noMultiLvlLbl val="0"/>
      </c:catAx>
      <c:valAx>
        <c:axId val="329275032"/>
        <c:scaling>
          <c:orientation val="minMax"/>
        </c:scaling>
        <c:delete val="0"/>
        <c:axPos val="l"/>
        <c:majorGridlines>
          <c:spPr>
            <a:ln w="3340">
              <a:solidFill>
                <a:srgbClr val="000000"/>
              </a:solidFill>
              <a:prstDash val="solid"/>
            </a:ln>
          </c:spPr>
        </c:majorGridlines>
        <c:title>
          <c:tx>
            <c:rich>
              <a:bodyPr/>
              <a:lstStyle/>
              <a:p>
                <a:pPr>
                  <a:defRPr sz="1210" b="1" i="0" u="none" strike="noStrike" baseline="0">
                    <a:solidFill>
                      <a:srgbClr val="000000"/>
                    </a:solidFill>
                    <a:latin typeface="Times"/>
                    <a:ea typeface="Times"/>
                    <a:cs typeface="Times"/>
                  </a:defRPr>
                </a:pPr>
                <a:r>
                  <a:rPr lang="en-US"/>
                  <a:t>Percent needing help with I/ADL</a:t>
                </a:r>
              </a:p>
            </c:rich>
          </c:tx>
          <c:layout>
            <c:manualLayout>
              <c:xMode val="edge"/>
              <c:yMode val="edge"/>
              <c:x val="2.6570048309178806E-2"/>
              <c:y val="0.25185185185185188"/>
            </c:manualLayout>
          </c:layout>
          <c:overlay val="0"/>
          <c:spPr>
            <a:noFill/>
            <a:ln w="26723">
              <a:noFill/>
            </a:ln>
          </c:spPr>
        </c:title>
        <c:numFmt formatCode="General" sourceLinked="1"/>
        <c:majorTickMark val="out"/>
        <c:minorTickMark val="none"/>
        <c:tickLblPos val="nextTo"/>
        <c:spPr>
          <a:ln w="3340">
            <a:solidFill>
              <a:srgbClr val="000000"/>
            </a:solidFill>
            <a:prstDash val="solid"/>
          </a:ln>
        </c:spPr>
        <c:txPr>
          <a:bodyPr rot="0" vert="horz"/>
          <a:lstStyle/>
          <a:p>
            <a:pPr>
              <a:defRPr sz="1210" b="0" i="0" u="none" strike="noStrike" baseline="0">
                <a:solidFill>
                  <a:srgbClr val="000000"/>
                </a:solidFill>
                <a:latin typeface="Times"/>
                <a:ea typeface="Times"/>
                <a:cs typeface="Times"/>
              </a:defRPr>
            </a:pPr>
            <a:endParaRPr lang="en-US"/>
          </a:p>
        </c:txPr>
        <c:crossAx val="329277384"/>
        <c:crosses val="autoZero"/>
        <c:crossBetween val="between"/>
      </c:valAx>
      <c:spPr>
        <a:solidFill>
          <a:srgbClr val="CDCDCD"/>
        </a:solidFill>
        <a:ln w="13361">
          <a:solidFill>
            <a:srgbClr val="808080"/>
          </a:solidFill>
          <a:prstDash val="solid"/>
        </a:ln>
      </c:spPr>
    </c:plotArea>
    <c:plotVisOnly val="1"/>
    <c:dispBlanksAs val="gap"/>
    <c:showDLblsOverMax val="0"/>
  </c:chart>
  <c:spPr>
    <a:solidFill>
      <a:srgbClr val="FFFFFF"/>
    </a:solidFill>
    <a:ln w="3340">
      <a:solidFill>
        <a:srgbClr val="000000"/>
      </a:solidFill>
      <a:prstDash val="solid"/>
    </a:ln>
  </c:spPr>
  <c:txPr>
    <a:bodyPr/>
    <a:lstStyle/>
    <a:p>
      <a:pPr>
        <a:defRPr sz="842" b="0" i="0" u="none" strike="noStrike" baseline="0">
          <a:solidFill>
            <a:srgbClr val="000000"/>
          </a:solidFill>
          <a:latin typeface="Times"/>
          <a:ea typeface="Times"/>
          <a:cs typeface="Times"/>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20240963855421792"/>
          <c:y val="0.28743545611015475"/>
          <c:w val="0.59518072289156243"/>
          <c:h val="0.42512908777969327"/>
        </c:manualLayout>
      </c:layout>
      <c:pieChart>
        <c:varyColors val="1"/>
        <c:ser>
          <c:idx val="0"/>
          <c:order val="0"/>
          <c:spPr>
            <a:solidFill>
              <a:srgbClr val="63AAFE"/>
            </a:solidFill>
            <a:ln w="24468">
              <a:noFill/>
            </a:ln>
            <a:effectLst>
              <a:outerShdw dist="35921" dir="2700000" algn="br">
                <a:srgbClr val="000000"/>
              </a:outerShdw>
            </a:effectLst>
          </c:spPr>
          <c:explosion val="25"/>
          <c:dPt>
            <c:idx val="1"/>
            <c:bubble3D val="0"/>
            <c:spPr>
              <a:solidFill>
                <a:srgbClr val="DD2D32"/>
              </a:solidFill>
              <a:ln w="24468">
                <a:noFill/>
              </a:ln>
              <a:effectLst>
                <a:outerShdw dist="35921" dir="2700000" algn="br">
                  <a:srgbClr val="000000"/>
                </a:outerShdw>
              </a:effectLst>
            </c:spPr>
            <c:extLst xmlns:c16r2="http://schemas.microsoft.com/office/drawing/2015/06/chart">
              <c:ext xmlns:c16="http://schemas.microsoft.com/office/drawing/2014/chart" uri="{C3380CC4-5D6E-409C-BE32-E72D297353CC}">
                <c16:uniqueId val="{00000000-4C3C-438E-88BE-1472F19CFA65}"/>
              </c:ext>
            </c:extLst>
          </c:dPt>
          <c:dPt>
            <c:idx val="2"/>
            <c:bubble3D val="0"/>
            <c:spPr>
              <a:solidFill>
                <a:srgbClr val="FFF58C"/>
              </a:solidFill>
              <a:ln w="24468">
                <a:noFill/>
              </a:ln>
              <a:effectLst>
                <a:outerShdw dist="35921" dir="2700000" algn="br">
                  <a:srgbClr val="000000"/>
                </a:outerShdw>
              </a:effectLst>
            </c:spPr>
            <c:extLst xmlns:c16r2="http://schemas.microsoft.com/office/drawing/2015/06/chart">
              <c:ext xmlns:c16="http://schemas.microsoft.com/office/drawing/2014/chart" uri="{C3380CC4-5D6E-409C-BE32-E72D297353CC}">
                <c16:uniqueId val="{00000001-4C3C-438E-88BE-1472F19CFA65}"/>
              </c:ext>
            </c:extLst>
          </c:dPt>
          <c:dPt>
            <c:idx val="3"/>
            <c:bubble3D val="0"/>
            <c:spPr>
              <a:solidFill>
                <a:srgbClr val="4EE257"/>
              </a:solidFill>
              <a:ln w="24468">
                <a:noFill/>
              </a:ln>
              <a:effectLst>
                <a:outerShdw dist="35921" dir="2700000" algn="br">
                  <a:srgbClr val="000000"/>
                </a:outerShdw>
              </a:effectLst>
            </c:spPr>
            <c:extLst xmlns:c16r2="http://schemas.microsoft.com/office/drawing/2015/06/chart">
              <c:ext xmlns:c16="http://schemas.microsoft.com/office/drawing/2014/chart" uri="{C3380CC4-5D6E-409C-BE32-E72D297353CC}">
                <c16:uniqueId val="{00000002-4C3C-438E-88BE-1472F19CFA65}"/>
              </c:ext>
            </c:extLst>
          </c:dPt>
          <c:dPt>
            <c:idx val="4"/>
            <c:bubble3D val="0"/>
            <c:spPr>
              <a:solidFill>
                <a:srgbClr val="6711FF"/>
              </a:solidFill>
              <a:ln w="24468">
                <a:noFill/>
              </a:ln>
              <a:effectLst>
                <a:outerShdw dist="35921" dir="2700000" algn="br">
                  <a:srgbClr val="000000"/>
                </a:outerShdw>
              </a:effectLst>
            </c:spPr>
            <c:extLst xmlns:c16r2="http://schemas.microsoft.com/office/drawing/2015/06/chart">
              <c:ext xmlns:c16="http://schemas.microsoft.com/office/drawing/2014/chart" uri="{C3380CC4-5D6E-409C-BE32-E72D297353CC}">
                <c16:uniqueId val="{00000003-4C3C-438E-88BE-1472F19CFA65}"/>
              </c:ext>
            </c:extLst>
          </c:dPt>
          <c:dPt>
            <c:idx val="5"/>
            <c:bubble3D val="0"/>
            <c:spPr>
              <a:solidFill>
                <a:srgbClr val="FEA746"/>
              </a:solidFill>
              <a:ln w="24468">
                <a:noFill/>
              </a:ln>
              <a:effectLst>
                <a:outerShdw dist="35921" dir="2700000" algn="br">
                  <a:srgbClr val="000000"/>
                </a:outerShdw>
              </a:effectLst>
            </c:spPr>
            <c:extLst xmlns:c16r2="http://schemas.microsoft.com/office/drawing/2015/06/chart">
              <c:ext xmlns:c16="http://schemas.microsoft.com/office/drawing/2014/chart" uri="{C3380CC4-5D6E-409C-BE32-E72D297353CC}">
                <c16:uniqueId val="{00000004-4C3C-438E-88BE-1472F19CFA65}"/>
              </c:ext>
            </c:extLst>
          </c:dPt>
          <c:dPt>
            <c:idx val="6"/>
            <c:bubble3D val="0"/>
            <c:spPr>
              <a:solidFill>
                <a:srgbClr val="865357"/>
              </a:solidFill>
              <a:ln w="24468">
                <a:noFill/>
              </a:ln>
              <a:effectLst>
                <a:outerShdw dist="35921" dir="2700000" algn="br">
                  <a:srgbClr val="000000"/>
                </a:outerShdw>
              </a:effectLst>
            </c:spPr>
            <c:extLst xmlns:c16r2="http://schemas.microsoft.com/office/drawing/2015/06/chart">
              <c:ext xmlns:c16="http://schemas.microsoft.com/office/drawing/2014/chart" uri="{C3380CC4-5D6E-409C-BE32-E72D297353CC}">
                <c16:uniqueId val="{00000005-4C3C-438E-88BE-1472F19CFA65}"/>
              </c:ext>
            </c:extLst>
          </c:dPt>
          <c:dLbls>
            <c:numFmt formatCode="0%" sourceLinked="0"/>
            <c:spPr>
              <a:noFill/>
              <a:ln w="24468">
                <a:noFill/>
              </a:ln>
            </c:spPr>
            <c:txPr>
              <a:bodyPr/>
              <a:lstStyle/>
              <a:p>
                <a:pPr>
                  <a:defRPr sz="1349" b="1" i="0" u="none" strike="noStrike" baseline="0">
                    <a:solidFill>
                      <a:srgbClr val="000000"/>
                    </a:solidFill>
                    <a:latin typeface="Arial" pitchFamily="34" charset="0"/>
                    <a:ea typeface="Times"/>
                    <a:cs typeface="Arial" pitchFamily="34" charset="0"/>
                  </a:defRPr>
                </a:pPr>
                <a:endParaRPr lang="en-US"/>
              </a:p>
            </c:txPr>
            <c:showLegendKey val="0"/>
            <c:showVal val="0"/>
            <c:showCatName val="1"/>
            <c:showSerName val="0"/>
            <c:showPercent val="1"/>
            <c:showBubbleSize val="0"/>
            <c:showLeaderLines val="1"/>
            <c:extLst xmlns:c16r2="http://schemas.microsoft.com/office/drawing/2015/06/chart">
              <c:ext xmlns:c15="http://schemas.microsoft.com/office/drawing/2012/chart" uri="{CE6537A1-D6FC-4f65-9D91-7224C49458BB}"/>
            </c:extLst>
          </c:dLbls>
          <c:cat>
            <c:strRef>
              <c:f>Sheet1!$J$2:$J$8</c:f>
              <c:strCache>
                <c:ptCount val="7"/>
                <c:pt idx="0">
                  <c:v>18-34</c:v>
                </c:pt>
                <c:pt idx="1">
                  <c:v>35-44</c:v>
                </c:pt>
                <c:pt idx="2">
                  <c:v>45-54</c:v>
                </c:pt>
                <c:pt idx="3">
                  <c:v>55-64</c:v>
                </c:pt>
                <c:pt idx="4">
                  <c:v>65-74</c:v>
                </c:pt>
                <c:pt idx="5">
                  <c:v>75-84</c:v>
                </c:pt>
                <c:pt idx="6">
                  <c:v>85+</c:v>
                </c:pt>
              </c:strCache>
            </c:strRef>
          </c:cat>
          <c:val>
            <c:numRef>
              <c:f>Sheet1!$K$2:$K$8</c:f>
              <c:numCache>
                <c:formatCode>General</c:formatCode>
                <c:ptCount val="7"/>
                <c:pt idx="0">
                  <c:v>866418.4</c:v>
                </c:pt>
                <c:pt idx="1">
                  <c:v>1012231</c:v>
                </c:pt>
                <c:pt idx="2">
                  <c:v>1307741</c:v>
                </c:pt>
                <c:pt idx="3">
                  <c:v>1361332</c:v>
                </c:pt>
                <c:pt idx="4">
                  <c:v>1487764</c:v>
                </c:pt>
                <c:pt idx="5">
                  <c:v>2400743</c:v>
                </c:pt>
                <c:pt idx="6">
                  <c:v>1447104</c:v>
                </c:pt>
              </c:numCache>
            </c:numRef>
          </c:val>
          <c:extLst xmlns:c16r2="http://schemas.microsoft.com/office/drawing/2015/06/chart">
            <c:ext xmlns:c16="http://schemas.microsoft.com/office/drawing/2014/chart" uri="{C3380CC4-5D6E-409C-BE32-E72D297353CC}">
              <c16:uniqueId val="{00000006-4C3C-438E-88BE-1472F19CFA65}"/>
            </c:ext>
          </c:extLst>
        </c:ser>
        <c:dLbls>
          <c:showLegendKey val="0"/>
          <c:showVal val="0"/>
          <c:showCatName val="1"/>
          <c:showSerName val="0"/>
          <c:showPercent val="1"/>
          <c:showBubbleSize val="0"/>
          <c:showLeaderLines val="1"/>
        </c:dLbls>
        <c:firstSliceAng val="0"/>
      </c:pieChart>
      <c:spPr>
        <a:noFill/>
        <a:ln w="24468">
          <a:noFill/>
        </a:ln>
      </c:spPr>
    </c:plotArea>
    <c:plotVisOnly val="1"/>
    <c:dispBlanksAs val="zero"/>
    <c:showDLblsOverMax val="0"/>
  </c:chart>
  <c:spPr>
    <a:solidFill>
      <a:srgbClr val="FFFFFF"/>
    </a:solidFill>
    <a:ln w="3059">
      <a:solidFill>
        <a:srgbClr val="000000"/>
      </a:solidFill>
      <a:prstDash val="solid"/>
    </a:ln>
  </c:spPr>
  <c:txPr>
    <a:bodyPr/>
    <a:lstStyle/>
    <a:p>
      <a:pPr>
        <a:defRPr sz="771" b="0" i="0" u="none" strike="noStrike" baseline="0">
          <a:solidFill>
            <a:srgbClr val="000000"/>
          </a:solidFill>
          <a:latin typeface="Times"/>
          <a:ea typeface="Times"/>
          <a:cs typeface="Times"/>
        </a:defRPr>
      </a:pPr>
      <a:endParaRPr lang="en-US"/>
    </a:p>
  </c:txPr>
  <c:externalData r:id="rId1">
    <c:autoUpdate val="0"/>
  </c:externalData>
  <c:userShapes r:id="rId2"/>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2644927536231885"/>
          <c:y val="2.9166666666666667E-2"/>
          <c:w val="0.50072463768115938"/>
          <c:h val="0.82261904761904758"/>
        </c:manualLayout>
      </c:layout>
      <c:pieChart>
        <c:varyColors val="1"/>
        <c:ser>
          <c:idx val="0"/>
          <c:order val="0"/>
          <c:tx>
            <c:strRef>
              <c:f>Sheet1!$B$1</c:f>
              <c:strCache>
                <c:ptCount val="1"/>
                <c:pt idx="0">
                  <c:v>Percent</c:v>
                </c:pt>
              </c:strCache>
            </c:strRef>
          </c:tx>
          <c:dPt>
            <c:idx val="0"/>
            <c:bubble3D val="0"/>
            <c:spPr>
              <a:solidFill>
                <a:schemeClr val="accent1"/>
              </a:solidFill>
              <a:ln w="19050">
                <a:solidFill>
                  <a:schemeClr val="lt1"/>
                </a:solidFill>
              </a:ln>
              <a:effectLst/>
            </c:spPr>
            <c:extLst xmlns:c16r2="http://schemas.microsoft.com/office/drawing/2015/06/chart">
              <c:ext xmlns:c16="http://schemas.microsoft.com/office/drawing/2014/chart" uri="{C3380CC4-5D6E-409C-BE32-E72D297353CC}">
                <c16:uniqueId val="{00000003-FEA3-4F7C-8FEC-E713A08F777F}"/>
              </c:ext>
            </c:extLst>
          </c:dPt>
          <c:dPt>
            <c:idx val="1"/>
            <c:bubble3D val="0"/>
            <c:spPr>
              <a:solidFill>
                <a:schemeClr val="accent2"/>
              </a:solidFill>
              <a:ln w="19050">
                <a:solidFill>
                  <a:schemeClr val="lt1"/>
                </a:solidFill>
              </a:ln>
              <a:effectLst/>
            </c:spPr>
            <c:extLst xmlns:c16r2="http://schemas.microsoft.com/office/drawing/2015/06/chart">
              <c:ext xmlns:c16="http://schemas.microsoft.com/office/drawing/2014/chart" uri="{C3380CC4-5D6E-409C-BE32-E72D297353CC}">
                <c16:uniqueId val="{00000001-FEA3-4F7C-8FEC-E713A08F777F}"/>
              </c:ext>
            </c:extLst>
          </c:dPt>
          <c:dPt>
            <c:idx val="2"/>
            <c:bubble3D val="0"/>
            <c:spPr>
              <a:solidFill>
                <a:schemeClr val="accent3"/>
              </a:solidFill>
              <a:ln w="19050">
                <a:solidFill>
                  <a:schemeClr val="lt1"/>
                </a:solidFill>
              </a:ln>
              <a:effectLst/>
            </c:spPr>
            <c:extLst xmlns:c16r2="http://schemas.microsoft.com/office/drawing/2015/06/chart">
              <c:ext xmlns:c16="http://schemas.microsoft.com/office/drawing/2014/chart" uri="{C3380CC4-5D6E-409C-BE32-E72D297353CC}">
                <c16:uniqueId val="{00000002-FEA3-4F7C-8FEC-E713A08F777F}"/>
              </c:ext>
            </c:extLst>
          </c:dPt>
          <c:dLbls>
            <c:dLbl>
              <c:idx val="0"/>
              <c:layout>
                <c:manualLayout>
                  <c:x val="0.1193617482597283"/>
                  <c:y val="-0.47456730408698911"/>
                </c:manualLayout>
              </c:layout>
              <c:tx>
                <c:rich>
                  <a:bodyPr rot="0" spcFirstLastPara="1" vertOverflow="ellipsis" vert="horz" wrap="square" lIns="38100" tIns="19050" rIns="38100" bIns="19050" anchor="ctr" anchorCtr="1">
                    <a:noAutofit/>
                  </a:bodyPr>
                  <a:lstStyle/>
                  <a:p>
                    <a:pPr>
                      <a:defRPr sz="2000" b="1" i="0" u="none" strike="noStrike" kern="1200" baseline="0">
                        <a:solidFill>
                          <a:schemeClr val="tx1">
                            <a:lumMod val="75000"/>
                            <a:lumOff val="25000"/>
                          </a:schemeClr>
                        </a:solidFill>
                        <a:latin typeface="+mn-lt"/>
                        <a:ea typeface="+mn-ea"/>
                        <a:cs typeface="+mn-cs"/>
                      </a:defRPr>
                    </a:pPr>
                    <a:r>
                      <a:rPr lang="en-US" dirty="0" smtClean="0"/>
                      <a:t>Unpaid help -</a:t>
                    </a:r>
                    <a:fld id="{28512D97-944D-43DD-A482-34C71618697E}" type="VALUE">
                      <a:rPr lang="en-US" smtClean="0"/>
                      <a:pPr>
                        <a:defRPr sz="2000" b="1"/>
                      </a:pPr>
                      <a:t>[VALUE]</a:t>
                    </a:fld>
                    <a:endParaRPr lang="en-US" dirty="0" smtClean="0"/>
                  </a:p>
                </c:rich>
              </c:tx>
              <c:spPr>
                <a:noFill/>
                <a:ln>
                  <a:noFill/>
                </a:ln>
                <a:effectLst/>
              </c:spPr>
              <c:txPr>
                <a:bodyPr rot="0" spcFirstLastPara="1" vertOverflow="ellipsis" vert="horz" wrap="square" lIns="38100" tIns="19050" rIns="38100" bIns="19050" anchor="ctr" anchorCtr="1">
                  <a:noAutofit/>
                </a:bodyPr>
                <a:lstStyle/>
                <a:p>
                  <a:pPr>
                    <a:defRPr sz="20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3-FEA3-4F7C-8FEC-E713A08F777F}"/>
                </c:ext>
                <c:ext xmlns:c15="http://schemas.microsoft.com/office/drawing/2012/chart" uri="{CE6537A1-D6FC-4f65-9D91-7224C49458BB}">
                  <c15:layout>
                    <c:manualLayout>
                      <c:w val="0.20977096884628552"/>
                      <c:h val="0.42746981627296587"/>
                    </c:manualLayout>
                  </c15:layout>
                  <c15:dlblFieldTable/>
                  <c15:showDataLabelsRange val="0"/>
                </c:ext>
              </c:extLst>
            </c:dLbl>
            <c:dLbl>
              <c:idx val="1"/>
              <c:layout>
                <c:manualLayout>
                  <c:x val="-6.0474931952950339E-2"/>
                  <c:y val="0.1025914490665189"/>
                </c:manualLayout>
              </c:layout>
              <c:tx>
                <c:rich>
                  <a:bodyPr rot="0" spcFirstLastPara="1" vertOverflow="ellipsis" vert="horz" wrap="square" lIns="38100" tIns="19050" rIns="38100" bIns="19050" anchor="ctr" anchorCtr="1">
                    <a:noAutofit/>
                  </a:bodyPr>
                  <a:lstStyle/>
                  <a:p>
                    <a:pPr>
                      <a:defRPr sz="2000" b="1" i="0" u="none" strike="noStrike" kern="1200" baseline="0">
                        <a:solidFill>
                          <a:schemeClr val="tx1">
                            <a:lumMod val="75000"/>
                            <a:lumOff val="25000"/>
                          </a:schemeClr>
                        </a:solidFill>
                        <a:latin typeface="+mn-lt"/>
                        <a:ea typeface="+mn-ea"/>
                        <a:cs typeface="+mn-cs"/>
                      </a:defRPr>
                    </a:pPr>
                    <a:r>
                      <a:rPr lang="en-US" sz="2000" b="1" dirty="0" smtClean="0"/>
                      <a:t>No help - 3%</a:t>
                    </a:r>
                    <a:endParaRPr lang="en-US" sz="2000" b="1" dirty="0"/>
                  </a:p>
                </c:rich>
              </c:tx>
              <c:spPr>
                <a:noFill/>
                <a:ln>
                  <a:noFill/>
                </a:ln>
                <a:effectLst/>
              </c:spPr>
              <c:txPr>
                <a:bodyPr rot="0" spcFirstLastPara="1" vertOverflow="ellipsis" vert="horz" wrap="square" lIns="38100" tIns="19050" rIns="38100" bIns="19050" anchor="ctr" anchorCtr="1">
                  <a:noAutofit/>
                </a:bodyPr>
                <a:lstStyle/>
                <a:p>
                  <a:pPr>
                    <a:defRPr sz="20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1-FEA3-4F7C-8FEC-E713A08F777F}"/>
                </c:ext>
                <c:ext xmlns:c15="http://schemas.microsoft.com/office/drawing/2012/chart" uri="{CE6537A1-D6FC-4f65-9D91-7224C49458BB}">
                  <c15:layout>
                    <c:manualLayout>
                      <c:w val="0.18452160493827158"/>
                      <c:h val="0.23399511529261624"/>
                    </c:manualLayout>
                  </c15:layout>
                </c:ext>
              </c:extLst>
            </c:dLbl>
            <c:dLbl>
              <c:idx val="2"/>
              <c:layout>
                <c:manualLayout>
                  <c:x val="0.11363391532580167"/>
                  <c:y val="9.3738282714660669E-8"/>
                </c:manualLayout>
              </c:layout>
              <c:tx>
                <c:rich>
                  <a:bodyPr rot="0" spcFirstLastPara="1" vertOverflow="ellipsis" vert="horz" wrap="square" lIns="38100" tIns="19050" rIns="38100" bIns="19050" anchor="ctr" anchorCtr="1">
                    <a:noAutofit/>
                  </a:bodyPr>
                  <a:lstStyle/>
                  <a:p>
                    <a:pPr>
                      <a:defRPr sz="2000" b="1" i="0" u="none" strike="noStrike" kern="1200" baseline="0">
                        <a:solidFill>
                          <a:schemeClr val="tx1">
                            <a:lumMod val="75000"/>
                            <a:lumOff val="25000"/>
                          </a:schemeClr>
                        </a:solidFill>
                        <a:latin typeface="+mn-lt"/>
                        <a:ea typeface="+mn-ea"/>
                        <a:cs typeface="+mn-cs"/>
                      </a:defRPr>
                    </a:pPr>
                    <a:r>
                      <a:rPr lang="en-US" dirty="0" smtClean="0"/>
                      <a:t>Paid help - 13% </a:t>
                    </a:r>
                    <a:endParaRPr lang="en-US" dirty="0"/>
                  </a:p>
                </c:rich>
              </c:tx>
              <c:spPr>
                <a:noFill/>
                <a:ln>
                  <a:noFill/>
                </a:ln>
                <a:effectLst/>
              </c:spPr>
              <c:txPr>
                <a:bodyPr rot="0" spcFirstLastPara="1" vertOverflow="ellipsis" vert="horz" wrap="square" lIns="38100" tIns="19050" rIns="38100" bIns="19050" anchor="ctr" anchorCtr="1">
                  <a:noAutofit/>
                </a:bodyPr>
                <a:lstStyle/>
                <a:p>
                  <a:pPr>
                    <a:defRPr sz="20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2-FEA3-4F7C-8FEC-E713A08F777F}"/>
                </c:ext>
                <c:ext xmlns:c15="http://schemas.microsoft.com/office/drawing/2012/chart" uri="{CE6537A1-D6FC-4f65-9D91-7224C49458BB}">
                  <c15:layout>
                    <c:manualLayout>
                      <c:w val="0.21489197530864199"/>
                      <c:h val="0.17397406341458457"/>
                    </c:manualLayout>
                  </c15:layout>
                </c:ext>
              </c:extLst>
            </c:dLbl>
            <c:spPr>
              <a:noFill/>
              <a:ln>
                <a:noFill/>
              </a:ln>
              <a:effectLst/>
            </c:spPr>
            <c:txPr>
              <a:bodyPr rot="0" spcFirstLastPara="1" vertOverflow="ellipsis" vert="horz" wrap="square" lIns="38100" tIns="19050" rIns="38100" bIns="19050" anchor="ctr" anchorCtr="1">
                <a:spAutoFit/>
              </a:bodyPr>
              <a:lstStyle/>
              <a:p>
                <a:pPr>
                  <a:defRPr sz="20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xmlns:c16r2="http://schemas.microsoft.com/office/drawing/2015/06/chart">
              <c:ext xmlns:c15="http://schemas.microsoft.com/office/drawing/2012/chart" uri="{CE6537A1-D6FC-4f65-9D91-7224C49458BB}"/>
            </c:extLst>
          </c:dLbls>
          <c:cat>
            <c:strRef>
              <c:f>Sheet1!$A$2:$A$4</c:f>
              <c:strCache>
                <c:ptCount val="3"/>
                <c:pt idx="0">
                  <c:v>Unpaid care </c:v>
                </c:pt>
                <c:pt idx="1">
                  <c:v>No help </c:v>
                </c:pt>
                <c:pt idx="2">
                  <c:v>Paid help</c:v>
                </c:pt>
              </c:strCache>
            </c:strRef>
          </c:cat>
          <c:val>
            <c:numRef>
              <c:f>Sheet1!$B$2:$B$4</c:f>
              <c:numCache>
                <c:formatCode>0%</c:formatCode>
                <c:ptCount val="3"/>
                <c:pt idx="0">
                  <c:v>0.84</c:v>
                </c:pt>
                <c:pt idx="1">
                  <c:v>0.03</c:v>
                </c:pt>
                <c:pt idx="2">
                  <c:v>0.13</c:v>
                </c:pt>
              </c:numCache>
            </c:numRef>
          </c:val>
          <c:extLst xmlns:c16r2="http://schemas.microsoft.com/office/drawing/2015/06/chart">
            <c:ext xmlns:c16="http://schemas.microsoft.com/office/drawing/2014/chart" uri="{C3380CC4-5D6E-409C-BE32-E72D297353CC}">
              <c16:uniqueId val="{00000000-FEA3-4F7C-8FEC-E713A08F777F}"/>
            </c:ext>
          </c:extLst>
        </c:ser>
        <c:dLbls>
          <c:showLegendKey val="0"/>
          <c:showVal val="1"/>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Caregivers</c:v>
                </c:pt>
              </c:strCache>
            </c:strRef>
          </c:tx>
          <c:dPt>
            <c:idx val="0"/>
            <c:bubble3D val="0"/>
            <c:spPr>
              <a:solidFill>
                <a:schemeClr val="accent1"/>
              </a:solidFill>
              <a:ln w="19050">
                <a:solidFill>
                  <a:schemeClr val="lt1"/>
                </a:solidFill>
              </a:ln>
              <a:effectLst/>
            </c:spPr>
            <c:extLst xmlns:c16r2="http://schemas.microsoft.com/office/drawing/2015/06/chart">
              <c:ext xmlns:c16="http://schemas.microsoft.com/office/drawing/2014/chart" uri="{C3380CC4-5D6E-409C-BE32-E72D297353CC}">
                <c16:uniqueId val="{00000001-D0B8-468D-BE7F-3D569B176C71}"/>
              </c:ext>
            </c:extLst>
          </c:dPt>
          <c:dPt>
            <c:idx val="1"/>
            <c:bubble3D val="0"/>
            <c:spPr>
              <a:solidFill>
                <a:schemeClr val="accent2"/>
              </a:solidFill>
              <a:ln w="19050">
                <a:solidFill>
                  <a:schemeClr val="lt1"/>
                </a:solidFill>
              </a:ln>
              <a:effectLst/>
            </c:spPr>
            <c:extLst xmlns:c16r2="http://schemas.microsoft.com/office/drawing/2015/06/chart">
              <c:ext xmlns:c16="http://schemas.microsoft.com/office/drawing/2014/chart" uri="{C3380CC4-5D6E-409C-BE32-E72D297353CC}">
                <c16:uniqueId val="{00000003-D0B8-468D-BE7F-3D569B176C71}"/>
              </c:ext>
            </c:extLst>
          </c:dPt>
          <c:dPt>
            <c:idx val="2"/>
            <c:bubble3D val="0"/>
            <c:spPr>
              <a:solidFill>
                <a:schemeClr val="accent3"/>
              </a:solidFill>
              <a:ln w="19050">
                <a:solidFill>
                  <a:schemeClr val="lt1"/>
                </a:solidFill>
              </a:ln>
              <a:effectLst/>
            </c:spPr>
            <c:extLst xmlns:c16r2="http://schemas.microsoft.com/office/drawing/2015/06/chart">
              <c:ext xmlns:c16="http://schemas.microsoft.com/office/drawing/2014/chart" uri="{C3380CC4-5D6E-409C-BE32-E72D297353CC}">
                <c16:uniqueId val="{00000002-D0B8-468D-BE7F-3D569B176C71}"/>
              </c:ext>
            </c:extLst>
          </c:dPt>
          <c:dLbls>
            <c:dLbl>
              <c:idx val="0"/>
              <c:layout>
                <c:manualLayout>
                  <c:x val="6.2221128608923888E-3"/>
                  <c:y val="1.0926683266483885E-7"/>
                </c:manualLayout>
              </c:layout>
              <c:tx>
                <c:rich>
                  <a:bodyPr rot="0" spcFirstLastPara="1" vertOverflow="ellipsis" vert="horz" wrap="square" lIns="38100" tIns="19050" rIns="38100" bIns="19050" anchor="ctr" anchorCtr="1">
                    <a:noAutofit/>
                  </a:bodyPr>
                  <a:lstStyle/>
                  <a:p>
                    <a:pPr>
                      <a:defRPr sz="2000" b="1" i="0" u="none" strike="noStrike" kern="1200" baseline="0">
                        <a:solidFill>
                          <a:schemeClr val="tx1">
                            <a:lumMod val="75000"/>
                            <a:lumOff val="25000"/>
                          </a:schemeClr>
                        </a:solidFill>
                        <a:latin typeface="+mn-lt"/>
                        <a:ea typeface="+mn-ea"/>
                        <a:cs typeface="+mn-cs"/>
                      </a:defRPr>
                    </a:pPr>
                    <a:r>
                      <a:rPr lang="en-US" dirty="0" smtClean="0"/>
                      <a:t>For </a:t>
                    </a:r>
                    <a:fld id="{D542F709-73AE-4810-BA33-DDFCBCAB5858}" type="CATEGORYNAME">
                      <a:rPr lang="en-US" smtClean="0"/>
                      <a:pPr>
                        <a:defRPr sz="2000" b="1"/>
                      </a:pPr>
                      <a:t>[CATEGORY NAME]</a:t>
                    </a:fld>
                    <a:r>
                      <a:rPr lang="en-US" dirty="0" smtClean="0"/>
                      <a:t> - </a:t>
                    </a:r>
                    <a:r>
                      <a:rPr lang="en-US" baseline="0" dirty="0" smtClean="0"/>
                      <a:t>8.5%</a:t>
                    </a:r>
                  </a:p>
                </c:rich>
              </c:tx>
              <c:spPr>
                <a:noFill/>
                <a:ln>
                  <a:noFill/>
                </a:ln>
                <a:effectLst/>
              </c:spPr>
              <c:txPr>
                <a:bodyPr rot="0" spcFirstLastPara="1" vertOverflow="ellipsis" vert="horz" wrap="square" lIns="38100" tIns="19050" rIns="38100" bIns="19050" anchor="ctr" anchorCtr="1">
                  <a:noAutofit/>
                </a:bodyPr>
                <a:lstStyle/>
                <a:p>
                  <a:pPr>
                    <a:defRPr sz="2000" b="1" i="0" u="none" strike="noStrike" kern="1200" baseline="0">
                      <a:solidFill>
                        <a:schemeClr val="tx1">
                          <a:lumMod val="75000"/>
                          <a:lumOff val="25000"/>
                        </a:schemeClr>
                      </a:solidFill>
                      <a:latin typeface="+mn-lt"/>
                      <a:ea typeface="+mn-ea"/>
                      <a:cs typeface="+mn-cs"/>
                    </a:defRPr>
                  </a:pPr>
                  <a:endParaRPr lang="en-US"/>
                </a:p>
              </c:txPr>
              <c:dLblPos val="bestFit"/>
              <c:showLegendKey val="1"/>
              <c:showVal val="1"/>
              <c:showCatName val="1"/>
              <c:showSerName val="0"/>
              <c:showPercent val="0"/>
              <c:showBubbleSize val="0"/>
              <c:extLst xmlns:c16r2="http://schemas.microsoft.com/office/drawing/2015/06/chart">
                <c:ext xmlns:c16="http://schemas.microsoft.com/office/drawing/2014/chart" uri="{C3380CC4-5D6E-409C-BE32-E72D297353CC}">
                  <c16:uniqueId val="{00000001-D0B8-468D-BE7F-3D569B176C71}"/>
                </c:ext>
                <c:ext xmlns:c15="http://schemas.microsoft.com/office/drawing/2012/chart" uri="{CE6537A1-D6FC-4f65-9D91-7224C49458BB}">
                  <c15:layout>
                    <c:manualLayout>
                      <c:w val="0.39785262953241957"/>
                      <c:h val="0.2136260548073691"/>
                    </c:manualLayout>
                  </c15:layout>
                  <c15:dlblFieldTable/>
                  <c15:showDataLabelsRange val="0"/>
                </c:ext>
              </c:extLst>
            </c:dLbl>
            <c:dLbl>
              <c:idx val="1"/>
              <c:layout>
                <c:manualLayout>
                  <c:x val="0.1144330222611064"/>
                  <c:y val="-0.21593420738058119"/>
                </c:manualLayout>
              </c:layout>
              <c:tx>
                <c:rich>
                  <a:bodyPr rot="0" spcFirstLastPara="1" vertOverflow="ellipsis" vert="horz" wrap="square" lIns="38100" tIns="19050" rIns="38100" bIns="19050" anchor="ctr" anchorCtr="1">
                    <a:noAutofit/>
                  </a:bodyPr>
                  <a:lstStyle/>
                  <a:p>
                    <a:pPr>
                      <a:defRPr sz="2000" b="1" i="0" u="none" strike="noStrike" kern="1200" baseline="0">
                        <a:solidFill>
                          <a:schemeClr val="tx1">
                            <a:lumMod val="75000"/>
                            <a:lumOff val="25000"/>
                          </a:schemeClr>
                        </a:solidFill>
                        <a:latin typeface="+mn-lt"/>
                        <a:ea typeface="+mn-ea"/>
                        <a:cs typeface="+mn-cs"/>
                      </a:defRPr>
                    </a:pPr>
                    <a:r>
                      <a:rPr lang="en-US" dirty="0" smtClean="0"/>
                      <a:t>For Adults -</a:t>
                    </a:r>
                    <a:r>
                      <a:rPr lang="en-US" baseline="0" dirty="0" smtClean="0"/>
                      <a:t>76.5%</a:t>
                    </a:r>
                  </a:p>
                </c:rich>
              </c:tx>
              <c:spPr>
                <a:noFill/>
                <a:ln>
                  <a:noFill/>
                </a:ln>
                <a:effectLst/>
              </c:spPr>
              <c:txPr>
                <a:bodyPr rot="0" spcFirstLastPara="1" vertOverflow="ellipsis" vert="horz" wrap="square" lIns="38100" tIns="19050" rIns="38100" bIns="19050" anchor="ctr" anchorCtr="1">
                  <a:noAutofit/>
                </a:bodyPr>
                <a:lstStyle/>
                <a:p>
                  <a:pPr>
                    <a:defRPr sz="2000" b="1" i="0" u="none" strike="noStrike" kern="1200" baseline="0">
                      <a:solidFill>
                        <a:schemeClr val="tx1">
                          <a:lumMod val="75000"/>
                          <a:lumOff val="25000"/>
                        </a:schemeClr>
                      </a:solidFill>
                      <a:latin typeface="+mn-lt"/>
                      <a:ea typeface="+mn-ea"/>
                      <a:cs typeface="+mn-cs"/>
                    </a:defRPr>
                  </a:pPr>
                  <a:endParaRPr lang="en-US"/>
                </a:p>
              </c:txPr>
              <c:dLblPos val="bestFit"/>
              <c:showLegendKey val="1"/>
              <c:showVal val="1"/>
              <c:showCatName val="1"/>
              <c:showSerName val="0"/>
              <c:showPercent val="0"/>
              <c:showBubbleSize val="0"/>
              <c:extLst xmlns:c16r2="http://schemas.microsoft.com/office/drawing/2015/06/chart">
                <c:ext xmlns:c16="http://schemas.microsoft.com/office/drawing/2014/chart" uri="{C3380CC4-5D6E-409C-BE32-E72D297353CC}">
                  <c16:uniqueId val="{00000003-D0B8-468D-BE7F-3D569B176C71}"/>
                </c:ext>
                <c:ext xmlns:c15="http://schemas.microsoft.com/office/drawing/2012/chart" uri="{CE6537A1-D6FC-4f65-9D91-7224C49458BB}">
                  <c15:layout>
                    <c:manualLayout>
                      <c:w val="0.33610868085933704"/>
                      <c:h val="0.24900097334894539"/>
                    </c:manualLayout>
                  </c15:layout>
                </c:ext>
              </c:extLst>
            </c:dLbl>
            <c:dLbl>
              <c:idx val="2"/>
              <c:layout>
                <c:manualLayout>
                  <c:x val="-6.0283610382035578E-2"/>
                  <c:y val="1.665226529812144E-2"/>
                </c:manualLayout>
              </c:layout>
              <c:tx>
                <c:rich>
                  <a:bodyPr rot="0" spcFirstLastPara="1" vertOverflow="ellipsis" vert="horz" wrap="square" lIns="38100" tIns="19050" rIns="38100" bIns="19050" anchor="ctr" anchorCtr="1">
                    <a:noAutofit/>
                  </a:bodyPr>
                  <a:lstStyle/>
                  <a:p>
                    <a:pPr>
                      <a:defRPr sz="2000" b="1" i="0" u="none" strike="noStrike" kern="1200" baseline="0">
                        <a:solidFill>
                          <a:schemeClr val="tx1">
                            <a:lumMod val="75000"/>
                            <a:lumOff val="25000"/>
                          </a:schemeClr>
                        </a:solidFill>
                        <a:latin typeface="+mn-lt"/>
                        <a:ea typeface="+mn-ea"/>
                        <a:cs typeface="+mn-cs"/>
                      </a:defRPr>
                    </a:pPr>
                    <a:r>
                      <a:rPr lang="en-US" dirty="0" smtClean="0"/>
                      <a:t>For </a:t>
                    </a:r>
                    <a:fld id="{468A4EDC-6B70-454D-967F-0767D6A108CF}" type="CATEGORYNAME">
                      <a:rPr lang="en-US" smtClean="0"/>
                      <a:pPr>
                        <a:defRPr sz="2000" b="1"/>
                      </a:pPr>
                      <a:t>[CATEGORY NAME]</a:t>
                    </a:fld>
                    <a:r>
                      <a:rPr lang="en-US" dirty="0" smtClean="0"/>
                      <a:t> -</a:t>
                    </a:r>
                    <a:r>
                      <a:rPr lang="en-US" baseline="0" dirty="0" smtClean="0"/>
                      <a:t> 14.9% </a:t>
                    </a:r>
                  </a:p>
                </c:rich>
              </c:tx>
              <c:spPr>
                <a:noFill/>
                <a:ln>
                  <a:noFill/>
                </a:ln>
                <a:effectLst/>
              </c:spPr>
              <c:txPr>
                <a:bodyPr rot="0" spcFirstLastPara="1" vertOverflow="ellipsis" vert="horz" wrap="square" lIns="38100" tIns="19050" rIns="38100" bIns="19050" anchor="ctr" anchorCtr="1">
                  <a:noAutofit/>
                </a:bodyPr>
                <a:lstStyle/>
                <a:p>
                  <a:pPr>
                    <a:defRPr sz="2000" b="1" i="0" u="none" strike="noStrike" kern="1200" baseline="0">
                      <a:solidFill>
                        <a:schemeClr val="tx1">
                          <a:lumMod val="75000"/>
                          <a:lumOff val="25000"/>
                        </a:schemeClr>
                      </a:solidFill>
                      <a:latin typeface="+mn-lt"/>
                      <a:ea typeface="+mn-ea"/>
                      <a:cs typeface="+mn-cs"/>
                    </a:defRPr>
                  </a:pPr>
                  <a:endParaRPr lang="en-US"/>
                </a:p>
              </c:txPr>
              <c:dLblPos val="bestFit"/>
              <c:showLegendKey val="1"/>
              <c:showVal val="1"/>
              <c:showCatName val="1"/>
              <c:showSerName val="0"/>
              <c:showPercent val="0"/>
              <c:showBubbleSize val="0"/>
              <c:extLst xmlns:c16r2="http://schemas.microsoft.com/office/drawing/2015/06/chart">
                <c:ext xmlns:c16="http://schemas.microsoft.com/office/drawing/2014/chart" uri="{C3380CC4-5D6E-409C-BE32-E72D297353CC}">
                  <c16:uniqueId val="{00000002-D0B8-468D-BE7F-3D569B176C71}"/>
                </c:ext>
                <c:ext xmlns:c15="http://schemas.microsoft.com/office/drawing/2012/chart" uri="{CE6537A1-D6FC-4f65-9D91-7224C49458BB}">
                  <c15:layout>
                    <c:manualLayout>
                      <c:w val="0.28497448235637207"/>
                      <c:h val="0.26318096729119217"/>
                    </c:manualLayout>
                  </c15:layout>
                  <c15:dlblFieldTable/>
                  <c15:showDataLabelsRange val="0"/>
                </c:ext>
              </c:extLst>
            </c:dLbl>
            <c:spPr>
              <a:noFill/>
              <a:ln>
                <a:noFill/>
              </a:ln>
              <a:effectLst/>
            </c:spPr>
            <c:txPr>
              <a:bodyPr rot="0" spcFirstLastPara="1" vertOverflow="ellipsis" vert="horz" wrap="square" lIns="38100" tIns="19050" rIns="38100" bIns="19050" anchor="ctr" anchorCtr="1">
                <a:spAutoFit/>
              </a:bodyPr>
              <a:lstStyle/>
              <a:p>
                <a:pPr>
                  <a:defRPr sz="2000" b="1" i="0" u="none" strike="noStrike" kern="1200" baseline="0">
                    <a:solidFill>
                      <a:schemeClr val="tx1">
                        <a:lumMod val="75000"/>
                        <a:lumOff val="25000"/>
                      </a:schemeClr>
                    </a:solidFill>
                    <a:latin typeface="+mn-lt"/>
                    <a:ea typeface="+mn-ea"/>
                    <a:cs typeface="+mn-cs"/>
                  </a:defRPr>
                </a:pPr>
                <a:endParaRPr lang="en-US"/>
              </a:p>
            </c:txPr>
            <c:dLblPos val="ctr"/>
            <c:showLegendKey val="1"/>
            <c:showVal val="1"/>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xmlns:c16r2="http://schemas.microsoft.com/office/drawing/2015/06/chart">
              <c:ext xmlns:c15="http://schemas.microsoft.com/office/drawing/2012/chart" uri="{CE6537A1-D6FC-4f65-9D91-7224C49458BB}"/>
            </c:extLst>
          </c:dLbls>
          <c:cat>
            <c:strRef>
              <c:f>Sheet1!$A$2:$A$4</c:f>
              <c:strCache>
                <c:ptCount val="3"/>
                <c:pt idx="0">
                  <c:v>Children</c:v>
                </c:pt>
                <c:pt idx="1">
                  <c:v>Adults</c:v>
                </c:pt>
                <c:pt idx="2">
                  <c:v>Children &amp; Adults</c:v>
                </c:pt>
              </c:strCache>
            </c:strRef>
          </c:cat>
          <c:val>
            <c:numRef>
              <c:f>Sheet1!$B$2:$B$4</c:f>
              <c:numCache>
                <c:formatCode>General</c:formatCode>
                <c:ptCount val="3"/>
                <c:pt idx="0">
                  <c:v>3.7</c:v>
                </c:pt>
                <c:pt idx="1">
                  <c:v>33.299999999999997</c:v>
                </c:pt>
                <c:pt idx="2">
                  <c:v>6.5</c:v>
                </c:pt>
              </c:numCache>
            </c:numRef>
          </c:val>
          <c:extLst xmlns:c16r2="http://schemas.microsoft.com/office/drawing/2015/06/chart">
            <c:ext xmlns:c16="http://schemas.microsoft.com/office/drawing/2014/chart" uri="{C3380CC4-5D6E-409C-BE32-E72D297353CC}">
              <c16:uniqueId val="{00000000-D0B8-468D-BE7F-3D569B176C71}"/>
            </c:ext>
          </c:extLst>
        </c:ser>
        <c:dLbls>
          <c:dLblPos val="ctr"/>
          <c:showLegendKey val="0"/>
          <c:showVal val="1"/>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0.49725</cdr:x>
      <cdr:y>0.245</cdr:y>
    </cdr:from>
    <cdr:to>
      <cdr:x>0.49725</cdr:x>
      <cdr:y>0.50975</cdr:y>
    </cdr:to>
    <cdr:sp macro="" textlink="">
      <cdr:nvSpPr>
        <cdr:cNvPr id="6145" name="Line 1"/>
        <cdr:cNvSpPr>
          <a:spLocks xmlns:a="http://schemas.openxmlformats.org/drawingml/2006/main" noChangeShapeType="1"/>
        </cdr:cNvSpPr>
      </cdr:nvSpPr>
      <cdr:spPr bwMode="auto">
        <a:xfrm xmlns:a="http://schemas.openxmlformats.org/drawingml/2006/main">
          <a:off x="1965567" y="1355836"/>
          <a:ext cx="0" cy="1465133"/>
        </a:xfrm>
        <a:prstGeom xmlns:a="http://schemas.openxmlformats.org/drawingml/2006/main" prst="line">
          <a:avLst/>
        </a:prstGeom>
        <a:noFill xmlns:a="http://schemas.openxmlformats.org/drawingml/2006/main"/>
        <a:ln xmlns:a="http://schemas.openxmlformats.org/drawingml/2006/main" w="38100">
          <a:solidFill>
            <a:srgbClr val="000000"/>
          </a:solidFill>
          <a:round/>
          <a:headEnd/>
          <a:tailEnd/>
        </a:ln>
      </cdr:spPr>
      <cdr:txBody>
        <a:bodyPr xmlns:a="http://schemas.openxmlformats.org/drawingml/2006/main"/>
        <a:lstStyle xmlns:a="http://schemas.openxmlformats.org/drawingml/2006/main"/>
        <a:p xmlns:a="http://schemas.openxmlformats.org/drawingml/2006/main">
          <a:endParaRPr lang="en-US"/>
        </a:p>
      </cdr:txBody>
    </cdr:sp>
  </cdr:relSizeAnchor>
  <cdr:relSizeAnchor xmlns:cdr="http://schemas.openxmlformats.org/drawingml/2006/chartDrawing">
    <cdr:from>
      <cdr:x>0.49725</cdr:x>
      <cdr:y>0.50975</cdr:y>
    </cdr:from>
    <cdr:to>
      <cdr:x>0.58225</cdr:x>
      <cdr:y>0.736</cdr:y>
    </cdr:to>
    <cdr:sp macro="" textlink="">
      <cdr:nvSpPr>
        <cdr:cNvPr id="6146" name="Line 2"/>
        <cdr:cNvSpPr>
          <a:spLocks xmlns:a="http://schemas.openxmlformats.org/drawingml/2006/main" noChangeShapeType="1"/>
        </cdr:cNvSpPr>
      </cdr:nvSpPr>
      <cdr:spPr bwMode="auto">
        <a:xfrm xmlns:a="http://schemas.openxmlformats.org/drawingml/2006/main">
          <a:off x="1965567" y="2820969"/>
          <a:ext cx="335994" cy="1252073"/>
        </a:xfrm>
        <a:prstGeom xmlns:a="http://schemas.openxmlformats.org/drawingml/2006/main" prst="line">
          <a:avLst/>
        </a:prstGeom>
        <a:noFill xmlns:a="http://schemas.openxmlformats.org/drawingml/2006/main"/>
        <a:ln xmlns:a="http://schemas.openxmlformats.org/drawingml/2006/main" w="38100">
          <a:solidFill>
            <a:srgbClr val="000000"/>
          </a:solidFill>
          <a:round/>
          <a:headEnd/>
          <a:tailEnd/>
        </a:ln>
      </cdr:spPr>
      <cdr:txBody>
        <a:bodyPr xmlns:a="http://schemas.openxmlformats.org/drawingml/2006/main"/>
        <a:lstStyle xmlns:a="http://schemas.openxmlformats.org/drawingml/2006/main"/>
        <a:p xmlns:a="http://schemas.openxmlformats.org/drawingml/2006/main">
          <a:endParaRPr lang="en-US"/>
        </a:p>
      </cdr:txBody>
    </cdr:sp>
  </cdr:relSizeAnchor>
</c:userShapes>
</file>

<file path=ppt/drawings/drawing2.xml><?xml version="1.0" encoding="utf-8"?>
<c:userShapes xmlns:c="http://schemas.openxmlformats.org/drawingml/2006/chart">
  <cdr:relSizeAnchor xmlns:cdr="http://schemas.openxmlformats.org/drawingml/2006/chartDrawing">
    <cdr:from>
      <cdr:x>0.53043</cdr:x>
      <cdr:y>0.87143</cdr:y>
    </cdr:from>
    <cdr:to>
      <cdr:x>1</cdr:x>
      <cdr:y>0.9926</cdr:y>
    </cdr:to>
    <cdr:sp macro="" textlink="">
      <cdr:nvSpPr>
        <cdr:cNvPr id="2" name="Comment 3"/>
        <cdr:cNvSpPr>
          <a:spLocks xmlns:a="http://schemas.openxmlformats.org/drawingml/2006/main" noChangeArrowheads="1"/>
        </cdr:cNvSpPr>
      </cdr:nvSpPr>
      <cdr:spPr bwMode="auto">
        <a:xfrm xmlns:a="http://schemas.openxmlformats.org/drawingml/2006/main">
          <a:off x="4648200" y="4648201"/>
          <a:ext cx="4114800" cy="646331"/>
        </a:xfrm>
        <a:prstGeom xmlns:a="http://schemas.openxmlformats.org/drawingml/2006/main" prst="rect">
          <a:avLst/>
        </a:prstGeom>
        <a:solidFill xmlns:a="http://schemas.openxmlformats.org/drawingml/2006/main">
          <a:srgbClr val="FCFDC6"/>
        </a:solidFill>
        <a:ln xmlns:a="http://schemas.openxmlformats.org/drawingml/2006/main" w="9525">
          <a:solidFill>
            <a:schemeClr val="tx1"/>
          </a:solidFill>
          <a:miter lim="800000"/>
          <a:headEnd/>
          <a:tailEnd/>
        </a:ln>
        <a:effectLst xmlns:a="http://schemas.openxmlformats.org/drawingml/2006/main">
          <a:outerShdw dist="107763" dir="2700000" algn="ctr" rotWithShape="0">
            <a:schemeClr val="bg2"/>
          </a:outerShdw>
        </a:effectLst>
      </cdr:spPr>
      <cdr:txBody>
        <a:bodyPr xmlns:a="http://schemas.openxmlformats.org/drawingml/2006/main" wrap="square">
          <a:spAutoFit/>
        </a:bodyPr>
        <a:lstStyle xmlns:a="http://schemas.openxmlformats.org/drawingml/2006/main">
          <a:defPPr>
            <a:defRPr lang="en-US"/>
          </a:defPPr>
          <a:lvl1pPr algn="l" rtl="0" fontAlgn="base">
            <a:spcBef>
              <a:spcPct val="0"/>
            </a:spcBef>
            <a:spcAft>
              <a:spcPct val="0"/>
            </a:spcAft>
            <a:defRPr sz="2400" kern="1200">
              <a:solidFill>
                <a:schemeClr val="folHlink"/>
              </a:solidFill>
              <a:latin typeface="Arial" charset="0"/>
              <a:ea typeface="+mn-ea"/>
              <a:cs typeface="+mn-cs"/>
            </a:defRPr>
          </a:lvl1pPr>
          <a:lvl2pPr marL="457200" algn="l" rtl="0" fontAlgn="base">
            <a:spcBef>
              <a:spcPct val="0"/>
            </a:spcBef>
            <a:spcAft>
              <a:spcPct val="0"/>
            </a:spcAft>
            <a:defRPr sz="2400" kern="1200">
              <a:solidFill>
                <a:schemeClr val="folHlink"/>
              </a:solidFill>
              <a:latin typeface="Arial" charset="0"/>
              <a:ea typeface="+mn-ea"/>
              <a:cs typeface="+mn-cs"/>
            </a:defRPr>
          </a:lvl2pPr>
          <a:lvl3pPr marL="914400" algn="l" rtl="0" fontAlgn="base">
            <a:spcBef>
              <a:spcPct val="0"/>
            </a:spcBef>
            <a:spcAft>
              <a:spcPct val="0"/>
            </a:spcAft>
            <a:defRPr sz="2400" kern="1200">
              <a:solidFill>
                <a:schemeClr val="folHlink"/>
              </a:solidFill>
              <a:latin typeface="Arial" charset="0"/>
              <a:ea typeface="+mn-ea"/>
              <a:cs typeface="+mn-cs"/>
            </a:defRPr>
          </a:lvl3pPr>
          <a:lvl4pPr marL="1371600" algn="l" rtl="0" fontAlgn="base">
            <a:spcBef>
              <a:spcPct val="0"/>
            </a:spcBef>
            <a:spcAft>
              <a:spcPct val="0"/>
            </a:spcAft>
            <a:defRPr sz="2400" kern="1200">
              <a:solidFill>
                <a:schemeClr val="folHlink"/>
              </a:solidFill>
              <a:latin typeface="Arial" charset="0"/>
              <a:ea typeface="+mn-ea"/>
              <a:cs typeface="+mn-cs"/>
            </a:defRPr>
          </a:lvl4pPr>
          <a:lvl5pPr marL="1828800" algn="l" rtl="0" fontAlgn="base">
            <a:spcBef>
              <a:spcPct val="0"/>
            </a:spcBef>
            <a:spcAft>
              <a:spcPct val="0"/>
            </a:spcAft>
            <a:defRPr sz="2400" kern="1200">
              <a:solidFill>
                <a:schemeClr val="folHlink"/>
              </a:solidFill>
              <a:latin typeface="Arial" charset="0"/>
              <a:ea typeface="+mn-ea"/>
              <a:cs typeface="+mn-cs"/>
            </a:defRPr>
          </a:lvl5pPr>
          <a:lvl6pPr marL="2286000" algn="l" defTabSz="914400" rtl="0" eaLnBrk="1" latinLnBrk="0" hangingPunct="1">
            <a:defRPr sz="2400" kern="1200">
              <a:solidFill>
                <a:schemeClr val="folHlink"/>
              </a:solidFill>
              <a:latin typeface="Arial" charset="0"/>
              <a:ea typeface="+mn-ea"/>
              <a:cs typeface="+mn-cs"/>
            </a:defRPr>
          </a:lvl6pPr>
          <a:lvl7pPr marL="2743200" algn="l" defTabSz="914400" rtl="0" eaLnBrk="1" latinLnBrk="0" hangingPunct="1">
            <a:defRPr sz="2400" kern="1200">
              <a:solidFill>
                <a:schemeClr val="folHlink"/>
              </a:solidFill>
              <a:latin typeface="Arial" charset="0"/>
              <a:ea typeface="+mn-ea"/>
              <a:cs typeface="+mn-cs"/>
            </a:defRPr>
          </a:lvl7pPr>
          <a:lvl8pPr marL="3200400" algn="l" defTabSz="914400" rtl="0" eaLnBrk="1" latinLnBrk="0" hangingPunct="1">
            <a:defRPr sz="2400" kern="1200">
              <a:solidFill>
                <a:schemeClr val="folHlink"/>
              </a:solidFill>
              <a:latin typeface="Arial" charset="0"/>
              <a:ea typeface="+mn-ea"/>
              <a:cs typeface="+mn-cs"/>
            </a:defRPr>
          </a:lvl8pPr>
          <a:lvl9pPr marL="3657600" algn="l" defTabSz="914400" rtl="0" eaLnBrk="1" latinLnBrk="0" hangingPunct="1">
            <a:defRPr sz="2400" kern="1200">
              <a:solidFill>
                <a:schemeClr val="folHlink"/>
              </a:solidFill>
              <a:latin typeface="Arial" charset="0"/>
              <a:ea typeface="+mn-ea"/>
              <a:cs typeface="+mn-cs"/>
            </a:defRPr>
          </a:lvl9pPr>
        </a:lstStyle>
        <a:p xmlns:a="http://schemas.openxmlformats.org/drawingml/2006/main">
          <a:pPr>
            <a:spcBef>
              <a:spcPct val="50000"/>
            </a:spcBef>
            <a:defRPr/>
          </a:pPr>
          <a:r>
            <a:rPr lang="en-US" sz="1800" b="1" dirty="0" smtClean="0">
              <a:solidFill>
                <a:srgbClr val="000000"/>
              </a:solidFill>
            </a:rPr>
            <a:t>Kaye, Harrington, </a:t>
          </a:r>
          <a:r>
            <a:rPr lang="en-US" sz="1800" b="1" dirty="0" err="1" smtClean="0">
              <a:solidFill>
                <a:srgbClr val="000000"/>
              </a:solidFill>
            </a:rPr>
            <a:t>LaPlante</a:t>
          </a:r>
          <a:r>
            <a:rPr lang="en-US" sz="1800" b="1" dirty="0" smtClean="0">
              <a:solidFill>
                <a:srgbClr val="000000"/>
              </a:solidFill>
            </a:rPr>
            <a:t> Health </a:t>
          </a:r>
          <a:r>
            <a:rPr lang="en-US" sz="1800" b="1" dirty="0">
              <a:solidFill>
                <a:srgbClr val="000000"/>
              </a:solidFill>
            </a:rPr>
            <a:t>Affairs </a:t>
          </a:r>
          <a:r>
            <a:rPr lang="en-US" sz="1800" b="1" dirty="0" smtClean="0">
              <a:solidFill>
                <a:srgbClr val="000000"/>
              </a:solidFill>
            </a:rPr>
            <a:t>2010</a:t>
          </a:r>
          <a:endParaRPr lang="en-US" sz="1800" dirty="0">
            <a:solidFill>
              <a:srgbClr val="000000"/>
            </a:solidFill>
          </a:endParaRP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938" name="Rectangle 2"/>
          <p:cNvSpPr>
            <a:spLocks noGrp="1" noChangeArrowheads="1"/>
          </p:cNvSpPr>
          <p:nvPr>
            <p:ph type="hdr" sz="quarter"/>
          </p:nvPr>
        </p:nvSpPr>
        <p:spPr bwMode="auto">
          <a:xfrm>
            <a:off x="0" y="0"/>
            <a:ext cx="3077739" cy="469260"/>
          </a:xfrm>
          <a:prstGeom prst="rect">
            <a:avLst/>
          </a:prstGeom>
          <a:noFill/>
          <a:ln w="9525">
            <a:noFill/>
            <a:miter lim="800000"/>
            <a:headEnd/>
            <a:tailEnd/>
          </a:ln>
          <a:effectLst/>
        </p:spPr>
        <p:txBody>
          <a:bodyPr vert="horz" wrap="square" lIns="94586" tIns="47293" rIns="94586" bIns="47293" numCol="1" anchor="t" anchorCtr="0" compatLnSpc="1">
            <a:prstTxWarp prst="textNoShape">
              <a:avLst/>
            </a:prstTxWarp>
          </a:bodyPr>
          <a:lstStyle>
            <a:lvl1pPr>
              <a:defRPr sz="1200" smtClean="0">
                <a:solidFill>
                  <a:schemeClr val="tx1"/>
                </a:solidFill>
                <a:latin typeface="Times New Roman" pitchFamily="18" charset="0"/>
              </a:defRPr>
            </a:lvl1pPr>
          </a:lstStyle>
          <a:p>
            <a:pPr>
              <a:defRPr/>
            </a:pPr>
            <a:endParaRPr lang="en-US"/>
          </a:p>
        </p:txBody>
      </p:sp>
      <p:sp>
        <p:nvSpPr>
          <p:cNvPr id="39939" name="Rectangle 3"/>
          <p:cNvSpPr>
            <a:spLocks noGrp="1" noChangeArrowheads="1"/>
          </p:cNvSpPr>
          <p:nvPr>
            <p:ph type="dt" sz="quarter" idx="1"/>
          </p:nvPr>
        </p:nvSpPr>
        <p:spPr bwMode="auto">
          <a:xfrm>
            <a:off x="4024736" y="0"/>
            <a:ext cx="3077739" cy="469260"/>
          </a:xfrm>
          <a:prstGeom prst="rect">
            <a:avLst/>
          </a:prstGeom>
          <a:noFill/>
          <a:ln w="9525">
            <a:noFill/>
            <a:miter lim="800000"/>
            <a:headEnd/>
            <a:tailEnd/>
          </a:ln>
          <a:effectLst/>
        </p:spPr>
        <p:txBody>
          <a:bodyPr vert="horz" wrap="square" lIns="94586" tIns="47293" rIns="94586" bIns="47293" numCol="1" anchor="t" anchorCtr="0" compatLnSpc="1">
            <a:prstTxWarp prst="textNoShape">
              <a:avLst/>
            </a:prstTxWarp>
          </a:bodyPr>
          <a:lstStyle>
            <a:lvl1pPr algn="r">
              <a:defRPr sz="1200" smtClean="0">
                <a:solidFill>
                  <a:schemeClr val="tx1"/>
                </a:solidFill>
                <a:latin typeface="Times New Roman" pitchFamily="18" charset="0"/>
              </a:defRPr>
            </a:lvl1pPr>
          </a:lstStyle>
          <a:p>
            <a:pPr>
              <a:defRPr/>
            </a:pPr>
            <a:endParaRPr lang="en-US"/>
          </a:p>
        </p:txBody>
      </p:sp>
      <p:sp>
        <p:nvSpPr>
          <p:cNvPr id="39940" name="Rectangle 4"/>
          <p:cNvSpPr>
            <a:spLocks noGrp="1" noChangeArrowheads="1"/>
          </p:cNvSpPr>
          <p:nvPr>
            <p:ph type="ftr" sz="quarter" idx="2"/>
          </p:nvPr>
        </p:nvSpPr>
        <p:spPr bwMode="auto">
          <a:xfrm>
            <a:off x="0" y="8919216"/>
            <a:ext cx="3077739" cy="469260"/>
          </a:xfrm>
          <a:prstGeom prst="rect">
            <a:avLst/>
          </a:prstGeom>
          <a:noFill/>
          <a:ln w="9525">
            <a:noFill/>
            <a:miter lim="800000"/>
            <a:headEnd/>
            <a:tailEnd/>
          </a:ln>
          <a:effectLst/>
        </p:spPr>
        <p:txBody>
          <a:bodyPr vert="horz" wrap="square" lIns="94586" tIns="47293" rIns="94586" bIns="47293" numCol="1" anchor="b" anchorCtr="0" compatLnSpc="1">
            <a:prstTxWarp prst="textNoShape">
              <a:avLst/>
            </a:prstTxWarp>
          </a:bodyPr>
          <a:lstStyle>
            <a:lvl1pPr>
              <a:defRPr sz="1200" smtClean="0">
                <a:solidFill>
                  <a:schemeClr val="tx1"/>
                </a:solidFill>
                <a:latin typeface="Times New Roman" pitchFamily="18" charset="0"/>
              </a:defRPr>
            </a:lvl1pPr>
          </a:lstStyle>
          <a:p>
            <a:pPr>
              <a:defRPr/>
            </a:pPr>
            <a:endParaRPr lang="en-US"/>
          </a:p>
        </p:txBody>
      </p:sp>
      <p:sp>
        <p:nvSpPr>
          <p:cNvPr id="39941" name="Rectangle 5"/>
          <p:cNvSpPr>
            <a:spLocks noGrp="1" noChangeArrowheads="1"/>
          </p:cNvSpPr>
          <p:nvPr>
            <p:ph type="sldNum" sz="quarter" idx="3"/>
          </p:nvPr>
        </p:nvSpPr>
        <p:spPr bwMode="auto">
          <a:xfrm>
            <a:off x="4024736" y="8919216"/>
            <a:ext cx="3077739" cy="469260"/>
          </a:xfrm>
          <a:prstGeom prst="rect">
            <a:avLst/>
          </a:prstGeom>
          <a:noFill/>
          <a:ln w="9525">
            <a:noFill/>
            <a:miter lim="800000"/>
            <a:headEnd/>
            <a:tailEnd/>
          </a:ln>
          <a:effectLst/>
        </p:spPr>
        <p:txBody>
          <a:bodyPr vert="horz" wrap="square" lIns="94586" tIns="47293" rIns="94586" bIns="47293" numCol="1" anchor="b" anchorCtr="0" compatLnSpc="1">
            <a:prstTxWarp prst="textNoShape">
              <a:avLst/>
            </a:prstTxWarp>
          </a:bodyPr>
          <a:lstStyle>
            <a:lvl1pPr algn="r">
              <a:defRPr sz="1200" smtClean="0">
                <a:solidFill>
                  <a:schemeClr val="tx1"/>
                </a:solidFill>
                <a:latin typeface="Times New Roman" pitchFamily="18" charset="0"/>
              </a:defRPr>
            </a:lvl1pPr>
          </a:lstStyle>
          <a:p>
            <a:pPr>
              <a:defRPr/>
            </a:pPr>
            <a:fld id="{D0B04B44-6F7C-42D4-912C-2A73489EAE0B}" type="slidenum">
              <a:rPr lang="en-US"/>
              <a:pPr>
                <a:defRPr/>
              </a:pPr>
              <a:t>‹#›</a:t>
            </a:fld>
            <a:endParaRPr lang="en-US"/>
          </a:p>
        </p:txBody>
      </p:sp>
    </p:spTree>
    <p:extLst>
      <p:ext uri="{BB962C8B-B14F-4D97-AF65-F5344CB8AC3E}">
        <p14:creationId xmlns:p14="http://schemas.microsoft.com/office/powerpoint/2010/main" val="385498642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3077739" cy="469260"/>
          </a:xfrm>
          <a:prstGeom prst="rect">
            <a:avLst/>
          </a:prstGeom>
          <a:noFill/>
          <a:ln w="9525">
            <a:noFill/>
            <a:miter lim="800000"/>
            <a:headEnd/>
            <a:tailEnd/>
          </a:ln>
          <a:effectLst/>
        </p:spPr>
        <p:txBody>
          <a:bodyPr vert="horz" wrap="square" lIns="94586" tIns="47293" rIns="94586" bIns="47293" numCol="1" anchor="t" anchorCtr="0" compatLnSpc="1">
            <a:prstTxWarp prst="textNoShape">
              <a:avLst/>
            </a:prstTxWarp>
          </a:bodyPr>
          <a:lstStyle>
            <a:lvl1pPr>
              <a:defRPr sz="1200" smtClean="0">
                <a:solidFill>
                  <a:schemeClr val="tx1"/>
                </a:solidFill>
                <a:latin typeface="Times New Roman" pitchFamily="18" charset="0"/>
              </a:defRPr>
            </a:lvl1pPr>
          </a:lstStyle>
          <a:p>
            <a:pPr>
              <a:defRPr/>
            </a:pPr>
            <a:endParaRPr lang="en-US"/>
          </a:p>
        </p:txBody>
      </p:sp>
      <p:sp>
        <p:nvSpPr>
          <p:cNvPr id="5123" name="Rectangle 3"/>
          <p:cNvSpPr>
            <a:spLocks noGrp="1" noChangeArrowheads="1"/>
          </p:cNvSpPr>
          <p:nvPr>
            <p:ph type="dt" idx="1"/>
          </p:nvPr>
        </p:nvSpPr>
        <p:spPr bwMode="auto">
          <a:xfrm>
            <a:off x="4024736" y="0"/>
            <a:ext cx="3077739" cy="469260"/>
          </a:xfrm>
          <a:prstGeom prst="rect">
            <a:avLst/>
          </a:prstGeom>
          <a:noFill/>
          <a:ln w="9525">
            <a:noFill/>
            <a:miter lim="800000"/>
            <a:headEnd/>
            <a:tailEnd/>
          </a:ln>
          <a:effectLst/>
        </p:spPr>
        <p:txBody>
          <a:bodyPr vert="horz" wrap="square" lIns="94586" tIns="47293" rIns="94586" bIns="47293" numCol="1" anchor="t" anchorCtr="0" compatLnSpc="1">
            <a:prstTxWarp prst="textNoShape">
              <a:avLst/>
            </a:prstTxWarp>
          </a:bodyPr>
          <a:lstStyle>
            <a:lvl1pPr algn="r">
              <a:defRPr sz="1200" smtClean="0">
                <a:solidFill>
                  <a:schemeClr val="tx1"/>
                </a:solidFill>
                <a:latin typeface="Times New Roman" pitchFamily="18" charset="0"/>
              </a:defRPr>
            </a:lvl1pPr>
          </a:lstStyle>
          <a:p>
            <a:pPr>
              <a:defRPr/>
            </a:pPr>
            <a:endParaRPr lang="en-US"/>
          </a:p>
        </p:txBody>
      </p:sp>
      <p:sp>
        <p:nvSpPr>
          <p:cNvPr id="87044" name="Rectangle 4"/>
          <p:cNvSpPr>
            <a:spLocks noGrp="1" noRot="1" noChangeAspect="1" noChangeArrowheads="1" noTextEdit="1"/>
          </p:cNvSpPr>
          <p:nvPr>
            <p:ph type="sldImg" idx="2"/>
          </p:nvPr>
        </p:nvSpPr>
        <p:spPr bwMode="auto">
          <a:xfrm>
            <a:off x="1204913" y="703263"/>
            <a:ext cx="4694237" cy="3521075"/>
          </a:xfrm>
          <a:prstGeom prst="rect">
            <a:avLst/>
          </a:prstGeom>
          <a:noFill/>
          <a:ln w="9525">
            <a:solidFill>
              <a:srgbClr val="000000"/>
            </a:solidFill>
            <a:miter lim="800000"/>
            <a:headEnd/>
            <a:tailEnd/>
          </a:ln>
        </p:spPr>
      </p:sp>
      <p:sp>
        <p:nvSpPr>
          <p:cNvPr id="5125" name="Rectangle 5"/>
          <p:cNvSpPr>
            <a:spLocks noGrp="1" noChangeArrowheads="1"/>
          </p:cNvSpPr>
          <p:nvPr>
            <p:ph type="body" sz="quarter" idx="3"/>
          </p:nvPr>
        </p:nvSpPr>
        <p:spPr bwMode="auto">
          <a:xfrm>
            <a:off x="946997" y="4459608"/>
            <a:ext cx="5208482" cy="4224978"/>
          </a:xfrm>
          <a:prstGeom prst="rect">
            <a:avLst/>
          </a:prstGeom>
          <a:noFill/>
          <a:ln w="9525">
            <a:noFill/>
            <a:miter lim="800000"/>
            <a:headEnd/>
            <a:tailEnd/>
          </a:ln>
          <a:effectLst/>
        </p:spPr>
        <p:txBody>
          <a:bodyPr vert="horz" wrap="square" lIns="94586" tIns="47293" rIns="94586" bIns="47293"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126" name="Rectangle 6"/>
          <p:cNvSpPr>
            <a:spLocks noGrp="1" noChangeArrowheads="1"/>
          </p:cNvSpPr>
          <p:nvPr>
            <p:ph type="ftr" sz="quarter" idx="4"/>
          </p:nvPr>
        </p:nvSpPr>
        <p:spPr bwMode="auto">
          <a:xfrm>
            <a:off x="0" y="8919216"/>
            <a:ext cx="3077739" cy="469260"/>
          </a:xfrm>
          <a:prstGeom prst="rect">
            <a:avLst/>
          </a:prstGeom>
          <a:noFill/>
          <a:ln w="9525">
            <a:noFill/>
            <a:miter lim="800000"/>
            <a:headEnd/>
            <a:tailEnd/>
          </a:ln>
          <a:effectLst/>
        </p:spPr>
        <p:txBody>
          <a:bodyPr vert="horz" wrap="square" lIns="94586" tIns="47293" rIns="94586" bIns="47293" numCol="1" anchor="b" anchorCtr="0" compatLnSpc="1">
            <a:prstTxWarp prst="textNoShape">
              <a:avLst/>
            </a:prstTxWarp>
          </a:bodyPr>
          <a:lstStyle>
            <a:lvl1pPr>
              <a:defRPr sz="1200" smtClean="0">
                <a:solidFill>
                  <a:schemeClr val="tx1"/>
                </a:solidFill>
                <a:latin typeface="Times New Roman" pitchFamily="18" charset="0"/>
              </a:defRPr>
            </a:lvl1pPr>
          </a:lstStyle>
          <a:p>
            <a:pPr>
              <a:defRPr/>
            </a:pPr>
            <a:endParaRPr lang="en-US"/>
          </a:p>
        </p:txBody>
      </p:sp>
      <p:sp>
        <p:nvSpPr>
          <p:cNvPr id="5127" name="Rectangle 7"/>
          <p:cNvSpPr>
            <a:spLocks noGrp="1" noChangeArrowheads="1"/>
          </p:cNvSpPr>
          <p:nvPr>
            <p:ph type="sldNum" sz="quarter" idx="5"/>
          </p:nvPr>
        </p:nvSpPr>
        <p:spPr bwMode="auto">
          <a:xfrm>
            <a:off x="4024736" y="8919216"/>
            <a:ext cx="3077739" cy="469260"/>
          </a:xfrm>
          <a:prstGeom prst="rect">
            <a:avLst/>
          </a:prstGeom>
          <a:noFill/>
          <a:ln w="9525">
            <a:noFill/>
            <a:miter lim="800000"/>
            <a:headEnd/>
            <a:tailEnd/>
          </a:ln>
          <a:effectLst/>
        </p:spPr>
        <p:txBody>
          <a:bodyPr vert="horz" wrap="square" lIns="94586" tIns="47293" rIns="94586" bIns="47293" numCol="1" anchor="b" anchorCtr="0" compatLnSpc="1">
            <a:prstTxWarp prst="textNoShape">
              <a:avLst/>
            </a:prstTxWarp>
          </a:bodyPr>
          <a:lstStyle>
            <a:lvl1pPr algn="r">
              <a:defRPr sz="1200" smtClean="0">
                <a:solidFill>
                  <a:schemeClr val="tx1"/>
                </a:solidFill>
                <a:latin typeface="Times New Roman" pitchFamily="18" charset="0"/>
              </a:defRPr>
            </a:lvl1pPr>
          </a:lstStyle>
          <a:p>
            <a:pPr>
              <a:defRPr/>
            </a:pPr>
            <a:fld id="{A5C02A6A-CB3C-488D-851D-35D0A85DBC59}" type="slidenum">
              <a:rPr lang="en-US"/>
              <a:pPr>
                <a:defRPr/>
              </a:pPr>
              <a:t>‹#›</a:t>
            </a:fld>
            <a:endParaRPr lang="en-US"/>
          </a:p>
        </p:txBody>
      </p:sp>
    </p:spTree>
    <p:extLst>
      <p:ext uri="{BB962C8B-B14F-4D97-AF65-F5344CB8AC3E}">
        <p14:creationId xmlns:p14="http://schemas.microsoft.com/office/powerpoint/2010/main" val="180469138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A5C02A6A-CB3C-488D-851D-35D0A85DBC59}" type="slidenum">
              <a:rPr lang="en-US" smtClean="0"/>
              <a:pPr>
                <a:defRPr/>
              </a:pPr>
              <a:t>1</a:t>
            </a:fld>
            <a:endParaRPr lang="en-US"/>
          </a:p>
        </p:txBody>
      </p:sp>
    </p:spTree>
    <p:extLst>
      <p:ext uri="{BB962C8B-B14F-4D97-AF65-F5344CB8AC3E}">
        <p14:creationId xmlns:p14="http://schemas.microsoft.com/office/powerpoint/2010/main" val="198632871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Times New Roman" pitchFamily="18" charset="0"/>
                <a:ea typeface="+mn-ea"/>
                <a:cs typeface="+mn-cs"/>
              </a:rPr>
              <a:t>Over the past 30 years, disability rights advocates have pushed for expansion of </a:t>
            </a:r>
            <a:r>
              <a:rPr lang="en-US" sz="1200" kern="1200" dirty="0" err="1" smtClean="0">
                <a:solidFill>
                  <a:schemeClr val="tx1"/>
                </a:solidFill>
                <a:effectLst/>
                <a:latin typeface="Times New Roman" pitchFamily="18" charset="0"/>
                <a:ea typeface="+mn-ea"/>
                <a:cs typeface="+mn-cs"/>
              </a:rPr>
              <a:t>ltss</a:t>
            </a:r>
            <a:r>
              <a:rPr lang="en-US" sz="1200" kern="1200" dirty="0" smtClean="0">
                <a:solidFill>
                  <a:schemeClr val="tx1"/>
                </a:solidFill>
                <a:effectLst/>
                <a:latin typeface="Times New Roman" pitchFamily="18" charset="0"/>
                <a:ea typeface="+mn-ea"/>
                <a:cs typeface="+mn-cs"/>
              </a:rPr>
              <a:t> to the legislation especially through the Medicaid program. </a:t>
            </a:r>
          </a:p>
          <a:p>
            <a:endParaRPr lang="en-US" b="1" dirty="0" smtClean="0"/>
          </a:p>
          <a:p>
            <a:r>
              <a:rPr lang="en-US" b="1" dirty="0" smtClean="0"/>
              <a:t>Nearly 3.2 million people received HCBS through one of the three main Medicaid programs in 2014, a five percent increase from the prior year.</a:t>
            </a:r>
            <a:r>
              <a:rPr lang="en-US" dirty="0" smtClean="0"/>
              <a:t>  </a:t>
            </a:r>
            <a:r>
              <a:rPr lang="en-US" sz="1200" kern="1200" dirty="0" smtClean="0">
                <a:solidFill>
                  <a:schemeClr val="tx1"/>
                </a:solidFill>
                <a:effectLst/>
                <a:latin typeface="Times New Roman" pitchFamily="18" charset="0"/>
                <a:ea typeface="+mn-ea"/>
                <a:cs typeface="+mn-cs"/>
              </a:rPr>
              <a:t> </a:t>
            </a:r>
          </a:p>
          <a:p>
            <a:endParaRPr lang="en-US" sz="1200" kern="1200" dirty="0" smtClean="0">
              <a:solidFill>
                <a:schemeClr val="tx1"/>
              </a:solidFill>
              <a:effectLst/>
              <a:latin typeface="Times New Roman" pitchFamily="18" charset="0"/>
              <a:ea typeface="+mn-ea"/>
              <a:cs typeface="+mn-cs"/>
            </a:endParaRPr>
          </a:p>
          <a:p>
            <a:r>
              <a:rPr lang="en-US" b="1" dirty="0" smtClean="0"/>
              <a:t>Total Medicaid spending on HCBS across the three main programs was $58.5 billion in 2014, an increase of three percent from the prior year, or about $18,400 per enrollee . (KFF) </a:t>
            </a:r>
            <a:endParaRPr lang="en-US" sz="1200" kern="1200" dirty="0" smtClean="0">
              <a:solidFill>
                <a:schemeClr val="tx1"/>
              </a:solidFill>
              <a:effectLst/>
              <a:latin typeface="Times New Roman" pitchFamily="18" charset="0"/>
              <a:ea typeface="+mn-ea"/>
              <a:cs typeface="+mn-cs"/>
            </a:endParaRPr>
          </a:p>
          <a:p>
            <a:endParaRPr lang="en-US" dirty="0" smtClean="0"/>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smtClean="0">
                <a:solidFill>
                  <a:schemeClr val="tx1"/>
                </a:solidFill>
                <a:effectLst/>
                <a:latin typeface="Times New Roman" pitchFamily="18" charset="0"/>
                <a:ea typeface="+mn-ea"/>
                <a:cs typeface="+mn-cs"/>
              </a:rPr>
              <a:t> Some HCBS programs provide cash benefits to allow individuals care at home or in the community. </a:t>
            </a:r>
            <a:endParaRPr lang="en-US" dirty="0"/>
          </a:p>
        </p:txBody>
      </p:sp>
      <p:sp>
        <p:nvSpPr>
          <p:cNvPr id="4" name="Slide Number Placeholder 3"/>
          <p:cNvSpPr>
            <a:spLocks noGrp="1"/>
          </p:cNvSpPr>
          <p:nvPr>
            <p:ph type="sldNum" sz="quarter" idx="10"/>
          </p:nvPr>
        </p:nvSpPr>
        <p:spPr/>
        <p:txBody>
          <a:bodyPr/>
          <a:lstStyle/>
          <a:p>
            <a:pPr>
              <a:defRPr/>
            </a:pPr>
            <a:fld id="{A5C02A6A-CB3C-488D-851D-35D0A85DBC59}" type="slidenum">
              <a:rPr lang="en-US" smtClean="0"/>
              <a:pPr>
                <a:defRPr/>
              </a:pPr>
              <a:t>10</a:t>
            </a:fld>
            <a:endParaRPr lang="en-US"/>
          </a:p>
        </p:txBody>
      </p:sp>
    </p:spTree>
    <p:extLst>
      <p:ext uri="{BB962C8B-B14F-4D97-AF65-F5344CB8AC3E}">
        <p14:creationId xmlns:p14="http://schemas.microsoft.com/office/powerpoint/2010/main" val="7719035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Since HCBS programs are optional to states while NH services are mandatory, there are wide variations in services and expenditures across states.  </a:t>
            </a:r>
          </a:p>
          <a:p>
            <a:endParaRPr lang="en-US" dirty="0" smtClean="0"/>
          </a:p>
          <a:p>
            <a:r>
              <a:rPr lang="en-US" dirty="0" smtClean="0"/>
              <a:t>Seniors and adults with physical disabilities comprised over half (54%) of all Section 1915 (c) waiver enrollment, followed by people with intellectual or developmental disabilities (I/DD, 42%).</a:t>
            </a:r>
            <a:endParaRPr lang="en-US" dirty="0"/>
          </a:p>
        </p:txBody>
      </p:sp>
      <p:sp>
        <p:nvSpPr>
          <p:cNvPr id="4" name="Slide Number Placeholder 3"/>
          <p:cNvSpPr>
            <a:spLocks noGrp="1"/>
          </p:cNvSpPr>
          <p:nvPr>
            <p:ph type="sldNum" sz="quarter" idx="10"/>
          </p:nvPr>
        </p:nvSpPr>
        <p:spPr/>
        <p:txBody>
          <a:bodyPr/>
          <a:lstStyle/>
          <a:p>
            <a:pPr>
              <a:defRPr/>
            </a:pPr>
            <a:fld id="{A5C02A6A-CB3C-488D-851D-35D0A85DBC59}" type="slidenum">
              <a:rPr lang="en-US" smtClean="0"/>
              <a:pPr>
                <a:defRPr/>
              </a:pPr>
              <a:t>11</a:t>
            </a:fld>
            <a:endParaRPr lang="en-US"/>
          </a:p>
        </p:txBody>
      </p:sp>
    </p:spTree>
    <p:extLst>
      <p:ext uri="{BB962C8B-B14F-4D97-AF65-F5344CB8AC3E}">
        <p14:creationId xmlns:p14="http://schemas.microsoft.com/office/powerpoint/2010/main" val="215179379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Three-quarters of states reported Section 1915 (c) or Section 1115 HCBS waiver waiting lists. The waiting lists increased to 656,195 individuals in 2016 especially for individuals with intellectual disabilities. </a:t>
            </a:r>
            <a:endParaRPr lang="en-US" dirty="0"/>
          </a:p>
        </p:txBody>
      </p:sp>
      <p:sp>
        <p:nvSpPr>
          <p:cNvPr id="4" name="Slide Number Placeholder 3"/>
          <p:cNvSpPr>
            <a:spLocks noGrp="1"/>
          </p:cNvSpPr>
          <p:nvPr>
            <p:ph type="sldNum" sz="quarter" idx="10"/>
          </p:nvPr>
        </p:nvSpPr>
        <p:spPr/>
        <p:txBody>
          <a:bodyPr/>
          <a:lstStyle/>
          <a:p>
            <a:pPr>
              <a:defRPr/>
            </a:pPr>
            <a:fld id="{A5C02A6A-CB3C-488D-851D-35D0A85DBC59}" type="slidenum">
              <a:rPr lang="en-US" smtClean="0"/>
              <a:pPr>
                <a:defRPr/>
              </a:pPr>
              <a:t>12</a:t>
            </a:fld>
            <a:endParaRPr lang="en-US"/>
          </a:p>
        </p:txBody>
      </p:sp>
    </p:spTree>
    <p:extLst>
      <p:ext uri="{BB962C8B-B14F-4D97-AF65-F5344CB8AC3E}">
        <p14:creationId xmlns:p14="http://schemas.microsoft.com/office/powerpoint/2010/main" val="316596901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Over three-quarters (77%) of Section 1915 (c) HCBS waivers set financial eligibility at the federal maximum (300% of SSI) but other states limit eligibility.  </a:t>
            </a:r>
            <a:r>
              <a:rPr lang="en-US" dirty="0" smtClean="0"/>
              <a:t>Most states used some form of cost controls, such as fixed expenditure caps or hourly service limits in each of the three main HCBS programs and programs are fragmented.</a:t>
            </a:r>
          </a:p>
          <a:p>
            <a:endParaRPr lang="en-US" dirty="0" smtClean="0"/>
          </a:p>
          <a:p>
            <a:r>
              <a:rPr lang="en-US" dirty="0" smtClean="0"/>
              <a:t>Only 20 out of 31 states offered self-direction in their personal care state plan services programs, while few (6 out of 51) did so for their home health state plan services programs in 2014.</a:t>
            </a:r>
          </a:p>
          <a:p>
            <a:endParaRPr lang="en-US" dirty="0" smtClean="0"/>
          </a:p>
          <a:p>
            <a:r>
              <a:rPr lang="en-US" b="1" dirty="0" smtClean="0"/>
              <a:t>24 states have established capitated MLTSS programs in 2016 serving 1.8 million people to control costs. </a:t>
            </a:r>
          </a:p>
          <a:p>
            <a:endParaRPr lang="en-US" b="1" dirty="0" smtClean="0"/>
          </a:p>
          <a:p>
            <a:r>
              <a:rPr lang="en-US" b="1" dirty="0" smtClean="0"/>
              <a:t>MCOs lack expertise and experience in providing LTSS so these programs are currently being evaluated and need regulatory oversight.</a:t>
            </a:r>
            <a:endParaRPr lang="en-US" dirty="0"/>
          </a:p>
        </p:txBody>
      </p:sp>
      <p:sp>
        <p:nvSpPr>
          <p:cNvPr id="4" name="Slide Number Placeholder 3"/>
          <p:cNvSpPr>
            <a:spLocks noGrp="1"/>
          </p:cNvSpPr>
          <p:nvPr>
            <p:ph type="sldNum" sz="quarter" idx="10"/>
          </p:nvPr>
        </p:nvSpPr>
        <p:spPr/>
        <p:txBody>
          <a:bodyPr/>
          <a:lstStyle/>
          <a:p>
            <a:pPr>
              <a:defRPr/>
            </a:pPr>
            <a:fld id="{A5C02A6A-CB3C-488D-851D-35D0A85DBC59}" type="slidenum">
              <a:rPr lang="en-US" smtClean="0"/>
              <a:pPr>
                <a:defRPr/>
              </a:pPr>
              <a:t>13</a:t>
            </a:fld>
            <a:endParaRPr lang="en-US"/>
          </a:p>
        </p:txBody>
      </p:sp>
    </p:spTree>
    <p:extLst>
      <p:ext uri="{BB962C8B-B14F-4D97-AF65-F5344CB8AC3E}">
        <p14:creationId xmlns:p14="http://schemas.microsoft.com/office/powerpoint/2010/main" val="293681495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Since the demise of the Class Act, there has not been bipartisan support for a mandatory social insurance program.</a:t>
            </a:r>
            <a:endParaRPr lang="en-US" dirty="0"/>
          </a:p>
        </p:txBody>
      </p:sp>
      <p:sp>
        <p:nvSpPr>
          <p:cNvPr id="4" name="Slide Number Placeholder 3"/>
          <p:cNvSpPr>
            <a:spLocks noGrp="1"/>
          </p:cNvSpPr>
          <p:nvPr>
            <p:ph type="sldNum" sz="quarter" idx="10"/>
          </p:nvPr>
        </p:nvSpPr>
        <p:spPr/>
        <p:txBody>
          <a:bodyPr/>
          <a:lstStyle/>
          <a:p>
            <a:pPr>
              <a:defRPr/>
            </a:pPr>
            <a:fld id="{A5C02A6A-CB3C-488D-851D-35D0A85DBC59}" type="slidenum">
              <a:rPr lang="en-US" smtClean="0"/>
              <a:pPr>
                <a:defRPr/>
              </a:pPr>
              <a:t>14</a:t>
            </a:fld>
            <a:endParaRPr lang="en-US"/>
          </a:p>
        </p:txBody>
      </p:sp>
    </p:spTree>
    <p:extLst>
      <p:ext uri="{BB962C8B-B14F-4D97-AF65-F5344CB8AC3E}">
        <p14:creationId xmlns:p14="http://schemas.microsoft.com/office/powerpoint/2010/main" val="401512831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A7117CE5-967F-4B81-B693-F5E216F9832C}" type="slidenum">
              <a:rPr lang="en-US" altLang="en-US"/>
              <a:pPr/>
              <a:t>15</a:t>
            </a:fld>
            <a:endParaRPr lang="en-US" altLang="en-US"/>
          </a:p>
        </p:txBody>
      </p:sp>
      <p:sp>
        <p:nvSpPr>
          <p:cNvPr id="267266" name="Rectangle 7"/>
          <p:cNvSpPr txBox="1">
            <a:spLocks noGrp="1" noChangeArrowheads="1"/>
          </p:cNvSpPr>
          <p:nvPr/>
        </p:nvSpPr>
        <p:spPr bwMode="auto">
          <a:xfrm>
            <a:off x="4024736" y="8919051"/>
            <a:ext cx="3077739" cy="469424"/>
          </a:xfrm>
          <a:prstGeom prst="rect">
            <a:avLst/>
          </a:prstGeom>
          <a:noFill/>
          <a:ln w="9525">
            <a:noFill/>
            <a:miter lim="800000"/>
            <a:headEnd/>
            <a:tailEnd/>
          </a:ln>
        </p:spPr>
        <p:txBody>
          <a:bodyPr lIns="94586" tIns="47293" rIns="94586" bIns="47293" anchor="b"/>
          <a:lstStyle/>
          <a:p>
            <a:pPr algn="r"/>
            <a:fld id="{EFCE83D5-6B21-4A2A-B8E1-88F0D4CA3B63}" type="slidenum">
              <a:rPr lang="en-US" altLang="en-US" sz="1200">
                <a:solidFill>
                  <a:schemeClr val="tx1"/>
                </a:solidFill>
                <a:latin typeface="Times New Roman" pitchFamily="18" charset="0"/>
              </a:rPr>
              <a:pPr algn="r"/>
              <a:t>15</a:t>
            </a:fld>
            <a:endParaRPr lang="en-US" altLang="en-US" sz="1200">
              <a:solidFill>
                <a:schemeClr val="tx1"/>
              </a:solidFill>
              <a:latin typeface="Times New Roman" pitchFamily="18" charset="0"/>
            </a:endParaRPr>
          </a:p>
        </p:txBody>
      </p:sp>
      <p:sp>
        <p:nvSpPr>
          <p:cNvPr id="267267" name="Rectangle 2"/>
          <p:cNvSpPr>
            <a:spLocks noGrp="1" noRot="1" noChangeAspect="1" noChangeArrowheads="1" noTextEdit="1"/>
          </p:cNvSpPr>
          <p:nvPr>
            <p:ph type="sldImg"/>
          </p:nvPr>
        </p:nvSpPr>
        <p:spPr bwMode="auto">
          <a:xfrm>
            <a:off x="1214438" y="711200"/>
            <a:ext cx="4675187" cy="3506788"/>
          </a:xfrm>
          <a:prstGeom prst="rect">
            <a:avLst/>
          </a:prstGeom>
          <a:solidFill>
            <a:srgbClr val="FFFFFF"/>
          </a:solidFill>
          <a:ln>
            <a:solidFill>
              <a:srgbClr val="000000"/>
            </a:solidFill>
            <a:miter lim="800000"/>
            <a:headEnd/>
            <a:tailEnd/>
          </a:ln>
        </p:spPr>
      </p:sp>
      <p:sp>
        <p:nvSpPr>
          <p:cNvPr id="267268" name="Rectangle 3"/>
          <p:cNvSpPr>
            <a:spLocks noGrp="1" noChangeArrowheads="1"/>
          </p:cNvSpPr>
          <p:nvPr>
            <p:ph type="body" idx="1"/>
          </p:nvPr>
        </p:nvSpPr>
        <p:spPr bwMode="auto">
          <a:xfrm>
            <a:off x="946997" y="4459526"/>
            <a:ext cx="5208482" cy="4224814"/>
          </a:xfrm>
          <a:prstGeom prst="rect">
            <a:avLst/>
          </a:prstGeom>
          <a:solidFill>
            <a:srgbClr val="FFFFFF"/>
          </a:solidFill>
          <a:ln>
            <a:solidFill>
              <a:srgbClr val="000000"/>
            </a:solidFill>
            <a:miter lim="800000"/>
            <a:headEnd/>
            <a:tailEnd/>
          </a:ln>
        </p:spPr>
        <p:txBody>
          <a:bodyPr/>
          <a:lstStyle/>
          <a:p>
            <a:r>
              <a:rPr lang="en-US" dirty="0"/>
              <a:t>The challenges for LTC are clear.  The US needs to expand access to HCBS and eliminate unmet need for </a:t>
            </a:r>
            <a:r>
              <a:rPr lang="en-US" dirty="0" smtClean="0"/>
              <a:t>services and to improve quality of care.  </a:t>
            </a:r>
            <a:r>
              <a:rPr lang="en-US" dirty="0"/>
              <a:t>In order to do that, adequate numbers of providers are needed particularly those who will work in the home and provide personal care. </a:t>
            </a:r>
            <a:endParaRPr lang="en-US" dirty="0" smtClean="0"/>
          </a:p>
          <a:p>
            <a:endParaRPr lang="en-US" dirty="0" smtClean="0"/>
          </a:p>
          <a:p>
            <a:r>
              <a:rPr lang="en-US" dirty="0" smtClean="0"/>
              <a:t>After the demise of the Class Act, federal initiatives have failed.</a:t>
            </a:r>
          </a:p>
          <a:p>
            <a:endParaRPr lang="en-US" dirty="0" smtClean="0"/>
          </a:p>
          <a:p>
            <a:r>
              <a:rPr lang="en-US" dirty="0" smtClean="0"/>
              <a:t>However, some states are planning NEW initiatives and legislation to expand access to paid LTSS services.  We will be talking about some of these state efforts in our workshop today. </a:t>
            </a:r>
            <a:endParaRPr lang="en-US" dirty="0"/>
          </a:p>
        </p:txBody>
      </p:sp>
    </p:spTree>
    <p:extLst>
      <p:ext uri="{BB962C8B-B14F-4D97-AF65-F5344CB8AC3E}">
        <p14:creationId xmlns:p14="http://schemas.microsoft.com/office/powerpoint/2010/main" val="10363191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There are various estimates of how many people need LTSS.  In 2010 we estimated about 11 mil need help at home and 1.7 million need nursing home or residential care.  The institutional estimates have remained the same but the estimates by Steve Kaye at UCSF are for about 14 million needing LTSS at home/community. </a:t>
            </a:r>
            <a:endParaRPr lang="en-US" dirty="0"/>
          </a:p>
        </p:txBody>
      </p:sp>
      <p:sp>
        <p:nvSpPr>
          <p:cNvPr id="4" name="Slide Number Placeholder 3"/>
          <p:cNvSpPr>
            <a:spLocks noGrp="1"/>
          </p:cNvSpPr>
          <p:nvPr>
            <p:ph type="sldNum" sz="quarter" idx="10"/>
          </p:nvPr>
        </p:nvSpPr>
        <p:spPr/>
        <p:txBody>
          <a:bodyPr/>
          <a:lstStyle/>
          <a:p>
            <a:pPr>
              <a:defRPr/>
            </a:pPr>
            <a:fld id="{A5C02A6A-CB3C-488D-851D-35D0A85DBC59}" type="slidenum">
              <a:rPr lang="en-US" smtClean="0"/>
              <a:pPr>
                <a:defRPr/>
              </a:pPr>
              <a:t>2</a:t>
            </a:fld>
            <a:endParaRPr lang="en-US"/>
          </a:p>
        </p:txBody>
      </p:sp>
    </p:spTree>
    <p:extLst>
      <p:ext uri="{BB962C8B-B14F-4D97-AF65-F5344CB8AC3E}">
        <p14:creationId xmlns:p14="http://schemas.microsoft.com/office/powerpoint/2010/main" val="22423293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p:cNvSpPr>
            <a:spLocks noGrp="1" noChangeArrowheads="1"/>
          </p:cNvSpPr>
          <p:nvPr>
            <p:ph type="sldNum" sz="quarter" idx="5"/>
          </p:nvPr>
        </p:nvSpPr>
        <p:spPr>
          <a:noFill/>
        </p:spPr>
        <p:txBody>
          <a:bodyPr/>
          <a:lstStyle/>
          <a:p>
            <a:fld id="{09991E17-AA9C-48CA-8ED0-CFD41DCA9AB2}" type="slidenum">
              <a:rPr lang="en-US"/>
              <a:pPr/>
              <a:t>3</a:t>
            </a:fld>
            <a:endParaRPr lang="en-US"/>
          </a:p>
        </p:txBody>
      </p:sp>
      <p:sp>
        <p:nvSpPr>
          <p:cNvPr id="88067" name="Rectangle 2"/>
          <p:cNvSpPr>
            <a:spLocks noGrp="1" noRot="1" noChangeAspect="1" noChangeArrowheads="1" noTextEdit="1"/>
          </p:cNvSpPr>
          <p:nvPr>
            <p:ph type="sldImg"/>
          </p:nvPr>
        </p:nvSpPr>
        <p:spPr>
          <a:solidFill>
            <a:srgbClr val="FFFFFF"/>
          </a:solidFill>
          <a:ln/>
        </p:spPr>
      </p:sp>
      <p:sp>
        <p:nvSpPr>
          <p:cNvPr id="88068" name="Rectangle 3"/>
          <p:cNvSpPr>
            <a:spLocks noGrp="1" noChangeArrowheads="1"/>
          </p:cNvSpPr>
          <p:nvPr>
            <p:ph type="body" idx="1"/>
          </p:nvPr>
        </p:nvSpPr>
        <p:spPr>
          <a:solidFill>
            <a:srgbClr val="FFFFFF"/>
          </a:solidFill>
          <a:ln>
            <a:solidFill>
              <a:srgbClr val="000000"/>
            </a:solidFill>
          </a:ln>
        </p:spPr>
        <p:txBody>
          <a:bodyPr/>
          <a:lstStyle/>
          <a:p>
            <a:pPr eaLnBrk="1" hangingPunct="1"/>
            <a:r>
              <a:rPr lang="en-US" dirty="0" smtClean="0"/>
              <a:t>The risk of needing LTSS increases as individuals age.  At age 75, about 15% need help with LTSS while at age 85, 45% need help.  Most people do not realize that almost half of the population who need help with personal assistance or care at home are under age 65.  </a:t>
            </a:r>
          </a:p>
        </p:txBody>
      </p:sp>
    </p:spTree>
    <p:extLst>
      <p:ext uri="{BB962C8B-B14F-4D97-AF65-F5344CB8AC3E}">
        <p14:creationId xmlns:p14="http://schemas.microsoft.com/office/powerpoint/2010/main" val="28226566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p:cNvSpPr>
            <a:spLocks noGrp="1" noRot="1" noChangeAspect="1" noChangeArrowheads="1" noTextEdit="1"/>
          </p:cNvSpPr>
          <p:nvPr>
            <p:ph type="sldImg"/>
          </p:nvPr>
        </p:nvSpPr>
        <p:spPr>
          <a:solidFill>
            <a:srgbClr val="FFFFFF"/>
          </a:solidFill>
          <a:ln/>
        </p:spPr>
      </p:sp>
      <p:sp>
        <p:nvSpPr>
          <p:cNvPr id="18434" name="Rectangle 3"/>
          <p:cNvSpPr>
            <a:spLocks noGrp="1" noChangeArrowheads="1"/>
          </p:cNvSpPr>
          <p:nvPr>
            <p:ph type="body" idx="1"/>
          </p:nvPr>
        </p:nvSpPr>
        <p:spPr>
          <a:solidFill>
            <a:srgbClr val="FFFFFF"/>
          </a:solidFill>
          <a:ln>
            <a:solidFill>
              <a:srgbClr val="000000"/>
            </a:solidFill>
          </a:ln>
        </p:spPr>
        <p:txBody>
          <a:bodyPr/>
          <a:lstStyle/>
          <a:p>
            <a:endParaRPr lang="en-US" dirty="0" smtClean="0"/>
          </a:p>
        </p:txBody>
      </p:sp>
    </p:spTree>
    <p:extLst>
      <p:ext uri="{BB962C8B-B14F-4D97-AF65-F5344CB8AC3E}">
        <p14:creationId xmlns:p14="http://schemas.microsoft.com/office/powerpoint/2010/main" val="23281321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p:cNvSpPr>
            <a:spLocks noGrp="1" noRot="1" noChangeAspect="1" noChangeArrowheads="1" noTextEdit="1"/>
          </p:cNvSpPr>
          <p:nvPr>
            <p:ph type="sldImg"/>
          </p:nvPr>
        </p:nvSpPr>
        <p:spPr>
          <a:solidFill>
            <a:srgbClr val="FFFFFF"/>
          </a:solidFill>
          <a:ln/>
        </p:spPr>
      </p:sp>
      <p:sp>
        <p:nvSpPr>
          <p:cNvPr id="18434" name="Rectangle 3"/>
          <p:cNvSpPr>
            <a:spLocks noGrp="1" noChangeArrowheads="1"/>
          </p:cNvSpPr>
          <p:nvPr>
            <p:ph type="body" idx="1"/>
          </p:nvPr>
        </p:nvSpPr>
        <p:spPr>
          <a:solidFill>
            <a:srgbClr val="FFFFFF"/>
          </a:solidFill>
          <a:ln>
            <a:solidFill>
              <a:srgbClr val="000000"/>
            </a:solidFill>
          </a:ln>
        </p:spPr>
        <p:txBody>
          <a:bodyPr/>
          <a:lstStyle/>
          <a:p>
            <a:endParaRPr lang="en-US" dirty="0" smtClean="0"/>
          </a:p>
        </p:txBody>
      </p:sp>
    </p:spTree>
    <p:extLst>
      <p:ext uri="{BB962C8B-B14F-4D97-AF65-F5344CB8AC3E}">
        <p14:creationId xmlns:p14="http://schemas.microsoft.com/office/powerpoint/2010/main" val="40937941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8A0DC7F-B169-4C33-B46B-EDE476CA1761}" type="slidenum">
              <a:rPr lang="en-US" altLang="en-US"/>
              <a:pPr/>
              <a:t>6</a:t>
            </a:fld>
            <a:endParaRPr lang="en-US" altLang="en-US"/>
          </a:p>
        </p:txBody>
      </p:sp>
      <p:sp>
        <p:nvSpPr>
          <p:cNvPr id="642050" name="Rectangle 2"/>
          <p:cNvSpPr>
            <a:spLocks noGrp="1" noRot="1" noChangeAspect="1" noChangeArrowheads="1" noTextEdit="1"/>
          </p:cNvSpPr>
          <p:nvPr>
            <p:ph type="sldImg"/>
          </p:nvPr>
        </p:nvSpPr>
        <p:spPr>
          <a:ln/>
        </p:spPr>
      </p:sp>
      <p:sp>
        <p:nvSpPr>
          <p:cNvPr id="642051" name="Rectangle 3"/>
          <p:cNvSpPr>
            <a:spLocks noGrp="1" noChangeArrowheads="1"/>
          </p:cNvSpPr>
          <p:nvPr>
            <p:ph type="body" idx="1"/>
          </p:nvPr>
        </p:nvSpPr>
        <p:spPr/>
        <p:txBody>
          <a:bodyPr/>
          <a:lstStyle/>
          <a:p>
            <a:r>
              <a:rPr lang="en-US" dirty="0" smtClean="0"/>
              <a:t>LTSS represents $469 billion or 13% of total personal health care expenditures in 2018.   Consumers pay 27% of total nursing home/ residential care costs and $13% of all LTSS costs. Other health and personal care expenditures represent 41% of all expenditures and 86 percent is paid by Medicaid.  Medicaid  pays almost 60% of all LTSS expenditures in the US.   </a:t>
            </a:r>
            <a:endParaRPr lang="en-US" dirty="0"/>
          </a:p>
        </p:txBody>
      </p:sp>
    </p:spTree>
    <p:extLst>
      <p:ext uri="{BB962C8B-B14F-4D97-AF65-F5344CB8AC3E}">
        <p14:creationId xmlns:p14="http://schemas.microsoft.com/office/powerpoint/2010/main" val="23287892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Most professional do not realize that only 13% of LTSS at home is paid for primarily by Medicaid.  84% of all LTSS at home is provided by unpaid caregivers who are primarily women, who are spouses or children.  A heavy caregiving burden falls on those with low incomes and minorities.  </a:t>
            </a:r>
            <a:endParaRPr lang="en-US" dirty="0"/>
          </a:p>
        </p:txBody>
      </p:sp>
      <p:sp>
        <p:nvSpPr>
          <p:cNvPr id="4" name="Slide Number Placeholder 3"/>
          <p:cNvSpPr>
            <a:spLocks noGrp="1"/>
          </p:cNvSpPr>
          <p:nvPr>
            <p:ph type="sldNum" sz="quarter" idx="10"/>
          </p:nvPr>
        </p:nvSpPr>
        <p:spPr/>
        <p:txBody>
          <a:bodyPr/>
          <a:lstStyle/>
          <a:p>
            <a:pPr>
              <a:defRPr/>
            </a:pPr>
            <a:fld id="{A5C02A6A-CB3C-488D-851D-35D0A85DBC59}" type="slidenum">
              <a:rPr lang="en-US" smtClean="0"/>
              <a:pPr>
                <a:defRPr/>
              </a:pPr>
              <a:t>7</a:t>
            </a:fld>
            <a:endParaRPr lang="en-US"/>
          </a:p>
        </p:txBody>
      </p:sp>
    </p:spTree>
    <p:extLst>
      <p:ext uri="{BB962C8B-B14F-4D97-AF65-F5344CB8AC3E}">
        <p14:creationId xmlns:p14="http://schemas.microsoft.com/office/powerpoint/2010/main" val="34033480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smtClean="0">
                <a:solidFill>
                  <a:schemeClr val="tx1"/>
                </a:solidFill>
                <a:effectLst/>
                <a:latin typeface="Times New Roman" pitchFamily="18" charset="0"/>
                <a:ea typeface="+mn-ea"/>
                <a:cs typeface="+mn-cs"/>
              </a:rPr>
              <a:t>An estimated $470 billion worth of care is provided by unpaid caregivers in the US primarily for adults – about 24 </a:t>
            </a:r>
            <a:r>
              <a:rPr lang="en-US" sz="1200" kern="1200" dirty="0" err="1" smtClean="0">
                <a:solidFill>
                  <a:schemeClr val="tx1"/>
                </a:solidFill>
                <a:effectLst/>
                <a:latin typeface="Times New Roman" pitchFamily="18" charset="0"/>
                <a:ea typeface="+mn-ea"/>
                <a:cs typeface="+mn-cs"/>
              </a:rPr>
              <a:t>hrs</a:t>
            </a:r>
            <a:r>
              <a:rPr lang="en-US" sz="1200" kern="1200" dirty="0" smtClean="0">
                <a:solidFill>
                  <a:schemeClr val="tx1"/>
                </a:solidFill>
                <a:effectLst/>
                <a:latin typeface="Times New Roman" pitchFamily="18" charset="0"/>
                <a:ea typeface="+mn-ea"/>
                <a:cs typeface="+mn-cs"/>
              </a:rPr>
              <a:t> per week.  </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kern="1200" dirty="0" smtClean="0">
              <a:solidFill>
                <a:schemeClr val="tx1"/>
              </a:solidFill>
              <a:effectLst/>
              <a:latin typeface="Times New Roman" pitchFamily="18" charset="0"/>
              <a:ea typeface="+mn-ea"/>
              <a:cs typeface="+mn-cs"/>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smtClean="0">
                <a:solidFill>
                  <a:schemeClr val="tx1"/>
                </a:solidFill>
                <a:effectLst/>
                <a:latin typeface="Times New Roman" pitchFamily="18" charset="0"/>
                <a:ea typeface="+mn-ea"/>
                <a:cs typeface="+mn-cs"/>
              </a:rPr>
              <a:t>As Henry Moss has pointed out in his book </a:t>
            </a:r>
            <a:r>
              <a:rPr lang="en-US" sz="1200" i="1" kern="1200" dirty="0" smtClean="0">
                <a:solidFill>
                  <a:schemeClr val="tx1"/>
                </a:solidFill>
                <a:effectLst/>
                <a:latin typeface="Times New Roman" pitchFamily="18" charset="0"/>
                <a:ea typeface="+mn-ea"/>
                <a:cs typeface="+mn-cs"/>
              </a:rPr>
              <a:t>The 2030 Caregiving Crisis</a:t>
            </a:r>
            <a:r>
              <a:rPr lang="en-US" sz="1200" kern="1200" dirty="0" smtClean="0">
                <a:solidFill>
                  <a:schemeClr val="tx1"/>
                </a:solidFill>
                <a:effectLst/>
                <a:latin typeface="Times New Roman" pitchFamily="18" charset="0"/>
                <a:ea typeface="+mn-ea"/>
                <a:cs typeface="+mn-cs"/>
              </a:rPr>
              <a:t>, the country undervalues of the work of caregiving perpetuates inequities.  Women leave jobs or cut hours to care for disabled relatives and suffer poor physical and mental health. Home care and nursing home workers, mostly women of color, receive low pay and have poor working conditions. Disabled younger adults abandon education and careers to stay poor enough to qualify for public services. Caregivers and care received often face depression and stress.</a:t>
            </a:r>
          </a:p>
          <a:p>
            <a:endParaRPr lang="en-US" dirty="0"/>
          </a:p>
        </p:txBody>
      </p:sp>
      <p:sp>
        <p:nvSpPr>
          <p:cNvPr id="4" name="Slide Number Placeholder 3"/>
          <p:cNvSpPr>
            <a:spLocks noGrp="1"/>
          </p:cNvSpPr>
          <p:nvPr>
            <p:ph type="sldNum" sz="quarter" idx="10"/>
          </p:nvPr>
        </p:nvSpPr>
        <p:spPr/>
        <p:txBody>
          <a:bodyPr/>
          <a:lstStyle/>
          <a:p>
            <a:pPr>
              <a:defRPr/>
            </a:pPr>
            <a:fld id="{A5C02A6A-CB3C-488D-851D-35D0A85DBC59}" type="slidenum">
              <a:rPr lang="en-US" smtClean="0"/>
              <a:pPr>
                <a:defRPr/>
              </a:pPr>
              <a:t>8</a:t>
            </a:fld>
            <a:endParaRPr lang="en-US"/>
          </a:p>
        </p:txBody>
      </p:sp>
    </p:spTree>
    <p:extLst>
      <p:ext uri="{BB962C8B-B14F-4D97-AF65-F5344CB8AC3E}">
        <p14:creationId xmlns:p14="http://schemas.microsoft.com/office/powerpoint/2010/main" val="28554986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evidence is clear that nursing homes provide very poor care in general because most are for-profit companies owned by chains making high profits with little commitment to quality.</a:t>
            </a:r>
          </a:p>
          <a:p>
            <a:endParaRPr lang="en-US" dirty="0" smtClean="0"/>
          </a:p>
          <a:p>
            <a:r>
              <a:rPr lang="en-US" dirty="0" smtClean="0"/>
              <a:t>There are also problems with the quality of home health and hospice agencies that are also primarily for-profit companies.</a:t>
            </a:r>
          </a:p>
          <a:p>
            <a:endParaRPr lang="en-US" dirty="0" smtClean="0"/>
          </a:p>
          <a:p>
            <a:r>
              <a:rPr lang="en-US" dirty="0" smtClean="0"/>
              <a:t>Overall there is very poor regulation of the LTSS industry.  </a:t>
            </a:r>
            <a:endParaRPr lang="en-US" dirty="0"/>
          </a:p>
        </p:txBody>
      </p:sp>
      <p:sp>
        <p:nvSpPr>
          <p:cNvPr id="4" name="Slide Number Placeholder 3"/>
          <p:cNvSpPr>
            <a:spLocks noGrp="1"/>
          </p:cNvSpPr>
          <p:nvPr>
            <p:ph type="sldNum" sz="quarter" idx="10"/>
          </p:nvPr>
        </p:nvSpPr>
        <p:spPr/>
        <p:txBody>
          <a:bodyPr/>
          <a:lstStyle/>
          <a:p>
            <a:pPr>
              <a:defRPr/>
            </a:pPr>
            <a:fld id="{A5C02A6A-CB3C-488D-851D-35D0A85DBC59}" type="slidenum">
              <a:rPr lang="en-US" smtClean="0"/>
              <a:pPr>
                <a:defRPr/>
              </a:pPr>
              <a:t>9</a:t>
            </a:fld>
            <a:endParaRPr lang="en-US"/>
          </a:p>
        </p:txBody>
      </p:sp>
    </p:spTree>
    <p:extLst>
      <p:ext uri="{BB962C8B-B14F-4D97-AF65-F5344CB8AC3E}">
        <p14:creationId xmlns:p14="http://schemas.microsoft.com/office/powerpoint/2010/main" val="419477142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pPr>
              <a:defRPr/>
            </a:pPr>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pPr>
              <a:defRPr/>
            </a:pPr>
            <a:fld id="{752573CB-138F-43D1-8F90-2E83FBC99593}" type="slidenum">
              <a:rPr lang="en-US" smtClean="0"/>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64FECA73-837F-4A10-814A-3C35AD26BC0A}"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579AA0BF-C928-40DC-9030-073B8CAD0C17}" type="slidenum">
              <a:rPr lang="en-US" smtClean="0"/>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685800" y="1981200"/>
            <a:ext cx="7772400" cy="4114800"/>
          </a:xfrm>
        </p:spPr>
        <p:txBody>
          <a:bodyPr/>
          <a:lstStyle/>
          <a:p>
            <a:pPr lvl="0"/>
            <a:endParaRPr lang="en-US" noProof="0" smtClean="0"/>
          </a:p>
        </p:txBody>
      </p:sp>
      <p:sp>
        <p:nvSpPr>
          <p:cNvPr id="4" name="Rectangle 1030"/>
          <p:cNvSpPr>
            <a:spLocks noGrp="1" noChangeArrowheads="1"/>
          </p:cNvSpPr>
          <p:nvPr>
            <p:ph type="dt" sz="half" idx="10"/>
          </p:nvPr>
        </p:nvSpPr>
        <p:spPr>
          <a:ln/>
        </p:spPr>
        <p:txBody>
          <a:bodyPr/>
          <a:lstStyle>
            <a:lvl1pPr>
              <a:defRPr/>
            </a:lvl1pPr>
          </a:lstStyle>
          <a:p>
            <a:pPr>
              <a:defRPr/>
            </a:pPr>
            <a:endParaRPr lang="en-US"/>
          </a:p>
        </p:txBody>
      </p:sp>
      <p:sp>
        <p:nvSpPr>
          <p:cNvPr id="5" name="Rectangle 1031"/>
          <p:cNvSpPr>
            <a:spLocks noGrp="1" noChangeArrowheads="1"/>
          </p:cNvSpPr>
          <p:nvPr>
            <p:ph type="ftr" sz="quarter" idx="11"/>
          </p:nvPr>
        </p:nvSpPr>
        <p:spPr>
          <a:ln/>
        </p:spPr>
        <p:txBody>
          <a:bodyPr/>
          <a:lstStyle>
            <a:lvl1pPr>
              <a:defRPr/>
            </a:lvl1pPr>
          </a:lstStyle>
          <a:p>
            <a:pPr>
              <a:defRPr/>
            </a:pPr>
            <a:endParaRPr lang="en-US"/>
          </a:p>
        </p:txBody>
      </p:sp>
      <p:sp>
        <p:nvSpPr>
          <p:cNvPr id="6" name="Rectangle 1032"/>
          <p:cNvSpPr>
            <a:spLocks noGrp="1" noChangeArrowheads="1"/>
          </p:cNvSpPr>
          <p:nvPr>
            <p:ph type="sldNum" sz="quarter" idx="12"/>
          </p:nvPr>
        </p:nvSpPr>
        <p:spPr>
          <a:ln/>
        </p:spPr>
        <p:txBody>
          <a:bodyPr/>
          <a:lstStyle>
            <a:lvl1pPr>
              <a:defRPr/>
            </a:lvl1pPr>
          </a:lstStyle>
          <a:p>
            <a:pPr>
              <a:defRPr/>
            </a:pPr>
            <a:fld id="{3005A13E-433E-42BF-88B0-EE687FD3CA30}"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752573CB-138F-43D1-8F90-2E83FBC99593}" type="slidenum">
              <a:rPr lang="en-US" smtClean="0"/>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5015C95A-DE09-46E1-8563-048E4C3B86D0}" type="slidenum">
              <a:rPr lang="en-US" smtClean="0"/>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3B44F038-220D-45C9-957D-415FB444CFC1}" type="slidenum">
              <a:rPr lang="en-US" smtClean="0"/>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B713E188-5D3E-4174-B912-CE6F0D5B1591}" type="slidenum">
              <a:rPr lang="en-US" smtClean="0"/>
              <a:pPr>
                <a:defRPr/>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20FFAF31-779D-40D8-B55F-25C49E416475}" type="slidenum">
              <a:rPr lang="en-US" smtClean="0"/>
              <a:pPr>
                <a:defRPr/>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9FB39C30-4642-4ED4-8B7C-948DB1E7903F}" type="slidenum">
              <a:rPr lang="en-US" smtClean="0"/>
              <a:pPr>
                <a:defRPr/>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E81C17D8-58B7-4198-862F-C4A61D13881D}" type="slidenum">
              <a:rPr lang="en-US"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5015C95A-DE09-46E1-8563-048E4C3B86D0}" type="slidenum">
              <a:rPr lang="en-US" smtClean="0"/>
              <a:pPr>
                <a:defRPr/>
              </a:pPr>
              <a:t>‹#›</a:t>
            </a:fld>
            <a:endParaRPr lang="en-US"/>
          </a:p>
        </p:txBody>
      </p:sp>
      <p:sp>
        <p:nvSpPr>
          <p:cNvPr id="7" name="Title 6"/>
          <p:cNvSpPr>
            <a:spLocks noGrp="1"/>
          </p:cNvSpPr>
          <p:nvPr>
            <p:ph type="title"/>
          </p:nvPr>
        </p:nvSpPr>
        <p:spPr/>
        <p:txBody>
          <a:bodyPr rtlCol="0"/>
          <a:lstStyle/>
          <a:p>
            <a:r>
              <a:rPr kumimoji="0" lang="en-US" smtClean="0"/>
              <a:t>Click to edit Master title style</a:t>
            </a:r>
            <a:endParaRPr kumimoji="0"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F1E2F63B-4A51-46C1-99F8-DCA45249EEE3}" type="slidenum">
              <a:rPr lang="en-US" smtClean="0"/>
              <a:pPr>
                <a:defRPr/>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3DE7BBD7-6063-4525-A498-089C1F798344}" type="slidenum">
              <a:rPr lang="en-US" smtClean="0"/>
              <a:pPr>
                <a:defRPr/>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64FECA73-837F-4A10-814A-3C35AD26BC0A}" type="slidenum">
              <a:rPr lang="en-US" smtClean="0"/>
              <a:pPr>
                <a:defRPr/>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579AA0BF-C928-40DC-9030-073B8CAD0C17}" type="slidenum">
              <a:rPr lang="en-US" smtClean="0"/>
              <a:pPr>
                <a:defRPr/>
              </a:pPr>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752573CB-138F-43D1-8F90-2E83FBC99593}" type="slidenum">
              <a:rPr lang="en-US" smtClean="0"/>
              <a:pPr>
                <a:defRPr/>
              </a:pPr>
              <a:t>‹#›</a:t>
            </a:fld>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5015C95A-DE09-46E1-8563-048E4C3B86D0}" type="slidenum">
              <a:rPr lang="en-US" smtClean="0"/>
              <a:pPr>
                <a:defRPr/>
              </a:pPr>
              <a:t>‹#›</a:t>
            </a:fld>
            <a:endParaRPr 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3B44F038-220D-45C9-957D-415FB444CFC1}" type="slidenum">
              <a:rPr lang="en-US" smtClean="0"/>
              <a:pPr>
                <a:defRPr/>
              </a:pPr>
              <a:t>‹#›</a:t>
            </a:fld>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B713E188-5D3E-4174-B912-CE6F0D5B1591}" type="slidenum">
              <a:rPr lang="en-US" smtClean="0"/>
              <a:pPr>
                <a:defRPr/>
              </a:pPr>
              <a:t>‹#›</a:t>
            </a:fld>
            <a:endParaRPr 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20FFAF31-779D-40D8-B55F-25C49E416475}" type="slidenum">
              <a:rPr lang="en-US" smtClean="0"/>
              <a:pPr>
                <a:defRPr/>
              </a:pPr>
              <a:t>‹#›</a:t>
            </a:fld>
            <a:endParaRPr 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9FB39C30-4642-4ED4-8B7C-948DB1E7903F}" type="slidenum">
              <a:rPr lang="en-US" smtClean="0"/>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3B44F038-220D-45C9-957D-415FB444CFC1}" type="slidenum">
              <a:rPr lang="en-US" smtClean="0"/>
              <a:pPr>
                <a:defRPr/>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E81C17D8-58B7-4198-862F-C4A61D13881D}" type="slidenum">
              <a:rPr lang="en-US" smtClean="0"/>
              <a:pPr>
                <a:defRPr/>
              </a:pPr>
              <a:t>‹#›</a:t>
            </a:fld>
            <a:endParaRPr 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F1E2F63B-4A51-46C1-99F8-DCA45249EEE3}" type="slidenum">
              <a:rPr lang="en-US" smtClean="0"/>
              <a:pPr>
                <a:defRPr/>
              </a:pPr>
              <a:t>‹#›</a:t>
            </a:fld>
            <a:endParaRPr 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3DE7BBD7-6063-4525-A498-089C1F798344}" type="slidenum">
              <a:rPr lang="en-US" smtClean="0"/>
              <a:pPr>
                <a:defRPr/>
              </a:pPr>
              <a:t>‹#›</a:t>
            </a:fld>
            <a:endParaRPr 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64FECA73-837F-4A10-814A-3C35AD26BC0A}" type="slidenum">
              <a:rPr lang="en-US" smtClean="0"/>
              <a:pPr>
                <a:defRPr/>
              </a:pPr>
              <a:t>‹#›</a:t>
            </a:fld>
            <a:endParaRPr 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579AA0BF-C928-40DC-9030-073B8CAD0C17}" type="slidenum">
              <a:rPr lang="en-US" smtClean="0"/>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B713E188-5D3E-4174-B912-CE6F0D5B1591}" type="slidenum">
              <a:rPr lang="en-US" smtClean="0"/>
              <a:pPr>
                <a:defRPr/>
              </a:pPr>
              <a:t>‹#›</a:t>
            </a:fld>
            <a:endParaRPr lang="en-US"/>
          </a:p>
        </p:txBody>
      </p:sp>
      <p:sp>
        <p:nvSpPr>
          <p:cNvPr id="8" name="Title 7"/>
          <p:cNvSpPr>
            <a:spLocks noGrp="1"/>
          </p:cNvSpPr>
          <p:nvPr>
            <p:ph type="title"/>
          </p:nvPr>
        </p:nvSpPr>
        <p:spPr/>
        <p:txBody>
          <a:bodyPr rtlCol="0"/>
          <a:lstStyle/>
          <a:p>
            <a:r>
              <a:rPr kumimoji="0" lang="en-US" smtClean="0"/>
              <a:t>Click to edit Master title style</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20FFAF31-779D-40D8-B55F-25C49E416475}" type="slidenum">
              <a:rPr lang="en-US" smtClean="0"/>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9FB39C30-4642-4ED4-8B7C-948DB1E7903F}" type="slidenum">
              <a:rPr lang="en-US" smtClean="0"/>
              <a:pPr>
                <a:defRPr/>
              </a:pPr>
              <a:t>‹#›</a:t>
            </a:fld>
            <a:endParaRPr lang="en-US"/>
          </a:p>
        </p:txBody>
      </p:sp>
      <p:sp>
        <p:nvSpPr>
          <p:cNvPr id="6" name="Title 5"/>
          <p:cNvSpPr>
            <a:spLocks noGrp="1"/>
          </p:cNvSpPr>
          <p:nvPr>
            <p:ph type="title"/>
          </p:nvPr>
        </p:nvSpPr>
        <p:spPr/>
        <p:txBody>
          <a:bodyPr rtlCol="0"/>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E81C17D8-58B7-4198-862F-C4A61D13881D}" type="slidenum">
              <a:rPr lang="en-US"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F1E2F63B-4A51-46C1-99F8-DCA45249EEE3}" type="slidenum">
              <a:rPr lang="en-US" smtClean="0"/>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pPr>
              <a:defRPr/>
            </a:pPr>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pPr>
              <a:defRPr/>
            </a:pPr>
            <a:fld id="{3DE7BBD7-6063-4525-A498-089C1F798344}" type="slidenum">
              <a:rPr lang="en-US" smtClean="0"/>
              <a:pPr>
                <a:defRPr/>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4"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pPr>
              <a:defRPr/>
            </a:pPr>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pPr>
              <a:defRPr/>
            </a:pPr>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pPr>
              <a:defRPr/>
            </a:pPr>
            <a:fld id="{EF3919BF-5EE1-4C5E-BF70-F6E12EE6A260}" type="slidenum">
              <a:rPr lang="en-US"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4062" r:id="rId1"/>
    <p:sldLayoutId id="2147484063" r:id="rId2"/>
    <p:sldLayoutId id="2147484064" r:id="rId3"/>
    <p:sldLayoutId id="2147484065" r:id="rId4"/>
    <p:sldLayoutId id="2147484066" r:id="rId5"/>
    <p:sldLayoutId id="2147484067" r:id="rId6"/>
    <p:sldLayoutId id="2147484068" r:id="rId7"/>
    <p:sldLayoutId id="2147484069" r:id="rId8"/>
    <p:sldLayoutId id="2147484070" r:id="rId9"/>
    <p:sldLayoutId id="2147484071" r:id="rId10"/>
    <p:sldLayoutId id="2147484072" r:id="rId11"/>
    <p:sldLayoutId id="2147484145" r:id="rId12"/>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EF3919BF-5EE1-4C5E-BF70-F6E12EE6A260}" type="slidenum">
              <a:rPr lang="en-US"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4159" r:id="rId1"/>
    <p:sldLayoutId id="2147484160" r:id="rId2"/>
    <p:sldLayoutId id="2147484161" r:id="rId3"/>
    <p:sldLayoutId id="2147484162" r:id="rId4"/>
    <p:sldLayoutId id="2147484163" r:id="rId5"/>
    <p:sldLayoutId id="2147484164" r:id="rId6"/>
    <p:sldLayoutId id="2147484165" r:id="rId7"/>
    <p:sldLayoutId id="2147484166" r:id="rId8"/>
    <p:sldLayoutId id="2147484167" r:id="rId9"/>
    <p:sldLayoutId id="2147484168" r:id="rId10"/>
    <p:sldLayoutId id="214748416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EF3919BF-5EE1-4C5E-BF70-F6E12EE6A260}" type="slidenum">
              <a:rPr lang="en-US"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4171" r:id="rId1"/>
    <p:sldLayoutId id="2147484172" r:id="rId2"/>
    <p:sldLayoutId id="2147484173" r:id="rId3"/>
    <p:sldLayoutId id="2147484174" r:id="rId4"/>
    <p:sldLayoutId id="2147484175" r:id="rId5"/>
    <p:sldLayoutId id="2147484176" r:id="rId6"/>
    <p:sldLayoutId id="2147484177" r:id="rId7"/>
    <p:sldLayoutId id="2147484178" r:id="rId8"/>
    <p:sldLayoutId id="2147484179" r:id="rId9"/>
    <p:sldLayoutId id="2147484180" r:id="rId10"/>
    <p:sldLayoutId id="214748418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11.xml"/><Relationship Id="rId1" Type="http://schemas.openxmlformats.org/officeDocument/2006/relationships/slideLayout" Target="../slideLayouts/slideLayout19.xml"/></Relationships>
</file>

<file path=ppt/slides/_rels/slide12.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12.xml"/><Relationship Id="rId1" Type="http://schemas.openxmlformats.org/officeDocument/2006/relationships/slideLayout" Target="../slideLayouts/slideLayout19.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29.xml"/><Relationship Id="rId4" Type="http://schemas.openxmlformats.org/officeDocument/2006/relationships/chart" Target="../charts/chart2.xml"/></Relationships>
</file>

<file path=ppt/slides/_rels/slide4.xml.rels><?xml version="1.0" encoding="UTF-8" standalone="yes"?>
<Relationships xmlns="http://schemas.openxmlformats.org/package/2006/relationships"><Relationship Id="rId3" Type="http://schemas.openxmlformats.org/officeDocument/2006/relationships/hyperlink" Target="https://www.medicaid.gov/medicaid/data-and-systems/mmis/index.html"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3554" name="Picture 2" descr="SFgate1"/>
          <p:cNvPicPr>
            <a:picLocks noChangeAspect="1" noChangeArrowheads="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sp>
        <p:nvSpPr>
          <p:cNvPr id="23555" name="Text Box 3"/>
          <p:cNvSpPr txBox="1">
            <a:spLocks noChangeArrowheads="1"/>
          </p:cNvSpPr>
          <p:nvPr/>
        </p:nvSpPr>
        <p:spPr bwMode="auto">
          <a:xfrm>
            <a:off x="0" y="0"/>
            <a:ext cx="9285288" cy="6186309"/>
          </a:xfrm>
          <a:prstGeom prst="rect">
            <a:avLst/>
          </a:prstGeom>
          <a:noFill/>
          <a:ln w="12700">
            <a:noFill/>
            <a:miter lim="800000"/>
            <a:headEnd/>
            <a:tailEnd/>
          </a:ln>
        </p:spPr>
        <p:txBody>
          <a:bodyPr>
            <a:spAutoFit/>
          </a:bodyPr>
          <a:lstStyle/>
          <a:p>
            <a:pPr eaLnBrk="0" hangingPunct="0"/>
            <a:endParaRPr lang="en-US" sz="5400" b="1" dirty="0">
              <a:solidFill>
                <a:srgbClr val="FFFF00"/>
              </a:solidFill>
              <a:latin typeface="Times New Roman" pitchFamily="18" charset="0"/>
            </a:endParaRPr>
          </a:p>
          <a:p>
            <a:pPr eaLnBrk="0" hangingPunct="0"/>
            <a:endParaRPr lang="en-US" sz="5400" b="1" dirty="0">
              <a:solidFill>
                <a:srgbClr val="FFFF00"/>
              </a:solidFill>
              <a:latin typeface="Times New Roman" pitchFamily="18" charset="0"/>
            </a:endParaRPr>
          </a:p>
          <a:p>
            <a:pPr eaLnBrk="0" hangingPunct="0"/>
            <a:r>
              <a:rPr lang="en-US" sz="4800" b="1" dirty="0" smtClean="0">
                <a:solidFill>
                  <a:srgbClr val="FFFF00"/>
                </a:solidFill>
                <a:latin typeface="Times New Roman" pitchFamily="18" charset="0"/>
              </a:rPr>
              <a:t>Barriers to Care:</a:t>
            </a:r>
          </a:p>
          <a:p>
            <a:pPr eaLnBrk="0" hangingPunct="0"/>
            <a:r>
              <a:rPr lang="en-US" sz="4800" b="1" dirty="0" smtClean="0">
                <a:solidFill>
                  <a:srgbClr val="FFFF00"/>
                </a:solidFill>
                <a:latin typeface="Times New Roman" pitchFamily="18" charset="0"/>
              </a:rPr>
              <a:t>Lack of Long Term Care Coverage</a:t>
            </a:r>
          </a:p>
          <a:p>
            <a:pPr eaLnBrk="0" hangingPunct="0"/>
            <a:endParaRPr lang="en-US" sz="4800" b="1" dirty="0">
              <a:solidFill>
                <a:srgbClr val="FFFF00"/>
              </a:solidFill>
              <a:latin typeface="Times New Roman" pitchFamily="18" charset="0"/>
            </a:endParaRPr>
          </a:p>
          <a:p>
            <a:pPr eaLnBrk="0" hangingPunct="0"/>
            <a:endParaRPr lang="en-US" sz="4800" b="1" dirty="0">
              <a:solidFill>
                <a:srgbClr val="FFFF00"/>
              </a:solidFill>
              <a:latin typeface="Times New Roman" pitchFamily="18" charset="0"/>
            </a:endParaRPr>
          </a:p>
          <a:p>
            <a:pPr eaLnBrk="0" hangingPunct="0"/>
            <a:r>
              <a:rPr lang="en-US" sz="3200" b="1" dirty="0">
                <a:solidFill>
                  <a:srgbClr val="FFFF00"/>
                </a:solidFill>
                <a:latin typeface="Times New Roman" pitchFamily="18" charset="0"/>
              </a:rPr>
              <a:t>Charlene Harrington, Ph.D</a:t>
            </a:r>
            <a:r>
              <a:rPr lang="en-US" sz="3200" b="1" dirty="0" smtClean="0">
                <a:solidFill>
                  <a:srgbClr val="FFFF00"/>
                </a:solidFill>
                <a:latin typeface="Times New Roman" pitchFamily="18" charset="0"/>
              </a:rPr>
              <a:t>., RN</a:t>
            </a:r>
          </a:p>
          <a:p>
            <a:pPr eaLnBrk="0" hangingPunct="0"/>
            <a:r>
              <a:rPr lang="en-US" sz="3200" b="1" dirty="0" smtClean="0">
                <a:solidFill>
                  <a:srgbClr val="FFFF00"/>
                </a:solidFill>
                <a:latin typeface="Times New Roman" pitchFamily="18" charset="0"/>
              </a:rPr>
              <a:t>Professor </a:t>
            </a:r>
            <a:r>
              <a:rPr lang="en-US" sz="3200" b="1" dirty="0">
                <a:solidFill>
                  <a:srgbClr val="FFFF00"/>
                </a:solidFill>
                <a:latin typeface="Times New Roman" pitchFamily="18" charset="0"/>
              </a:rPr>
              <a:t>of Nursing and </a:t>
            </a:r>
            <a:r>
              <a:rPr lang="en-US" sz="3200" b="1" dirty="0" smtClean="0">
                <a:solidFill>
                  <a:srgbClr val="FFFF00"/>
                </a:solidFill>
                <a:latin typeface="Times New Roman" pitchFamily="18" charset="0"/>
              </a:rPr>
              <a:t>Sociology </a:t>
            </a:r>
          </a:p>
          <a:p>
            <a:pPr eaLnBrk="0" hangingPunct="0"/>
            <a:r>
              <a:rPr lang="en-US" sz="3200" b="1" dirty="0" smtClean="0">
                <a:solidFill>
                  <a:srgbClr val="FFFF00"/>
                </a:solidFill>
                <a:latin typeface="Times New Roman" pitchFamily="18" charset="0"/>
              </a:rPr>
              <a:t>University of California San Francisco</a:t>
            </a:r>
            <a:endParaRPr lang="en-US" sz="3200" b="1" dirty="0">
              <a:solidFill>
                <a:srgbClr val="FFFF00"/>
              </a:solidFill>
              <a:latin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Picture 1"/>
          <p:cNvPicPr/>
          <p:nvPr/>
        </p:nvPicPr>
        <p:blipFill>
          <a:blip r:embed="rId3" cstate="print">
            <a:extLst>
              <a:ext uri="{28A0092B-C50C-407E-A947-70E740481C1C}">
                <a14:useLocalDpi xmlns:a14="http://schemas.microsoft.com/office/drawing/2010/main" val="0"/>
              </a:ext>
            </a:extLst>
          </a:blip>
          <a:stretch>
            <a:fillRect/>
          </a:stretch>
        </p:blipFill>
        <p:spPr>
          <a:xfrm>
            <a:off x="-8860" y="0"/>
            <a:ext cx="9144000" cy="6858000"/>
          </a:xfrm>
          <a:prstGeom prst="rect">
            <a:avLst/>
          </a:prstGeom>
          <a:ln w="9525">
            <a:solidFill>
              <a:schemeClr val="tx1"/>
            </a:solidFill>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p:nvPr/>
        </p:nvPicPr>
        <p:blipFill>
          <a:blip r:embed="rId3" cstate="print">
            <a:extLst>
              <a:ext uri="{28A0092B-C50C-407E-A947-70E740481C1C}">
                <a14:useLocalDpi xmlns:a14="http://schemas.microsoft.com/office/drawing/2010/main" val="0"/>
              </a:ext>
            </a:extLst>
          </a:blip>
          <a:stretch>
            <a:fillRect/>
          </a:stretch>
        </p:blipFill>
        <p:spPr bwMode="auto">
          <a:xfrm>
            <a:off x="0" y="0"/>
            <a:ext cx="9144000" cy="6858000"/>
          </a:xfrm>
          <a:prstGeom prst="rect">
            <a:avLst/>
          </a:prstGeom>
          <a:noFill/>
          <a:ln>
            <a:solidFill>
              <a:schemeClr val="tx1"/>
            </a:solidFill>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solidFill>
              <a:schemeClr val="tx1"/>
            </a:solidFill>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dirty="0" smtClean="0">
                <a:solidFill>
                  <a:srgbClr val="2C2C9C"/>
                </a:solidFill>
                <a:latin typeface="Calibri" pitchFamily="34" charset="0"/>
              </a:rPr>
              <a:t>State Medicaid Policies That Limit Access</a:t>
            </a:r>
            <a:endParaRPr lang="en-US" sz="3600" dirty="0">
              <a:solidFill>
                <a:srgbClr val="2C2C9C"/>
              </a:solidFill>
              <a:latin typeface="Calibri" pitchFamily="34" charset="0"/>
            </a:endParaRPr>
          </a:p>
        </p:txBody>
      </p:sp>
      <p:sp>
        <p:nvSpPr>
          <p:cNvPr id="3" name="Content Placeholder 2"/>
          <p:cNvSpPr>
            <a:spLocks noGrp="1"/>
          </p:cNvSpPr>
          <p:nvPr>
            <p:ph idx="1"/>
          </p:nvPr>
        </p:nvSpPr>
        <p:spPr>
          <a:xfrm>
            <a:off x="0" y="1460090"/>
            <a:ext cx="9144000" cy="4769311"/>
          </a:xfrm>
        </p:spPr>
        <p:txBody>
          <a:bodyPr>
            <a:normAutofit/>
          </a:bodyPr>
          <a:lstStyle/>
          <a:p>
            <a:pPr>
              <a:buFont typeface="Arial" pitchFamily="34" charset="0"/>
              <a:buChar char="•"/>
            </a:pPr>
            <a:r>
              <a:rPr lang="en-US" sz="3200" b="1" dirty="0" smtClean="0">
                <a:solidFill>
                  <a:schemeClr val="tx1"/>
                </a:solidFill>
                <a:latin typeface="Calibri" pitchFamily="34" charset="0"/>
              </a:rPr>
              <a:t>Cost control policies on financial eligibility, need criteria, hourly limits, cost limits, geographic limits, waiting lists</a:t>
            </a:r>
          </a:p>
          <a:p>
            <a:pPr>
              <a:buFont typeface="Arial" pitchFamily="34" charset="0"/>
              <a:buChar char="•"/>
            </a:pPr>
            <a:r>
              <a:rPr lang="en-US" sz="3200" b="1" dirty="0" smtClean="0">
                <a:solidFill>
                  <a:schemeClr val="tx1"/>
                </a:solidFill>
                <a:latin typeface="Calibri" pitchFamily="34" charset="0"/>
              </a:rPr>
              <a:t>Fragmentation across many agencies/ programs</a:t>
            </a:r>
          </a:p>
          <a:p>
            <a:pPr>
              <a:buFont typeface="Arial" pitchFamily="34" charset="0"/>
              <a:buChar char="•"/>
            </a:pPr>
            <a:r>
              <a:rPr lang="en-US" sz="3200" b="1" dirty="0" smtClean="0">
                <a:solidFill>
                  <a:schemeClr val="tx1"/>
                </a:solidFill>
                <a:latin typeface="Calibri" pitchFamily="34" charset="0"/>
              </a:rPr>
              <a:t>Medicaid managed care has expanded to integrate services &amp; financing and control LTSS costs –  </a:t>
            </a:r>
          </a:p>
          <a:p>
            <a:pPr lvl="1"/>
            <a:r>
              <a:rPr lang="en-US" dirty="0"/>
              <a:t>Total </a:t>
            </a:r>
            <a:r>
              <a:rPr lang="en-US" dirty="0" smtClean="0"/>
              <a:t>enrollment </a:t>
            </a:r>
            <a:r>
              <a:rPr lang="en-US" dirty="0"/>
              <a:t>in MLTSS programs more than doubled, from 800,000 in 2012 </a:t>
            </a:r>
            <a:r>
              <a:rPr lang="en-US" dirty="0" smtClean="0"/>
              <a:t>to 1.8 million in 2017 in 24 states.</a:t>
            </a:r>
            <a:endParaRPr lang="en-US" dirty="0"/>
          </a:p>
          <a:p>
            <a:pPr lvl="1">
              <a:buFont typeface="Arial" pitchFamily="34" charset="0"/>
              <a:buChar char="•"/>
            </a:pPr>
            <a:r>
              <a:rPr lang="en-US" sz="2800" b="1" dirty="0" smtClean="0">
                <a:solidFill>
                  <a:schemeClr val="tx1"/>
                </a:solidFill>
                <a:latin typeface="Calibri" pitchFamily="34" charset="0"/>
              </a:rPr>
              <a:t>MCOs lack expertise &amp; experience in providing LTSS</a:t>
            </a:r>
          </a:p>
          <a:p>
            <a:pPr>
              <a:buFont typeface="Arial" pitchFamily="34" charset="0"/>
              <a:buChar char="•"/>
            </a:pPr>
            <a:endParaRPr lang="en-US" sz="2800" b="1" dirty="0"/>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smtClean="0"/>
              <a:t>Class Act initiated by T. Kennedy 2003 was incorporated into the ACA</a:t>
            </a:r>
          </a:p>
          <a:p>
            <a:r>
              <a:rPr lang="en-US" dirty="0" smtClean="0"/>
              <a:t>Established a voluntary national LTC insurance program as part of the ACA</a:t>
            </a:r>
          </a:p>
          <a:p>
            <a:r>
              <a:rPr lang="en-US" dirty="0" smtClean="0"/>
              <a:t>Initially estimated to save $80 billion &amp; reduce Medicaid costs because initial 5 </a:t>
            </a:r>
            <a:r>
              <a:rPr lang="en-US" dirty="0" err="1" smtClean="0"/>
              <a:t>yrs</a:t>
            </a:r>
            <a:r>
              <a:rPr lang="en-US" dirty="0" smtClean="0"/>
              <a:t> would not pay benefits</a:t>
            </a:r>
          </a:p>
          <a:p>
            <a:r>
              <a:rPr lang="en-US" dirty="0" smtClean="0"/>
              <a:t>Problems with a voluntary program, potential adverse selection, and high projected costs</a:t>
            </a:r>
          </a:p>
          <a:p>
            <a:r>
              <a:rPr lang="en-US" dirty="0" smtClean="0"/>
              <a:t>Withdrawal of White House support &amp; strong Republican opposition</a:t>
            </a:r>
          </a:p>
          <a:p>
            <a:r>
              <a:rPr lang="en-US" dirty="0" smtClean="0"/>
              <a:t>Congress repealed the provision – Jan 2013  </a:t>
            </a:r>
            <a:endParaRPr lang="en-US" dirty="0"/>
          </a:p>
        </p:txBody>
      </p:sp>
      <p:sp>
        <p:nvSpPr>
          <p:cNvPr id="3" name="Title 2"/>
          <p:cNvSpPr>
            <a:spLocks noGrp="1"/>
          </p:cNvSpPr>
          <p:nvPr>
            <p:ph type="title"/>
          </p:nvPr>
        </p:nvSpPr>
        <p:spPr/>
        <p:txBody>
          <a:bodyPr/>
          <a:lstStyle/>
          <a:p>
            <a:r>
              <a:rPr lang="en-US" dirty="0" smtClean="0"/>
              <a:t>Class Act of 2010 (Part of ACA)</a:t>
            </a:r>
            <a:endParaRPr lang="en-US" dirty="0"/>
          </a:p>
        </p:txBody>
      </p:sp>
      <p:sp>
        <p:nvSpPr>
          <p:cNvPr id="4" name="Comment 3"/>
          <p:cNvSpPr>
            <a:spLocks noChangeArrowheads="1"/>
          </p:cNvSpPr>
          <p:nvPr/>
        </p:nvSpPr>
        <p:spPr bwMode="auto">
          <a:xfrm>
            <a:off x="5029200" y="6185088"/>
            <a:ext cx="4114800" cy="646331"/>
          </a:xfrm>
          <a:prstGeom prst="rect">
            <a:avLst/>
          </a:prstGeom>
          <a:solidFill>
            <a:srgbClr val="FCFDC6"/>
          </a:solidFill>
          <a:ln w="9525">
            <a:solidFill>
              <a:schemeClr val="tx1"/>
            </a:solidFill>
            <a:miter lim="800000"/>
            <a:headEnd/>
            <a:tailEnd/>
          </a:ln>
          <a:effectLst>
            <a:outerShdw dist="107763" dir="2700000" algn="ctr" rotWithShape="0">
              <a:schemeClr val="bg2"/>
            </a:outerShdw>
          </a:effectLst>
        </p:spPr>
        <p:txBody>
          <a:bodyPr wrap="square">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spcBef>
                <a:spcPct val="50000"/>
              </a:spcBef>
              <a:defRPr/>
            </a:pPr>
            <a:r>
              <a:rPr lang="en-US" sz="1800" b="1" dirty="0" smtClean="0">
                <a:solidFill>
                  <a:srgbClr val="000000"/>
                </a:solidFill>
              </a:rPr>
              <a:t>Caldwell &amp; </a:t>
            </a:r>
            <a:r>
              <a:rPr lang="en-US" sz="1800" b="1" dirty="0" err="1" smtClean="0">
                <a:solidFill>
                  <a:srgbClr val="000000"/>
                </a:solidFill>
              </a:rPr>
              <a:t>Bedlin</a:t>
            </a:r>
            <a:r>
              <a:rPr lang="en-US" sz="1800" b="1" dirty="0" smtClean="0">
                <a:solidFill>
                  <a:srgbClr val="000000"/>
                </a:solidFill>
              </a:rPr>
              <a:t>, Public Policy &amp; Aging Report, 2014</a:t>
            </a:r>
            <a:endParaRPr lang="en-US" sz="1800" dirty="0">
              <a:solidFill>
                <a:srgbClr val="000000"/>
              </a:solidFill>
            </a:endParaRPr>
          </a:p>
        </p:txBody>
      </p:sp>
    </p:spTree>
    <p:extLst>
      <p:ext uri="{BB962C8B-B14F-4D97-AF65-F5344CB8AC3E}">
        <p14:creationId xmlns:p14="http://schemas.microsoft.com/office/powerpoint/2010/main" val="5143540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42" name="Rectangle 2"/>
          <p:cNvSpPr>
            <a:spLocks noGrp="1" noChangeArrowheads="1"/>
          </p:cNvSpPr>
          <p:nvPr>
            <p:ph type="title" idx="4294967295"/>
          </p:nvPr>
        </p:nvSpPr>
        <p:spPr>
          <a:xfrm>
            <a:off x="0" y="0"/>
            <a:ext cx="8915400" cy="1371600"/>
          </a:xfrm>
        </p:spPr>
        <p:txBody>
          <a:bodyPr/>
          <a:lstStyle/>
          <a:p>
            <a:pPr algn="ctr" eaLnBrk="1" hangingPunct="1"/>
            <a:r>
              <a:rPr lang="en-US" sz="4000" b="1" dirty="0" smtClean="0">
                <a:latin typeface="Arial" charset="0"/>
              </a:rPr>
              <a:t>     Overall Policy Recommendations</a:t>
            </a:r>
            <a:endParaRPr lang="en-US" sz="4000" b="1" dirty="0">
              <a:latin typeface="Arial" charset="0"/>
            </a:endParaRPr>
          </a:p>
        </p:txBody>
      </p:sp>
      <p:sp>
        <p:nvSpPr>
          <p:cNvPr id="266243" name="Rectangle 3"/>
          <p:cNvSpPr>
            <a:spLocks noGrp="1" noChangeArrowheads="1"/>
          </p:cNvSpPr>
          <p:nvPr>
            <p:ph type="body" idx="4294967295"/>
          </p:nvPr>
        </p:nvSpPr>
        <p:spPr>
          <a:xfrm>
            <a:off x="152400" y="1676400"/>
            <a:ext cx="8991600" cy="5257800"/>
          </a:xfrm>
        </p:spPr>
        <p:txBody>
          <a:bodyPr>
            <a:normAutofit fontScale="70000" lnSpcReduction="20000"/>
          </a:bodyPr>
          <a:lstStyle/>
          <a:p>
            <a:pPr eaLnBrk="1" hangingPunct="1"/>
            <a:r>
              <a:rPr lang="en-US" sz="3200" b="1" dirty="0" smtClean="0">
                <a:latin typeface="Arial" charset="0"/>
              </a:rPr>
              <a:t>Need comprehensive mandatory public coverage for LTSS preferably through Medicare – strong political opposition because of the costs.</a:t>
            </a:r>
          </a:p>
          <a:p>
            <a:pPr eaLnBrk="1" hangingPunct="1"/>
            <a:endParaRPr lang="en-US" sz="3200" b="1" dirty="0" smtClean="0">
              <a:latin typeface="Arial" charset="0"/>
            </a:endParaRPr>
          </a:p>
          <a:p>
            <a:pPr eaLnBrk="1" hangingPunct="1"/>
            <a:r>
              <a:rPr lang="en-US" sz="3200" b="1" dirty="0" smtClean="0">
                <a:latin typeface="Arial" charset="0"/>
              </a:rPr>
              <a:t>Other countries have mandatory public LTSS coverage including Canada, Scandinavia, Germany and Japan</a:t>
            </a:r>
          </a:p>
          <a:p>
            <a:pPr eaLnBrk="1" hangingPunct="1"/>
            <a:endParaRPr lang="en-US" sz="3200" b="1" dirty="0" smtClean="0">
              <a:latin typeface="Arial" charset="0"/>
            </a:endParaRPr>
          </a:p>
          <a:p>
            <a:pPr eaLnBrk="1" hangingPunct="1"/>
            <a:r>
              <a:rPr lang="en-US" sz="3200" b="1" dirty="0" smtClean="0">
                <a:latin typeface="Arial" charset="0"/>
              </a:rPr>
              <a:t>Some states are proposing LTSS coverage</a:t>
            </a:r>
          </a:p>
          <a:p>
            <a:pPr lvl="1"/>
            <a:r>
              <a:rPr lang="en-US" sz="2800" b="1" dirty="0" smtClean="0">
                <a:latin typeface="Arial" charset="0"/>
              </a:rPr>
              <a:t>Maine initiative of 3.8% marginal tax on high gross adjusted income </a:t>
            </a:r>
          </a:p>
          <a:p>
            <a:pPr lvl="1"/>
            <a:r>
              <a:rPr lang="en-US" sz="2800" b="1" dirty="0" smtClean="0">
                <a:latin typeface="Arial" charset="0"/>
              </a:rPr>
              <a:t>CA  considering an initiative for a direct cash benefit for LTSS at home – CA Collaborative for LTSS</a:t>
            </a:r>
          </a:p>
          <a:p>
            <a:pPr lvl="1"/>
            <a:r>
              <a:rPr lang="en-US" sz="2800" b="1" dirty="0" smtClean="0">
                <a:latin typeface="Arial" charset="0"/>
              </a:rPr>
              <a:t>WA state working on a design and feasibility study for a public LTSS initiative</a:t>
            </a:r>
          </a:p>
          <a:p>
            <a:pPr lvl="1"/>
            <a:r>
              <a:rPr lang="en-US" sz="2800" b="1" dirty="0" smtClean="0">
                <a:latin typeface="Arial" charset="0"/>
              </a:rPr>
              <a:t>NY state health act may include LTSS </a:t>
            </a:r>
            <a:endParaRPr lang="en-US" sz="2800" b="1" dirty="0">
              <a:latin typeface="Arial" charset="0"/>
            </a:endParaRPr>
          </a:p>
          <a:p>
            <a:pPr eaLnBrk="1" hangingPunct="1"/>
            <a:endParaRPr lang="en-US" sz="3200" b="1" dirty="0">
              <a:latin typeface="Arial" charset="0"/>
            </a:endParaRPr>
          </a:p>
          <a:p>
            <a:pPr eaLnBrk="1" hangingPunct="1">
              <a:buFontTx/>
              <a:buNone/>
            </a:pPr>
            <a:endParaRPr lang="en-US" b="1" dirty="0">
              <a:solidFill>
                <a:srgbClr val="0070C0"/>
              </a:solidFill>
              <a:latin typeface="Arial" charset="0"/>
            </a:endParaRPr>
          </a:p>
          <a:p>
            <a:pPr eaLnBrk="1" hangingPunct="1">
              <a:buFontTx/>
              <a:buNone/>
            </a:pPr>
            <a:r>
              <a:rPr lang="en-US" b="1" dirty="0">
                <a:solidFill>
                  <a:srgbClr val="0070C0"/>
                </a:solidFill>
                <a:latin typeface="Arial" charset="0"/>
              </a:rPr>
              <a:t>   </a:t>
            </a:r>
          </a:p>
          <a:p>
            <a:pPr eaLnBrk="1" hangingPunct="1"/>
            <a:endParaRPr lang="en-US" b="1" dirty="0">
              <a:solidFill>
                <a:srgbClr val="0070C0"/>
              </a:solidFill>
              <a:latin typeface="Arial"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5" name="Picture 14"/>
          <p:cNvPicPr>
            <a:picLocks noChangeAspect="1"/>
          </p:cNvPicPr>
          <p:nvPr/>
        </p:nvPicPr>
        <p:blipFill>
          <a:blip r:embed="rId3" cstate="print"/>
          <a:stretch>
            <a:fillRect/>
          </a:stretch>
        </p:blipFill>
        <p:spPr>
          <a:xfrm>
            <a:off x="381000" y="2057400"/>
            <a:ext cx="8382000" cy="4038600"/>
          </a:xfrm>
          <a:prstGeom prst="rect">
            <a:avLst/>
          </a:prstGeom>
        </p:spPr>
      </p:pic>
      <p:sp>
        <p:nvSpPr>
          <p:cNvPr id="2" name="Title 1"/>
          <p:cNvSpPr>
            <a:spLocks noGrp="1"/>
          </p:cNvSpPr>
          <p:nvPr>
            <p:ph type="title"/>
          </p:nvPr>
        </p:nvSpPr>
        <p:spPr>
          <a:xfrm>
            <a:off x="457200" y="-1"/>
            <a:ext cx="8153400" cy="2057401"/>
          </a:xfrm>
        </p:spPr>
        <p:txBody>
          <a:bodyPr>
            <a:normAutofit/>
          </a:bodyPr>
          <a:lstStyle/>
          <a:p>
            <a:r>
              <a:rPr lang="en-US" sz="4000" b="1" dirty="0" smtClean="0"/>
              <a:t>How many people need long term services and supports (LTSS)</a:t>
            </a:r>
            <a:r>
              <a:rPr lang="en-US" sz="4000" dirty="0" smtClean="0"/>
              <a:t>?</a:t>
            </a:r>
            <a:r>
              <a:rPr lang="en-US" dirty="0" smtClean="0"/>
              <a:t/>
            </a:r>
            <a:br>
              <a:rPr lang="en-US" dirty="0" smtClean="0"/>
            </a:br>
            <a:r>
              <a:rPr lang="en-US" sz="1800" b="1" dirty="0"/>
              <a:t>13.9 million total:  12.3 million community residents (from the 2016 National Health Interview Survey) and 1.7 million institutional (2010 Census</a:t>
            </a:r>
            <a:r>
              <a:rPr lang="en-US" sz="1800" b="1" dirty="0" smtClean="0"/>
              <a:t>) (S. Kaye, UCSF).</a:t>
            </a:r>
            <a:endParaRPr lang="en-US" dirty="0"/>
          </a:p>
        </p:txBody>
      </p:sp>
      <p:sp>
        <p:nvSpPr>
          <p:cNvPr id="14" name="TextBox 13"/>
          <p:cNvSpPr txBox="1"/>
          <p:nvPr/>
        </p:nvSpPr>
        <p:spPr>
          <a:xfrm>
            <a:off x="5562600" y="4440314"/>
            <a:ext cx="2362200" cy="523220"/>
          </a:xfrm>
          <a:prstGeom prst="rect">
            <a:avLst/>
          </a:prstGeom>
          <a:noFill/>
        </p:spPr>
        <p:txBody>
          <a:bodyPr wrap="square" rtlCol="0">
            <a:spAutoFit/>
          </a:bodyPr>
          <a:lstStyle/>
          <a:p>
            <a:r>
              <a:rPr lang="en-US" sz="2800" dirty="0" smtClean="0">
                <a:solidFill>
                  <a:schemeClr val="bg2"/>
                </a:solidFill>
              </a:rPr>
              <a:t>Institutional</a:t>
            </a:r>
            <a:endParaRPr lang="en-US" sz="2800" dirty="0">
              <a:solidFill>
                <a:schemeClr val="bg2"/>
              </a:solidFill>
            </a:endParaRPr>
          </a:p>
        </p:txBody>
      </p:sp>
      <p:sp>
        <p:nvSpPr>
          <p:cNvPr id="8" name="Rectangle 7"/>
          <p:cNvSpPr/>
          <p:nvPr/>
        </p:nvSpPr>
        <p:spPr>
          <a:xfrm>
            <a:off x="0" y="6273225"/>
            <a:ext cx="9144000" cy="523220"/>
          </a:xfrm>
          <a:prstGeom prst="rect">
            <a:avLst/>
          </a:prstGeom>
        </p:spPr>
        <p:txBody>
          <a:bodyPr wrap="square">
            <a:spAutoFit/>
          </a:bodyPr>
          <a:lstStyle/>
          <a:p>
            <a:pPr algn="ctr"/>
            <a:r>
              <a:rPr lang="en-US" sz="1400" b="1" dirty="0" smtClean="0"/>
              <a:t>Kaye, Harrington, </a:t>
            </a:r>
            <a:r>
              <a:rPr lang="en-US" sz="1400" b="1" dirty="0" err="1" smtClean="0"/>
              <a:t>LaPlante</a:t>
            </a:r>
            <a:r>
              <a:rPr lang="en-US" sz="1400" b="1" dirty="0" smtClean="0"/>
              <a:t>. Health Affairs 2010.</a:t>
            </a:r>
          </a:p>
          <a:p>
            <a:pPr algn="ctr"/>
            <a:r>
              <a:rPr lang="en-US" sz="1400" b="1" dirty="0" smtClean="0"/>
              <a:t> Sources:  2005-06 Medical Expenditure Panel Survey &amp; 2004 National Nursing Home Survey</a:t>
            </a:r>
            <a:endParaRPr lang="en-US" sz="14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62146" name="Rectangle 2"/>
          <p:cNvSpPr>
            <a:spLocks noGrp="1" noChangeArrowheads="1"/>
          </p:cNvSpPr>
          <p:nvPr>
            <p:ph type="title"/>
          </p:nvPr>
        </p:nvSpPr>
        <p:spPr>
          <a:xfrm>
            <a:off x="685800" y="152400"/>
            <a:ext cx="7772400" cy="990600"/>
          </a:xfrm>
        </p:spPr>
        <p:txBody>
          <a:bodyPr/>
          <a:lstStyle/>
          <a:p>
            <a:pPr eaLnBrk="1" hangingPunct="1">
              <a:defRPr/>
            </a:pPr>
            <a:r>
              <a:rPr lang="en-US" sz="4000" b="1" dirty="0" smtClean="0"/>
              <a:t>Need for LTSS and Age</a:t>
            </a:r>
          </a:p>
        </p:txBody>
      </p:sp>
      <p:sp>
        <p:nvSpPr>
          <p:cNvPr id="1029" name="Rectangle 3"/>
          <p:cNvSpPr>
            <a:spLocks noChangeArrowheads="1"/>
          </p:cNvSpPr>
          <p:nvPr/>
        </p:nvSpPr>
        <p:spPr bwMode="auto">
          <a:xfrm>
            <a:off x="385763" y="1195388"/>
            <a:ext cx="8275637" cy="5330825"/>
          </a:xfrm>
          <a:prstGeom prst="rect">
            <a:avLst/>
          </a:prstGeom>
          <a:noFill/>
          <a:ln w="9525">
            <a:noFill/>
            <a:miter lim="800000"/>
            <a:headEnd/>
            <a:tailEnd/>
          </a:ln>
        </p:spPr>
        <p:txBody>
          <a:bodyPr lIns="91435" tIns="45718" rIns="91435" bIns="45718"/>
          <a:lstStyle/>
          <a:p>
            <a:pPr marL="457200" indent="-457200" eaLnBrk="0" hangingPunct="0">
              <a:spcBef>
                <a:spcPct val="45000"/>
              </a:spcBef>
              <a:buFont typeface="Wingdings" pitchFamily="2" charset="2"/>
              <a:buNone/>
            </a:pPr>
            <a:endParaRPr lang="en-US" b="1">
              <a:solidFill>
                <a:srgbClr val="000099"/>
              </a:solidFill>
              <a:cs typeface="Times New Roman" pitchFamily="18" charset="0"/>
            </a:endParaRPr>
          </a:p>
        </p:txBody>
      </p:sp>
      <p:graphicFrame>
        <p:nvGraphicFramePr>
          <p:cNvPr id="11" name="Object 4"/>
          <p:cNvGraphicFramePr>
            <a:graphicFrameLocks noChangeAspect="1"/>
          </p:cNvGraphicFramePr>
          <p:nvPr/>
        </p:nvGraphicFramePr>
        <p:xfrm>
          <a:off x="325438" y="1143000"/>
          <a:ext cx="4329112" cy="5448300"/>
        </p:xfrm>
        <a:graphic>
          <a:graphicData uri="http://schemas.openxmlformats.org/drawingml/2006/chart">
            <c:chart xmlns:c="http://schemas.openxmlformats.org/drawingml/2006/chart" xmlns:r="http://schemas.openxmlformats.org/officeDocument/2006/relationships" r:id="rId3"/>
          </a:graphicData>
        </a:graphic>
      </p:graphicFrame>
      <p:sp>
        <p:nvSpPr>
          <p:cNvPr id="1030" name="Text Box 5"/>
          <p:cNvSpPr txBox="1">
            <a:spLocks noChangeArrowheads="1"/>
          </p:cNvSpPr>
          <p:nvPr/>
        </p:nvSpPr>
        <p:spPr bwMode="auto">
          <a:xfrm>
            <a:off x="1371600" y="1625600"/>
            <a:ext cx="2551113" cy="1200150"/>
          </a:xfrm>
          <a:prstGeom prst="rect">
            <a:avLst/>
          </a:prstGeom>
          <a:noFill/>
          <a:ln w="9525">
            <a:noFill/>
            <a:miter lim="800000"/>
            <a:headEnd/>
            <a:tailEnd/>
          </a:ln>
        </p:spPr>
        <p:txBody>
          <a:bodyPr lIns="101572" tIns="50786" rIns="101572" bIns="50786">
            <a:spAutoFit/>
          </a:bodyPr>
          <a:lstStyle/>
          <a:p>
            <a:r>
              <a:rPr lang="en-US" sz="1800" b="1" dirty="0">
                <a:solidFill>
                  <a:schemeClr val="tx1"/>
                </a:solidFill>
              </a:rPr>
              <a:t>The risk of needing </a:t>
            </a:r>
          </a:p>
          <a:p>
            <a:r>
              <a:rPr lang="en-US" sz="1800" b="1" dirty="0" smtClean="0">
                <a:solidFill>
                  <a:schemeClr val="tx1"/>
                </a:solidFill>
              </a:rPr>
              <a:t>LTSS </a:t>
            </a:r>
            <a:r>
              <a:rPr lang="en-US" sz="1800" b="1" dirty="0">
                <a:solidFill>
                  <a:schemeClr val="tx1"/>
                </a:solidFill>
              </a:rPr>
              <a:t>increases exponentially with age</a:t>
            </a:r>
            <a:endParaRPr lang="en-US" b="1" dirty="0">
              <a:solidFill>
                <a:schemeClr val="tx1"/>
              </a:solidFill>
            </a:endParaRPr>
          </a:p>
        </p:txBody>
      </p:sp>
      <p:graphicFrame>
        <p:nvGraphicFramePr>
          <p:cNvPr id="12" name="Object 6"/>
          <p:cNvGraphicFramePr>
            <a:graphicFrameLocks noChangeAspect="1"/>
          </p:cNvGraphicFramePr>
          <p:nvPr/>
        </p:nvGraphicFramePr>
        <p:xfrm>
          <a:off x="4641850" y="1149350"/>
          <a:ext cx="4127500" cy="5422900"/>
        </p:xfrm>
        <a:graphic>
          <a:graphicData uri="http://schemas.openxmlformats.org/drawingml/2006/chart">
            <c:chart xmlns:c="http://schemas.openxmlformats.org/drawingml/2006/chart" xmlns:r="http://schemas.openxmlformats.org/officeDocument/2006/relationships" r:id="rId4"/>
          </a:graphicData>
        </a:graphic>
      </p:graphicFrame>
      <p:sp>
        <p:nvSpPr>
          <p:cNvPr id="1031" name="Text Box 7"/>
          <p:cNvSpPr txBox="1">
            <a:spLocks noChangeArrowheads="1"/>
          </p:cNvSpPr>
          <p:nvPr/>
        </p:nvSpPr>
        <p:spPr bwMode="auto">
          <a:xfrm>
            <a:off x="4953000" y="5778500"/>
            <a:ext cx="3834326" cy="656562"/>
          </a:xfrm>
          <a:prstGeom prst="rect">
            <a:avLst/>
          </a:prstGeom>
          <a:noFill/>
          <a:ln w="9525">
            <a:noFill/>
            <a:miter lim="800000"/>
            <a:headEnd/>
            <a:tailEnd/>
          </a:ln>
        </p:spPr>
        <p:txBody>
          <a:bodyPr wrap="none" lIns="101572" tIns="50786" rIns="101572" bIns="50786">
            <a:spAutoFit/>
          </a:bodyPr>
          <a:lstStyle/>
          <a:p>
            <a:r>
              <a:rPr lang="en-US" sz="1800" b="1" dirty="0">
                <a:solidFill>
                  <a:schemeClr val="tx1"/>
                </a:solidFill>
              </a:rPr>
              <a:t>Almost half the population with </a:t>
            </a:r>
          </a:p>
          <a:p>
            <a:r>
              <a:rPr lang="en-US" sz="1800" b="1" dirty="0">
                <a:solidFill>
                  <a:schemeClr val="tx1"/>
                </a:solidFill>
              </a:rPr>
              <a:t>a need for </a:t>
            </a:r>
            <a:r>
              <a:rPr lang="en-US" sz="1800" b="1" dirty="0" smtClean="0">
                <a:solidFill>
                  <a:schemeClr val="tx1"/>
                </a:solidFill>
              </a:rPr>
              <a:t>help </a:t>
            </a:r>
            <a:r>
              <a:rPr lang="en-US" sz="1800" b="1" dirty="0">
                <a:solidFill>
                  <a:schemeClr val="tx1"/>
                </a:solidFill>
              </a:rPr>
              <a:t>is 18-64 years old</a:t>
            </a:r>
            <a:endParaRPr lang="en-US" b="1" dirty="0">
              <a:solidFill>
                <a:schemeClr val="tx1"/>
              </a:solidFill>
            </a:endParaRPr>
          </a:p>
        </p:txBody>
      </p:sp>
      <p:sp>
        <p:nvSpPr>
          <p:cNvPr id="1032" name="Text Box 8"/>
          <p:cNvSpPr txBox="1">
            <a:spLocks noChangeArrowheads="1"/>
          </p:cNvSpPr>
          <p:nvPr/>
        </p:nvSpPr>
        <p:spPr bwMode="auto">
          <a:xfrm>
            <a:off x="5006975" y="5405438"/>
            <a:ext cx="1143000" cy="314325"/>
          </a:xfrm>
          <a:prstGeom prst="rect">
            <a:avLst/>
          </a:prstGeom>
          <a:noFill/>
          <a:ln w="9525">
            <a:noFill/>
            <a:miter lim="800000"/>
            <a:headEnd/>
            <a:tailEnd/>
          </a:ln>
        </p:spPr>
        <p:txBody>
          <a:bodyPr lIns="101572" tIns="50786" rIns="101572" bIns="50786">
            <a:spAutoFit/>
          </a:bodyPr>
          <a:lstStyle/>
          <a:p>
            <a:pPr>
              <a:spcBef>
                <a:spcPct val="50000"/>
              </a:spcBef>
            </a:pPr>
            <a:r>
              <a:rPr lang="en-US" sz="1400">
                <a:solidFill>
                  <a:schemeClr val="tx1"/>
                </a:solidFill>
              </a:rPr>
              <a:t>65+ = 54%</a:t>
            </a:r>
          </a:p>
        </p:txBody>
      </p:sp>
      <p:sp>
        <p:nvSpPr>
          <p:cNvPr id="1033" name="Text Box 9"/>
          <p:cNvSpPr txBox="1">
            <a:spLocks noChangeArrowheads="1"/>
          </p:cNvSpPr>
          <p:nvPr/>
        </p:nvSpPr>
        <p:spPr bwMode="auto">
          <a:xfrm>
            <a:off x="7178675" y="5418138"/>
            <a:ext cx="1270000" cy="314325"/>
          </a:xfrm>
          <a:prstGeom prst="rect">
            <a:avLst/>
          </a:prstGeom>
          <a:noFill/>
          <a:ln w="9525">
            <a:noFill/>
            <a:miter lim="800000"/>
            <a:headEnd/>
            <a:tailEnd/>
          </a:ln>
        </p:spPr>
        <p:txBody>
          <a:bodyPr lIns="101572" tIns="50786" rIns="101572" bIns="50786">
            <a:spAutoFit/>
          </a:bodyPr>
          <a:lstStyle/>
          <a:p>
            <a:pPr>
              <a:spcBef>
                <a:spcPct val="50000"/>
              </a:spcBef>
            </a:pPr>
            <a:r>
              <a:rPr lang="en-US" sz="1400">
                <a:solidFill>
                  <a:schemeClr val="tx1"/>
                </a:solidFill>
              </a:rPr>
              <a:t>18-64 = 46%</a:t>
            </a:r>
          </a:p>
        </p:txBody>
      </p:sp>
      <p:sp>
        <p:nvSpPr>
          <p:cNvPr id="1034" name="Text Box 10"/>
          <p:cNvSpPr txBox="1">
            <a:spLocks noChangeArrowheads="1"/>
          </p:cNvSpPr>
          <p:nvPr/>
        </p:nvSpPr>
        <p:spPr bwMode="auto">
          <a:xfrm>
            <a:off x="317500" y="6543675"/>
            <a:ext cx="6862763" cy="314325"/>
          </a:xfrm>
          <a:prstGeom prst="rect">
            <a:avLst/>
          </a:prstGeom>
          <a:noFill/>
          <a:ln w="9525">
            <a:noFill/>
            <a:miter lim="800000"/>
            <a:headEnd/>
            <a:tailEnd/>
          </a:ln>
        </p:spPr>
        <p:txBody>
          <a:bodyPr wrap="none" lIns="101572" tIns="50786" rIns="101572" bIns="50786">
            <a:spAutoFit/>
          </a:bodyPr>
          <a:lstStyle/>
          <a:p>
            <a:r>
              <a:rPr lang="en-US" sz="1400" b="1">
                <a:solidFill>
                  <a:schemeClr val="tx1"/>
                </a:solidFill>
              </a:rPr>
              <a:t>Source: Survey of Income and Program Participation, 2003. US Census Bureau</a:t>
            </a:r>
            <a:endParaRPr lang="en-US">
              <a:solidFill>
                <a:schemeClr val="tx1"/>
              </a:solidFill>
            </a:endParaRPr>
          </a:p>
        </p:txBody>
      </p:sp>
    </p:spTree>
  </p:cSld>
  <p:clrMapOvr>
    <a:masterClrMapping/>
  </p:clrMapOvr>
  <p:transition>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1027"/>
          <p:cNvSpPr>
            <a:spLocks noGrp="1" noChangeArrowheads="1"/>
          </p:cNvSpPr>
          <p:nvPr>
            <p:ph idx="1"/>
          </p:nvPr>
        </p:nvSpPr>
        <p:spPr>
          <a:xfrm>
            <a:off x="0" y="914400"/>
            <a:ext cx="9144000" cy="5791200"/>
          </a:xfrm>
        </p:spPr>
        <p:txBody>
          <a:bodyPr>
            <a:normAutofit/>
          </a:bodyPr>
          <a:lstStyle/>
          <a:p>
            <a:pPr lvl="2">
              <a:lnSpc>
                <a:spcPct val="90000"/>
              </a:lnSpc>
              <a:buSzTx/>
              <a:buFont typeface="Wingdings" pitchFamily="2" charset="2"/>
              <a:buNone/>
            </a:pPr>
            <a:r>
              <a:rPr lang="en-US" sz="2800" b="1" dirty="0" smtClean="0">
                <a:solidFill>
                  <a:srgbClr val="0075CC"/>
                </a:solidFill>
                <a:latin typeface="Arial" charset="0"/>
              </a:rPr>
              <a:t>Medicare program -- for 51 million aged and disabled covers ONLY </a:t>
            </a:r>
            <a:r>
              <a:rPr lang="en-US" sz="2800" b="1" dirty="0" smtClean="0">
                <a:solidFill>
                  <a:srgbClr val="FF0000"/>
                </a:solidFill>
                <a:latin typeface="Arial" charset="0"/>
              </a:rPr>
              <a:t>short-term LTC</a:t>
            </a:r>
          </a:p>
          <a:p>
            <a:pPr lvl="3">
              <a:lnSpc>
                <a:spcPct val="90000"/>
              </a:lnSpc>
              <a:buFont typeface="Wingdings" pitchFamily="2" charset="2"/>
              <a:buNone/>
            </a:pPr>
            <a:r>
              <a:rPr lang="en-US" sz="2800" b="1" dirty="0">
                <a:solidFill>
                  <a:srgbClr val="FF0000"/>
                </a:solidFill>
                <a:latin typeface="Arial" charset="0"/>
              </a:rPr>
              <a:t>	</a:t>
            </a:r>
            <a:r>
              <a:rPr lang="en-US" sz="1800" b="1" dirty="0" smtClean="0">
                <a:solidFill>
                  <a:schemeClr val="accent1"/>
                </a:solidFill>
                <a:latin typeface="Arial" charset="0"/>
              </a:rPr>
              <a:t>Nur</a:t>
            </a:r>
            <a:r>
              <a:rPr lang="en-US" sz="1800" b="1" dirty="0" smtClean="0">
                <a:solidFill>
                  <a:srgbClr val="0075CC"/>
                </a:solidFill>
                <a:latin typeface="Arial" charset="0"/>
              </a:rPr>
              <a:t>sing home users – 1.7 million individuals; 2.5 million admissions (27 days of care average in 2012)</a:t>
            </a:r>
          </a:p>
          <a:p>
            <a:pPr lvl="2">
              <a:lnSpc>
                <a:spcPct val="90000"/>
              </a:lnSpc>
              <a:buSzTx/>
              <a:buFont typeface="Wingdings" pitchFamily="2" charset="2"/>
              <a:buNone/>
            </a:pPr>
            <a:r>
              <a:rPr lang="en-US" sz="1800" b="1" dirty="0" smtClean="0">
                <a:solidFill>
                  <a:srgbClr val="0075CC"/>
                </a:solidFill>
                <a:latin typeface="Arial" charset="0"/>
              </a:rPr>
              <a:t>	    Home health users - 3.4 million individuals (34 visits average in 2012) </a:t>
            </a:r>
          </a:p>
          <a:p>
            <a:pPr lvl="2">
              <a:lnSpc>
                <a:spcPct val="90000"/>
              </a:lnSpc>
              <a:buSzTx/>
              <a:buFont typeface="Wingdings" pitchFamily="2" charset="2"/>
              <a:buNone/>
            </a:pPr>
            <a:r>
              <a:rPr lang="en-US" sz="2800" b="1" dirty="0" smtClean="0">
                <a:solidFill>
                  <a:srgbClr val="0075CC"/>
                </a:solidFill>
                <a:latin typeface="Arial" charset="0"/>
              </a:rPr>
              <a:t>State Medicaid -  for 73 million low income people </a:t>
            </a:r>
            <a:r>
              <a:rPr lang="en-US" b="1" dirty="0" smtClean="0">
                <a:solidFill>
                  <a:srgbClr val="0075CC"/>
                </a:solidFill>
                <a:latin typeface="Arial" charset="0"/>
              </a:rPr>
              <a:t>(38 million aged and disabled, 35 mil children) (10 million dual </a:t>
            </a:r>
            <a:r>
              <a:rPr lang="en-US" b="1" dirty="0" err="1" smtClean="0">
                <a:solidFill>
                  <a:srgbClr val="0075CC"/>
                </a:solidFill>
                <a:latin typeface="Arial" charset="0"/>
              </a:rPr>
              <a:t>eligibles</a:t>
            </a:r>
            <a:r>
              <a:rPr lang="en-US" b="1" dirty="0" smtClean="0">
                <a:solidFill>
                  <a:srgbClr val="0075CC"/>
                </a:solidFill>
                <a:latin typeface="Arial" charset="0"/>
              </a:rPr>
              <a:t>) </a:t>
            </a:r>
            <a:r>
              <a:rPr lang="en-US" sz="2800" b="1" dirty="0" smtClean="0">
                <a:solidFill>
                  <a:srgbClr val="0075CC"/>
                </a:solidFill>
                <a:latin typeface="Arial" charset="0"/>
              </a:rPr>
              <a:t>covers </a:t>
            </a:r>
            <a:r>
              <a:rPr lang="en-US" sz="2800" b="1" dirty="0" smtClean="0">
                <a:solidFill>
                  <a:srgbClr val="FF0000"/>
                </a:solidFill>
                <a:latin typeface="Arial" charset="0"/>
              </a:rPr>
              <a:t>long-term </a:t>
            </a:r>
            <a:r>
              <a:rPr lang="en-US" sz="2800" b="1" dirty="0" smtClean="0">
                <a:solidFill>
                  <a:srgbClr val="0075CC"/>
                </a:solidFill>
                <a:latin typeface="Arial" charset="0"/>
              </a:rPr>
              <a:t>nursing home, home care, personal care, AT and other)</a:t>
            </a:r>
          </a:p>
          <a:p>
            <a:pPr lvl="3">
              <a:lnSpc>
                <a:spcPct val="90000"/>
              </a:lnSpc>
              <a:buFont typeface="Wingdings" pitchFamily="2" charset="2"/>
              <a:buNone/>
            </a:pPr>
            <a:r>
              <a:rPr lang="en-US" sz="2800" b="1" dirty="0" smtClean="0">
                <a:solidFill>
                  <a:srgbClr val="0075CC"/>
                </a:solidFill>
                <a:latin typeface="Arial" charset="0"/>
              </a:rPr>
              <a:t>  </a:t>
            </a:r>
            <a:r>
              <a:rPr lang="en-US" sz="1800" b="1" dirty="0" smtClean="0">
                <a:solidFill>
                  <a:srgbClr val="0075CC"/>
                </a:solidFill>
                <a:latin typeface="Arial" charset="0"/>
              </a:rPr>
              <a:t>Nursing homes – 1.6 million individuals 2011</a:t>
            </a:r>
          </a:p>
          <a:p>
            <a:pPr lvl="3">
              <a:lnSpc>
                <a:spcPct val="90000"/>
              </a:lnSpc>
              <a:buFont typeface="Wingdings" pitchFamily="2" charset="2"/>
              <a:buNone/>
            </a:pPr>
            <a:r>
              <a:rPr lang="en-US" sz="1800" b="1" dirty="0">
                <a:solidFill>
                  <a:srgbClr val="0075CC"/>
                </a:solidFill>
                <a:latin typeface="Arial" charset="0"/>
              </a:rPr>
              <a:t> </a:t>
            </a:r>
            <a:r>
              <a:rPr lang="en-US" sz="1800" b="1" dirty="0" smtClean="0">
                <a:solidFill>
                  <a:srgbClr val="0075CC"/>
                </a:solidFill>
                <a:latin typeface="Arial" charset="0"/>
              </a:rPr>
              <a:t>  Home health – 1.09 individuals 2011 </a:t>
            </a:r>
          </a:p>
          <a:p>
            <a:pPr marL="626364" lvl="3" indent="-342900">
              <a:lnSpc>
                <a:spcPct val="80000"/>
              </a:lnSpc>
              <a:spcBef>
                <a:spcPts val="400"/>
              </a:spcBef>
              <a:buClr>
                <a:schemeClr val="accent1"/>
              </a:buClr>
              <a:buSzPct val="68000"/>
              <a:buNone/>
            </a:pPr>
            <a:r>
              <a:rPr lang="en-US" sz="2600" b="1" dirty="0" smtClean="0">
                <a:solidFill>
                  <a:srgbClr val="0075CC"/>
                </a:solidFill>
                <a:latin typeface="Arial" charset="0"/>
              </a:rPr>
              <a:t>	If not covered, i</a:t>
            </a:r>
            <a:r>
              <a:rPr lang="en-US" sz="2500" b="1" dirty="0" smtClean="0">
                <a:solidFill>
                  <a:srgbClr val="0070C0"/>
                </a:solidFill>
              </a:rPr>
              <a:t>ndividuals must pay out of pocket and must become poor to receive Medicaid long term care</a:t>
            </a:r>
          </a:p>
          <a:p>
            <a:pPr marL="626364" lvl="3" indent="-342900">
              <a:lnSpc>
                <a:spcPct val="80000"/>
              </a:lnSpc>
              <a:spcBef>
                <a:spcPts val="400"/>
              </a:spcBef>
              <a:buClr>
                <a:schemeClr val="accent1"/>
              </a:buClr>
              <a:buSzPct val="68000"/>
              <a:buNone/>
            </a:pPr>
            <a:endParaRPr lang="en-US" sz="2500" b="1" dirty="0" smtClean="0">
              <a:solidFill>
                <a:srgbClr val="0070C0"/>
              </a:solidFill>
            </a:endParaRPr>
          </a:p>
          <a:p>
            <a:pPr lvl="3">
              <a:lnSpc>
                <a:spcPct val="90000"/>
              </a:lnSpc>
              <a:buFont typeface="Wingdings" pitchFamily="2" charset="2"/>
              <a:buChar char="§"/>
            </a:pPr>
            <a:endParaRPr lang="en-US" sz="2400" b="1" dirty="0" smtClean="0">
              <a:solidFill>
                <a:srgbClr val="00B0F0"/>
              </a:solidFill>
              <a:latin typeface="Arial" charset="0"/>
            </a:endParaRPr>
          </a:p>
          <a:p>
            <a:pPr lvl="3">
              <a:lnSpc>
                <a:spcPct val="90000"/>
              </a:lnSpc>
              <a:buFont typeface="Wingdings" pitchFamily="2" charset="2"/>
              <a:buChar char="§"/>
            </a:pPr>
            <a:endParaRPr lang="en-US" sz="2400" b="1" dirty="0" smtClean="0">
              <a:solidFill>
                <a:srgbClr val="00B0F0"/>
              </a:solidFill>
              <a:latin typeface="Arial" charset="0"/>
            </a:endParaRPr>
          </a:p>
        </p:txBody>
      </p:sp>
      <p:sp>
        <p:nvSpPr>
          <p:cNvPr id="14338" name="Rectangle 1026"/>
          <p:cNvSpPr>
            <a:spLocks noGrp="1" noChangeArrowheads="1"/>
          </p:cNvSpPr>
          <p:nvPr>
            <p:ph type="title"/>
          </p:nvPr>
        </p:nvSpPr>
        <p:spPr>
          <a:xfrm>
            <a:off x="552450" y="3175"/>
            <a:ext cx="8412163" cy="1143000"/>
          </a:xfrm>
        </p:spPr>
        <p:txBody>
          <a:bodyPr>
            <a:normAutofit/>
          </a:bodyPr>
          <a:lstStyle/>
          <a:p>
            <a:pPr algn="ctr" fontAlgn="auto">
              <a:spcAft>
                <a:spcPts val="0"/>
              </a:spcAft>
              <a:defRPr/>
            </a:pPr>
            <a:r>
              <a:rPr lang="en-US" sz="4400" b="1" dirty="0" smtClean="0">
                <a:solidFill>
                  <a:srgbClr val="002060"/>
                </a:solidFill>
                <a:effectLst/>
              </a:rPr>
              <a:t>LTSS Payers</a:t>
            </a:r>
          </a:p>
        </p:txBody>
      </p:sp>
      <p:sp>
        <p:nvSpPr>
          <p:cNvPr id="4" name="Comment 3"/>
          <p:cNvSpPr>
            <a:spLocks noChangeArrowheads="1"/>
          </p:cNvSpPr>
          <p:nvPr/>
        </p:nvSpPr>
        <p:spPr bwMode="auto">
          <a:xfrm>
            <a:off x="3124200" y="6309034"/>
            <a:ext cx="6258719" cy="400110"/>
          </a:xfrm>
          <a:prstGeom prst="rect">
            <a:avLst/>
          </a:prstGeom>
          <a:solidFill>
            <a:srgbClr val="FCFDC6"/>
          </a:solidFill>
          <a:ln w="9525">
            <a:solidFill>
              <a:schemeClr val="tx1"/>
            </a:solidFill>
            <a:miter lim="800000"/>
            <a:headEnd/>
            <a:tailEnd/>
          </a:ln>
          <a:effectLst>
            <a:outerShdw dist="107763" dir="2700000" algn="ctr" rotWithShape="0">
              <a:schemeClr val="bg2"/>
            </a:outerShdw>
          </a:effectLst>
        </p:spPr>
        <p:txBody>
          <a:bodyPr wrap="square">
            <a:spAutoFit/>
          </a:bodyPr>
          <a:lstStyle/>
          <a:p>
            <a:pPr>
              <a:spcBef>
                <a:spcPct val="50000"/>
              </a:spcBef>
              <a:defRPr/>
            </a:pPr>
            <a:r>
              <a:rPr lang="en-US" sz="1000" b="1" dirty="0" smtClean="0">
                <a:solidFill>
                  <a:schemeClr val="tx1"/>
                </a:solidFill>
              </a:rPr>
              <a:t>https</a:t>
            </a:r>
            <a:r>
              <a:rPr lang="en-US" sz="1000" b="1" dirty="0">
                <a:solidFill>
                  <a:schemeClr val="tx1"/>
                </a:solidFill>
              </a:rPr>
              <a:t>://www.cms.gov/Research-Statistics-Data-and-Systems/Statistics-Trends-and-Reports/Archives/MMSS/2013.html</a:t>
            </a:r>
          </a:p>
        </p:txBody>
      </p:sp>
      <p:sp>
        <p:nvSpPr>
          <p:cNvPr id="2" name="Rectangle 1"/>
          <p:cNvSpPr/>
          <p:nvPr/>
        </p:nvSpPr>
        <p:spPr>
          <a:xfrm>
            <a:off x="12302101" y="34281"/>
            <a:ext cx="1656223" cy="461665"/>
          </a:xfrm>
          <a:prstGeom prst="rect">
            <a:avLst/>
          </a:prstGeom>
        </p:spPr>
        <p:txBody>
          <a:bodyPr wrap="none">
            <a:spAutoFit/>
          </a:bodyPr>
          <a:lstStyle/>
          <a:p>
            <a:r>
              <a:rPr lang="en-US" dirty="0">
                <a:hlinkClick r:id="rId3" tooltip="No, thanks"/>
              </a:rPr>
              <a:t>No, thanks</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1027"/>
          <p:cNvSpPr>
            <a:spLocks noGrp="1" noChangeArrowheads="1"/>
          </p:cNvSpPr>
          <p:nvPr>
            <p:ph idx="1"/>
          </p:nvPr>
        </p:nvSpPr>
        <p:spPr>
          <a:xfrm>
            <a:off x="0" y="914400"/>
            <a:ext cx="9144000" cy="5791200"/>
          </a:xfrm>
        </p:spPr>
        <p:txBody>
          <a:bodyPr>
            <a:normAutofit/>
          </a:bodyPr>
          <a:lstStyle/>
          <a:p>
            <a:pPr lvl="3">
              <a:lnSpc>
                <a:spcPct val="90000"/>
              </a:lnSpc>
              <a:buFont typeface="Wingdings" pitchFamily="2" charset="2"/>
              <a:buNone/>
            </a:pPr>
            <a:endParaRPr lang="en-US" sz="2800" b="1" dirty="0" smtClean="0">
              <a:solidFill>
                <a:srgbClr val="0075CC"/>
              </a:solidFill>
              <a:latin typeface="Arial" charset="0"/>
            </a:endParaRPr>
          </a:p>
          <a:p>
            <a:pPr marL="626364" lvl="3" indent="-342900">
              <a:lnSpc>
                <a:spcPct val="80000"/>
              </a:lnSpc>
              <a:spcBef>
                <a:spcPts val="400"/>
              </a:spcBef>
              <a:buClr>
                <a:schemeClr val="accent1"/>
              </a:buClr>
              <a:buSzPct val="68000"/>
              <a:buNone/>
            </a:pPr>
            <a:r>
              <a:rPr lang="en-US" sz="2600" b="1" dirty="0" smtClean="0">
                <a:solidFill>
                  <a:srgbClr val="0075CC"/>
                </a:solidFill>
                <a:latin typeface="Arial" charset="0"/>
              </a:rPr>
              <a:t>	</a:t>
            </a:r>
            <a:r>
              <a:rPr lang="en-US" sz="2600" b="1" dirty="0" smtClean="0">
                <a:solidFill>
                  <a:schemeClr val="accent1">
                    <a:lumMod val="75000"/>
                  </a:schemeClr>
                </a:solidFill>
                <a:latin typeface="Arial" charset="0"/>
              </a:rPr>
              <a:t>Private long term care insurance -  7.5 million policies (5% of those age 40 plus) ($9 billion in claims was paid in 2012)</a:t>
            </a:r>
          </a:p>
          <a:p>
            <a:pPr marL="626364" lvl="3" indent="-342900">
              <a:lnSpc>
                <a:spcPct val="80000"/>
              </a:lnSpc>
              <a:spcBef>
                <a:spcPts val="400"/>
              </a:spcBef>
              <a:buClr>
                <a:schemeClr val="accent1"/>
              </a:buClr>
              <a:buSzPct val="68000"/>
              <a:buNone/>
            </a:pPr>
            <a:endParaRPr lang="en-US" sz="2600" b="1" dirty="0">
              <a:solidFill>
                <a:schemeClr val="accent1">
                  <a:lumMod val="75000"/>
                </a:schemeClr>
              </a:solidFill>
              <a:latin typeface="Arial" charset="0"/>
            </a:endParaRPr>
          </a:p>
          <a:p>
            <a:pPr marL="626364" lvl="3" indent="-342900">
              <a:lnSpc>
                <a:spcPct val="80000"/>
              </a:lnSpc>
              <a:spcBef>
                <a:spcPts val="400"/>
              </a:spcBef>
              <a:buClr>
                <a:schemeClr val="accent1"/>
              </a:buClr>
              <a:buSzPct val="68000"/>
              <a:buNone/>
            </a:pPr>
            <a:r>
              <a:rPr lang="en-US" sz="2600" b="1" dirty="0" smtClean="0">
                <a:solidFill>
                  <a:schemeClr val="accent1">
                    <a:lumMod val="75000"/>
                  </a:schemeClr>
                </a:solidFill>
                <a:latin typeface="Arial" charset="0"/>
              </a:rPr>
              <a:t>	Annual p</a:t>
            </a:r>
            <a:r>
              <a:rPr lang="en-US" sz="2500" b="1" dirty="0" smtClean="0">
                <a:solidFill>
                  <a:schemeClr val="accent1">
                    <a:lumMod val="75000"/>
                  </a:schemeClr>
                </a:solidFill>
                <a:latin typeface="Arial" charset="0"/>
              </a:rPr>
              <a:t>olicy costs - between $2600 for age 55-64 to $5200 for 75+</a:t>
            </a:r>
          </a:p>
          <a:p>
            <a:pPr marL="626364" lvl="3" indent="-342900">
              <a:lnSpc>
                <a:spcPct val="80000"/>
              </a:lnSpc>
              <a:spcBef>
                <a:spcPts val="400"/>
              </a:spcBef>
              <a:buClr>
                <a:schemeClr val="accent1"/>
              </a:buClr>
              <a:buSzPct val="68000"/>
              <a:buNone/>
            </a:pPr>
            <a:endParaRPr lang="en-US" sz="2500" b="1" dirty="0">
              <a:solidFill>
                <a:schemeClr val="accent1">
                  <a:lumMod val="75000"/>
                </a:schemeClr>
              </a:solidFill>
              <a:latin typeface="Arial" charset="0"/>
            </a:endParaRPr>
          </a:p>
          <a:p>
            <a:pPr marL="626364" lvl="3" indent="-342900">
              <a:lnSpc>
                <a:spcPct val="80000"/>
              </a:lnSpc>
              <a:spcBef>
                <a:spcPts val="400"/>
              </a:spcBef>
              <a:buClr>
                <a:schemeClr val="accent1"/>
              </a:buClr>
              <a:buSzPct val="68000"/>
              <a:buNone/>
            </a:pPr>
            <a:r>
              <a:rPr lang="en-US" sz="2500" b="1" dirty="0" smtClean="0">
                <a:solidFill>
                  <a:schemeClr val="accent1">
                    <a:lumMod val="75000"/>
                  </a:schemeClr>
                </a:solidFill>
                <a:latin typeface="Arial" charset="0"/>
              </a:rPr>
              <a:t>	Private pay costs are high -- annually in 2017</a:t>
            </a:r>
          </a:p>
          <a:p>
            <a:pPr marL="626364" lvl="3" indent="-342900">
              <a:lnSpc>
                <a:spcPct val="80000"/>
              </a:lnSpc>
              <a:spcBef>
                <a:spcPts val="400"/>
              </a:spcBef>
              <a:buClr>
                <a:schemeClr val="accent1"/>
              </a:buClr>
              <a:buSzPct val="68000"/>
              <a:buNone/>
            </a:pPr>
            <a:r>
              <a:rPr lang="en-US" sz="2500" b="1" dirty="0">
                <a:solidFill>
                  <a:schemeClr val="accent1">
                    <a:lumMod val="75000"/>
                  </a:schemeClr>
                </a:solidFill>
                <a:latin typeface="Arial" charset="0"/>
              </a:rPr>
              <a:t>	</a:t>
            </a:r>
            <a:r>
              <a:rPr lang="en-US" sz="2500" b="1" dirty="0" smtClean="0">
                <a:solidFill>
                  <a:schemeClr val="accent1">
                    <a:lumMod val="75000"/>
                  </a:schemeClr>
                </a:solidFill>
                <a:latin typeface="Arial" charset="0"/>
              </a:rPr>
              <a:t>	Nursing homes - $97,452 </a:t>
            </a:r>
          </a:p>
          <a:p>
            <a:pPr marL="626364" lvl="3" indent="-342900">
              <a:lnSpc>
                <a:spcPct val="80000"/>
              </a:lnSpc>
              <a:spcBef>
                <a:spcPts val="400"/>
              </a:spcBef>
              <a:buClr>
                <a:schemeClr val="accent1"/>
              </a:buClr>
              <a:buSzPct val="68000"/>
              <a:buNone/>
            </a:pPr>
            <a:r>
              <a:rPr lang="en-US" sz="2500" b="1" dirty="0">
                <a:solidFill>
                  <a:schemeClr val="accent1">
                    <a:lumMod val="75000"/>
                  </a:schemeClr>
                </a:solidFill>
                <a:latin typeface="Arial" charset="0"/>
              </a:rPr>
              <a:t>	</a:t>
            </a:r>
            <a:r>
              <a:rPr lang="en-US" sz="2500" b="1" dirty="0" smtClean="0">
                <a:solidFill>
                  <a:schemeClr val="accent1">
                    <a:lumMod val="75000"/>
                  </a:schemeClr>
                </a:solidFill>
                <a:latin typeface="Arial" charset="0"/>
              </a:rPr>
              <a:t>	Assisted living - $45,000</a:t>
            </a:r>
          </a:p>
          <a:p>
            <a:pPr marL="626364" lvl="3" indent="-342900">
              <a:lnSpc>
                <a:spcPct val="80000"/>
              </a:lnSpc>
              <a:spcBef>
                <a:spcPts val="400"/>
              </a:spcBef>
              <a:buClr>
                <a:schemeClr val="accent1"/>
              </a:buClr>
              <a:buSzPct val="68000"/>
              <a:buNone/>
            </a:pPr>
            <a:r>
              <a:rPr lang="en-US" sz="2500" b="1" dirty="0">
                <a:solidFill>
                  <a:schemeClr val="accent1">
                    <a:lumMod val="75000"/>
                  </a:schemeClr>
                </a:solidFill>
                <a:latin typeface="Arial" charset="0"/>
              </a:rPr>
              <a:t>	</a:t>
            </a:r>
            <a:r>
              <a:rPr lang="en-US" sz="2500" b="1" dirty="0" smtClean="0">
                <a:solidFill>
                  <a:schemeClr val="accent1">
                    <a:lumMod val="75000"/>
                  </a:schemeClr>
                </a:solidFill>
                <a:latin typeface="Arial" charset="0"/>
              </a:rPr>
              <a:t>	Homemaker services - $33,540</a:t>
            </a:r>
            <a:endParaRPr lang="en-US" sz="2400" b="1" dirty="0" smtClean="0">
              <a:solidFill>
                <a:schemeClr val="accent1">
                  <a:lumMod val="75000"/>
                </a:schemeClr>
              </a:solidFill>
              <a:latin typeface="Arial" charset="0"/>
            </a:endParaRPr>
          </a:p>
          <a:p>
            <a:pPr lvl="3">
              <a:lnSpc>
                <a:spcPct val="90000"/>
              </a:lnSpc>
              <a:buFont typeface="Wingdings" pitchFamily="2" charset="2"/>
              <a:buChar char="§"/>
            </a:pPr>
            <a:endParaRPr lang="en-US" sz="2400" b="1" dirty="0" smtClean="0">
              <a:solidFill>
                <a:srgbClr val="00B0F0"/>
              </a:solidFill>
              <a:latin typeface="Arial" charset="0"/>
            </a:endParaRPr>
          </a:p>
        </p:txBody>
      </p:sp>
      <p:sp>
        <p:nvSpPr>
          <p:cNvPr id="14338" name="Rectangle 1026"/>
          <p:cNvSpPr>
            <a:spLocks noGrp="1" noChangeArrowheads="1"/>
          </p:cNvSpPr>
          <p:nvPr>
            <p:ph type="title"/>
          </p:nvPr>
        </p:nvSpPr>
        <p:spPr>
          <a:xfrm>
            <a:off x="76200" y="3175"/>
            <a:ext cx="8888413" cy="1143000"/>
          </a:xfrm>
        </p:spPr>
        <p:txBody>
          <a:bodyPr>
            <a:normAutofit fontScale="90000"/>
          </a:bodyPr>
          <a:lstStyle/>
          <a:p>
            <a:pPr algn="ctr" fontAlgn="auto">
              <a:spcAft>
                <a:spcPts val="0"/>
              </a:spcAft>
              <a:defRPr/>
            </a:pPr>
            <a:r>
              <a:rPr lang="en-US" sz="4400" b="1" dirty="0" smtClean="0">
                <a:solidFill>
                  <a:srgbClr val="002060"/>
                </a:solidFill>
                <a:effectLst/>
              </a:rPr>
              <a:t>Private Long Term Care Insurance</a:t>
            </a:r>
          </a:p>
        </p:txBody>
      </p:sp>
      <p:sp>
        <p:nvSpPr>
          <p:cNvPr id="4" name="Comment 3"/>
          <p:cNvSpPr>
            <a:spLocks noChangeArrowheads="1"/>
          </p:cNvSpPr>
          <p:nvPr/>
        </p:nvSpPr>
        <p:spPr bwMode="auto">
          <a:xfrm>
            <a:off x="4038600" y="5943600"/>
            <a:ext cx="4572000" cy="646331"/>
          </a:xfrm>
          <a:prstGeom prst="rect">
            <a:avLst/>
          </a:prstGeom>
          <a:solidFill>
            <a:srgbClr val="FCFDC6"/>
          </a:solidFill>
          <a:ln w="9525">
            <a:solidFill>
              <a:schemeClr val="tx1"/>
            </a:solidFill>
            <a:miter lim="800000"/>
            <a:headEnd/>
            <a:tailEnd/>
          </a:ln>
          <a:effectLst>
            <a:outerShdw dist="107763" dir="2700000" algn="ctr" rotWithShape="0">
              <a:schemeClr val="bg2"/>
            </a:outerShdw>
          </a:effectLst>
        </p:spPr>
        <p:txBody>
          <a:bodyPr wrap="square">
            <a:spAutoFit/>
          </a:bodyPr>
          <a:lstStyle/>
          <a:p>
            <a:pPr>
              <a:spcBef>
                <a:spcPct val="50000"/>
              </a:spcBef>
              <a:defRPr/>
            </a:pPr>
            <a:r>
              <a:rPr lang="en-US" sz="1800" b="1" dirty="0" smtClean="0">
                <a:solidFill>
                  <a:srgbClr val="000000"/>
                </a:solidFill>
              </a:rPr>
              <a:t>K. </a:t>
            </a:r>
            <a:r>
              <a:rPr lang="en-US" sz="1800" b="1" dirty="0" err="1" smtClean="0">
                <a:solidFill>
                  <a:srgbClr val="000000"/>
                </a:solidFill>
              </a:rPr>
              <a:t>Ujvari</a:t>
            </a:r>
            <a:r>
              <a:rPr lang="en-US" sz="1800" b="1" dirty="0" smtClean="0">
                <a:solidFill>
                  <a:srgbClr val="000000"/>
                </a:solidFill>
              </a:rPr>
              <a:t>, AARP Public Policy Inst. Aug, 2018; Genworth Financial Inc. 2017</a:t>
            </a:r>
            <a:endParaRPr lang="en-US" sz="1800" b="1" dirty="0">
              <a:solidFill>
                <a:srgbClr val="000000"/>
              </a:solidFill>
            </a:endParaRPr>
          </a:p>
        </p:txBody>
      </p:sp>
    </p:spTree>
    <p:extLst>
      <p:ext uri="{BB962C8B-B14F-4D97-AF65-F5344CB8AC3E}">
        <p14:creationId xmlns:p14="http://schemas.microsoft.com/office/powerpoint/2010/main" val="209993442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41026" name="Rectangle 2"/>
          <p:cNvSpPr>
            <a:spLocks noGrp="1" noChangeArrowheads="1"/>
          </p:cNvSpPr>
          <p:nvPr>
            <p:ph type="title"/>
          </p:nvPr>
        </p:nvSpPr>
        <p:spPr>
          <a:xfrm>
            <a:off x="228600" y="304800"/>
            <a:ext cx="8610600" cy="990600"/>
          </a:xfrm>
        </p:spPr>
        <p:txBody>
          <a:bodyPr>
            <a:normAutofit fontScale="90000"/>
          </a:bodyPr>
          <a:lstStyle/>
          <a:p>
            <a:pPr algn="ctr"/>
            <a:r>
              <a:rPr lang="en-US" sz="3100" dirty="0"/>
              <a:t>Total US </a:t>
            </a:r>
            <a:r>
              <a:rPr lang="en-US" sz="3100" dirty="0" smtClean="0"/>
              <a:t>Short-term and Long-term LTSS Expenditures</a:t>
            </a:r>
            <a:r>
              <a:rPr lang="en-US" sz="3100" dirty="0"/>
              <a:t>, </a:t>
            </a:r>
            <a:r>
              <a:rPr lang="en-US" sz="3100" dirty="0" smtClean="0"/>
              <a:t>Projected 2018 </a:t>
            </a:r>
            <a:r>
              <a:rPr lang="en-US" sz="2800" dirty="0"/>
              <a:t/>
            </a:r>
            <a:br>
              <a:rPr lang="en-US" sz="2800" dirty="0"/>
            </a:br>
            <a:r>
              <a:rPr lang="en-US" sz="2700" dirty="0" smtClean="0"/>
              <a:t>$469 billion (13% of total Personal Health) </a:t>
            </a:r>
            <a:endParaRPr lang="en-US" sz="2700" dirty="0"/>
          </a:p>
        </p:txBody>
      </p:sp>
      <p:sp>
        <p:nvSpPr>
          <p:cNvPr id="641029" name="Line 5"/>
          <p:cNvSpPr>
            <a:spLocks noChangeShapeType="1"/>
          </p:cNvSpPr>
          <p:nvPr/>
        </p:nvSpPr>
        <p:spPr bwMode="auto">
          <a:xfrm>
            <a:off x="457200" y="6197600"/>
            <a:ext cx="8229600" cy="0"/>
          </a:xfrm>
          <a:prstGeom prst="line">
            <a:avLst/>
          </a:prstGeom>
          <a:noFill/>
          <a:ln w="28575">
            <a:solidFill>
              <a:srgbClr val="000099"/>
            </a:solidFill>
            <a:round/>
            <a:headEnd/>
            <a:tailEnd/>
          </a:ln>
          <a:effectLst/>
        </p:spPr>
        <p:txBody>
          <a:bodyPr/>
          <a:lstStyle/>
          <a:p>
            <a:endParaRPr lang="en-US"/>
          </a:p>
        </p:txBody>
      </p:sp>
      <p:sp>
        <p:nvSpPr>
          <p:cNvPr id="6" name="TextBox 5"/>
          <p:cNvSpPr txBox="1"/>
          <p:nvPr/>
        </p:nvSpPr>
        <p:spPr>
          <a:xfrm>
            <a:off x="225056" y="6158469"/>
            <a:ext cx="8104910" cy="738664"/>
          </a:xfrm>
          <a:prstGeom prst="rect">
            <a:avLst/>
          </a:prstGeom>
          <a:noFill/>
        </p:spPr>
        <p:txBody>
          <a:bodyPr wrap="square" rtlCol="0">
            <a:spAutoFit/>
          </a:bodyPr>
          <a:lstStyle/>
          <a:p>
            <a:r>
              <a:rPr lang="en-US" sz="1400" b="1" dirty="0" smtClean="0">
                <a:solidFill>
                  <a:schemeClr val="tx1"/>
                </a:solidFill>
              </a:rPr>
              <a:t>Source: Projected National Health Expenditure Data, CMS </a:t>
            </a:r>
            <a:r>
              <a:rPr lang="en-US" sz="1400" b="1" dirty="0">
                <a:solidFill>
                  <a:schemeClr val="tx1"/>
                </a:solidFill>
              </a:rPr>
              <a:t>2017 https://</a:t>
            </a:r>
            <a:r>
              <a:rPr lang="en-US" sz="1400" b="1" dirty="0" smtClean="0">
                <a:solidFill>
                  <a:schemeClr val="tx1"/>
                </a:solidFill>
              </a:rPr>
              <a:t>www.cms.gov/Research-Statistics-Data-and-Systems/Statistics-Trends-and-Reports/NationalHealthExpendData/NationalHealthAccountsProjected.html</a:t>
            </a:r>
          </a:p>
        </p:txBody>
      </p:sp>
      <p:graphicFrame>
        <p:nvGraphicFramePr>
          <p:cNvPr id="9" name="Table 8"/>
          <p:cNvGraphicFramePr>
            <a:graphicFrameLocks noGrp="1"/>
          </p:cNvGraphicFramePr>
          <p:nvPr>
            <p:extLst>
              <p:ext uri="{D42A27DB-BD31-4B8C-83A1-F6EECF244321}">
                <p14:modId xmlns:p14="http://schemas.microsoft.com/office/powerpoint/2010/main" val="1967793981"/>
              </p:ext>
            </p:extLst>
          </p:nvPr>
        </p:nvGraphicFramePr>
        <p:xfrm>
          <a:off x="304800" y="1523999"/>
          <a:ext cx="8534400" cy="4343401"/>
        </p:xfrm>
        <a:graphic>
          <a:graphicData uri="http://schemas.openxmlformats.org/drawingml/2006/table">
            <a:tbl>
              <a:tblPr>
                <a:tableStyleId>{5C22544A-7EE6-4342-B048-85BDC9FD1C3A}</a:tableStyleId>
              </a:tblPr>
              <a:tblGrid>
                <a:gridCol w="2766057">
                  <a:extLst>
                    <a:ext uri="{9D8B030D-6E8A-4147-A177-3AD203B41FA5}">
                      <a16:colId xmlns:a16="http://schemas.microsoft.com/office/drawing/2014/main" xmlns="" val="1123818355"/>
                    </a:ext>
                  </a:extLst>
                </a:gridCol>
                <a:gridCol w="1121026">
                  <a:extLst>
                    <a:ext uri="{9D8B030D-6E8A-4147-A177-3AD203B41FA5}">
                      <a16:colId xmlns:a16="http://schemas.microsoft.com/office/drawing/2014/main" xmlns="" val="1462744359"/>
                    </a:ext>
                  </a:extLst>
                </a:gridCol>
                <a:gridCol w="1151091">
                  <a:extLst>
                    <a:ext uri="{9D8B030D-6E8A-4147-A177-3AD203B41FA5}">
                      <a16:colId xmlns:a16="http://schemas.microsoft.com/office/drawing/2014/main" xmlns="" val="3087905731"/>
                    </a:ext>
                  </a:extLst>
                </a:gridCol>
                <a:gridCol w="1048008">
                  <a:extLst>
                    <a:ext uri="{9D8B030D-6E8A-4147-A177-3AD203B41FA5}">
                      <a16:colId xmlns:a16="http://schemas.microsoft.com/office/drawing/2014/main" xmlns="" val="1894226996"/>
                    </a:ext>
                  </a:extLst>
                </a:gridCol>
                <a:gridCol w="1224109">
                  <a:extLst>
                    <a:ext uri="{9D8B030D-6E8A-4147-A177-3AD203B41FA5}">
                      <a16:colId xmlns:a16="http://schemas.microsoft.com/office/drawing/2014/main" xmlns="" val="1350319050"/>
                    </a:ext>
                  </a:extLst>
                </a:gridCol>
                <a:gridCol w="1224109">
                  <a:extLst>
                    <a:ext uri="{9D8B030D-6E8A-4147-A177-3AD203B41FA5}">
                      <a16:colId xmlns:a16="http://schemas.microsoft.com/office/drawing/2014/main" xmlns="" val="2923745696"/>
                    </a:ext>
                  </a:extLst>
                </a:gridCol>
              </a:tblGrid>
              <a:tr h="914401">
                <a:tc>
                  <a:txBody>
                    <a:bodyPr/>
                    <a:lstStyle/>
                    <a:p>
                      <a:pPr algn="l" fontAlgn="b"/>
                      <a:endParaRPr lang="en-US" sz="1400" b="1" i="0" u="none" strike="noStrike" dirty="0">
                        <a:solidFill>
                          <a:srgbClr val="000000"/>
                        </a:solidFill>
                        <a:effectLst/>
                        <a:latin typeface="+mn-lt"/>
                      </a:endParaRPr>
                    </a:p>
                  </a:txBody>
                  <a:tcPr marL="9525" marR="9525" marT="9525" marB="0" anchor="b"/>
                </a:tc>
                <a:tc>
                  <a:txBody>
                    <a:bodyPr/>
                    <a:lstStyle/>
                    <a:p>
                      <a:pPr algn="ctr" rtl="0" fontAlgn="ctr"/>
                      <a:r>
                        <a:rPr lang="en-US" sz="1600" b="1" u="none" strike="noStrike" dirty="0">
                          <a:effectLst/>
                          <a:latin typeface="+mn-lt"/>
                        </a:rPr>
                        <a:t>Total</a:t>
                      </a:r>
                      <a:endParaRPr lang="en-US" sz="1600" b="1" i="0" u="none" strike="noStrike" dirty="0">
                        <a:solidFill>
                          <a:srgbClr val="000000"/>
                        </a:solidFill>
                        <a:effectLst/>
                        <a:latin typeface="+mn-lt"/>
                      </a:endParaRPr>
                    </a:p>
                  </a:txBody>
                  <a:tcPr marL="9525" marR="9525" marT="9525" marB="0" anchor="ctr"/>
                </a:tc>
                <a:tc>
                  <a:txBody>
                    <a:bodyPr/>
                    <a:lstStyle/>
                    <a:p>
                      <a:pPr algn="ctr" rtl="0" fontAlgn="ctr"/>
                      <a:r>
                        <a:rPr lang="en-US" sz="1600" b="1" u="none" strike="noStrike" dirty="0">
                          <a:effectLst/>
                          <a:latin typeface="+mn-lt"/>
                        </a:rPr>
                        <a:t>Medicare</a:t>
                      </a:r>
                      <a:endParaRPr lang="en-US" sz="1600" b="1" i="0" u="none" strike="noStrike" dirty="0">
                        <a:solidFill>
                          <a:srgbClr val="000000"/>
                        </a:solidFill>
                        <a:effectLst/>
                        <a:latin typeface="+mn-lt"/>
                      </a:endParaRPr>
                    </a:p>
                  </a:txBody>
                  <a:tcPr marL="9525" marR="9525" marT="9525" marB="0" anchor="ctr"/>
                </a:tc>
                <a:tc>
                  <a:txBody>
                    <a:bodyPr/>
                    <a:lstStyle/>
                    <a:p>
                      <a:pPr algn="ctr" rtl="0" fontAlgn="ctr"/>
                      <a:r>
                        <a:rPr lang="en-US" sz="1600" b="1" u="none" strike="noStrike" dirty="0">
                          <a:effectLst/>
                          <a:latin typeface="+mn-lt"/>
                        </a:rPr>
                        <a:t>Medicaid</a:t>
                      </a:r>
                      <a:endParaRPr lang="en-US" sz="1600" b="1" i="0" u="none" strike="noStrike" dirty="0">
                        <a:solidFill>
                          <a:srgbClr val="000000"/>
                        </a:solidFill>
                        <a:effectLst/>
                        <a:latin typeface="+mn-lt"/>
                      </a:endParaRPr>
                    </a:p>
                  </a:txBody>
                  <a:tcPr marL="9525" marR="9525" marT="9525" marB="0" anchor="ctr"/>
                </a:tc>
                <a:tc>
                  <a:txBody>
                    <a:bodyPr/>
                    <a:lstStyle/>
                    <a:p>
                      <a:pPr algn="ctr" rtl="0" fontAlgn="b"/>
                      <a:r>
                        <a:rPr lang="en-US" sz="1600" b="1" u="none" strike="noStrike" dirty="0" smtClean="0">
                          <a:solidFill>
                            <a:srgbClr val="FF0000"/>
                          </a:solidFill>
                          <a:effectLst/>
                          <a:latin typeface="+mn-lt"/>
                        </a:rPr>
                        <a:t>Out-of-pocket</a:t>
                      </a:r>
                      <a:endParaRPr lang="en-US" sz="1600" b="1" i="0" u="none" strike="noStrike" dirty="0">
                        <a:solidFill>
                          <a:srgbClr val="FF0000"/>
                        </a:solidFill>
                        <a:effectLst/>
                        <a:latin typeface="+mn-lt"/>
                      </a:endParaRPr>
                    </a:p>
                  </a:txBody>
                  <a:tcPr marL="9525" marR="9525" marT="9525" marB="0" anchor="ctr"/>
                </a:tc>
                <a:tc>
                  <a:txBody>
                    <a:bodyPr/>
                    <a:lstStyle/>
                    <a:p>
                      <a:pPr algn="ctr" rtl="0" fontAlgn="ctr"/>
                      <a:r>
                        <a:rPr lang="en-US" sz="1600" b="1" u="none" strike="noStrike" dirty="0">
                          <a:effectLst/>
                          <a:latin typeface="+mn-lt"/>
                        </a:rPr>
                        <a:t>Private Ins &amp; Other</a:t>
                      </a:r>
                      <a:endParaRPr lang="en-US" sz="1600" b="1" i="0" u="none" strike="noStrike" dirty="0">
                        <a:solidFill>
                          <a:srgbClr val="000000"/>
                        </a:solidFill>
                        <a:effectLst/>
                        <a:latin typeface="+mn-lt"/>
                      </a:endParaRPr>
                    </a:p>
                  </a:txBody>
                  <a:tcPr marL="9525" marR="9525" marT="9525" marB="0" anchor="ctr"/>
                </a:tc>
                <a:extLst>
                  <a:ext uri="{0D108BD9-81ED-4DB2-BD59-A6C34878D82A}">
                    <a16:rowId xmlns:a16="http://schemas.microsoft.com/office/drawing/2014/main" xmlns="" val="3703809506"/>
                  </a:ext>
                </a:extLst>
              </a:tr>
              <a:tr h="571500">
                <a:tc>
                  <a:txBody>
                    <a:bodyPr/>
                    <a:lstStyle/>
                    <a:p>
                      <a:pPr algn="l" fontAlgn="b"/>
                      <a:r>
                        <a:rPr lang="en-US" sz="1600" b="1" u="none" strike="noStrike" dirty="0">
                          <a:effectLst/>
                          <a:latin typeface="+mn-lt"/>
                        </a:rPr>
                        <a:t>Total Personal Health Care </a:t>
                      </a:r>
                      <a:endParaRPr lang="en-US" sz="1600" b="1" i="0" u="none" strike="noStrike" dirty="0">
                        <a:solidFill>
                          <a:srgbClr val="000000"/>
                        </a:solidFill>
                        <a:effectLst/>
                        <a:latin typeface="+mn-lt"/>
                      </a:endParaRPr>
                    </a:p>
                  </a:txBody>
                  <a:tcPr marL="9525" marR="9525" marT="9525" marB="0" anchor="b"/>
                </a:tc>
                <a:tc>
                  <a:txBody>
                    <a:bodyPr/>
                    <a:lstStyle/>
                    <a:p>
                      <a:pPr algn="ctr" rtl="0" fontAlgn="ctr"/>
                      <a:r>
                        <a:rPr lang="en-US" sz="1600" b="1" u="none" strike="noStrike" dirty="0">
                          <a:effectLst/>
                          <a:latin typeface="+mn-lt"/>
                        </a:rPr>
                        <a:t>$3,504.3 </a:t>
                      </a:r>
                      <a:endParaRPr lang="en-US" sz="1600" b="1" i="0" u="none" strike="noStrike" dirty="0">
                        <a:solidFill>
                          <a:srgbClr val="000000"/>
                        </a:solidFill>
                        <a:effectLst/>
                        <a:latin typeface="+mn-lt"/>
                      </a:endParaRPr>
                    </a:p>
                  </a:txBody>
                  <a:tcPr marL="9525" marR="9525" marT="9525" marB="0" anchor="ctr"/>
                </a:tc>
                <a:tc>
                  <a:txBody>
                    <a:bodyPr/>
                    <a:lstStyle/>
                    <a:p>
                      <a:pPr algn="ctr" rtl="0" fontAlgn="ctr"/>
                      <a:endParaRPr lang="en-US" sz="1600" b="1" i="0" u="none" strike="noStrike">
                        <a:solidFill>
                          <a:srgbClr val="000000"/>
                        </a:solidFill>
                        <a:effectLst/>
                        <a:latin typeface="+mn-lt"/>
                      </a:endParaRPr>
                    </a:p>
                  </a:txBody>
                  <a:tcPr marL="9525" marR="9525" marT="9525" marB="0" anchor="ctr"/>
                </a:tc>
                <a:tc>
                  <a:txBody>
                    <a:bodyPr/>
                    <a:lstStyle/>
                    <a:p>
                      <a:pPr algn="ctr" rtl="0" fontAlgn="ctr"/>
                      <a:endParaRPr lang="en-US" sz="1600" b="1" i="0" u="none" strike="noStrike">
                        <a:solidFill>
                          <a:srgbClr val="000000"/>
                        </a:solidFill>
                        <a:effectLst/>
                        <a:latin typeface="+mn-lt"/>
                      </a:endParaRPr>
                    </a:p>
                  </a:txBody>
                  <a:tcPr marL="9525" marR="9525" marT="9525" marB="0" anchor="ctr"/>
                </a:tc>
                <a:tc>
                  <a:txBody>
                    <a:bodyPr/>
                    <a:lstStyle/>
                    <a:p>
                      <a:pPr algn="ctr" rtl="0" fontAlgn="ctr"/>
                      <a:endParaRPr lang="en-US" sz="1600" b="1" i="0" u="none" strike="noStrike">
                        <a:solidFill>
                          <a:srgbClr val="000000"/>
                        </a:solidFill>
                        <a:effectLst/>
                        <a:latin typeface="+mn-lt"/>
                      </a:endParaRPr>
                    </a:p>
                  </a:txBody>
                  <a:tcPr marL="9525" marR="9525" marT="9525" marB="0" anchor="ctr"/>
                </a:tc>
                <a:tc>
                  <a:txBody>
                    <a:bodyPr/>
                    <a:lstStyle/>
                    <a:p>
                      <a:pPr algn="ctr" rtl="0" fontAlgn="ctr"/>
                      <a:endParaRPr lang="en-US" sz="1600" b="1" i="0" u="none" strike="noStrike">
                        <a:solidFill>
                          <a:srgbClr val="000000"/>
                        </a:solidFill>
                        <a:effectLst/>
                        <a:latin typeface="+mn-lt"/>
                      </a:endParaRPr>
                    </a:p>
                  </a:txBody>
                  <a:tcPr marL="9525" marR="9525" marT="9525" marB="0" anchor="ctr"/>
                </a:tc>
                <a:extLst>
                  <a:ext uri="{0D108BD9-81ED-4DB2-BD59-A6C34878D82A}">
                    <a16:rowId xmlns:a16="http://schemas.microsoft.com/office/drawing/2014/main" xmlns="" val="204518443"/>
                  </a:ext>
                </a:extLst>
              </a:tr>
              <a:tr h="1143000">
                <a:tc>
                  <a:txBody>
                    <a:bodyPr/>
                    <a:lstStyle/>
                    <a:p>
                      <a:pPr algn="l" rtl="0" fontAlgn="ctr"/>
                      <a:r>
                        <a:rPr lang="en-US" sz="1600" b="1" u="none" strike="noStrike">
                          <a:effectLst/>
                          <a:latin typeface="+mn-lt"/>
                        </a:rPr>
                        <a:t>Nursing home/Residential care</a:t>
                      </a:r>
                      <a:endParaRPr lang="en-US" sz="1600" b="1" i="0" u="none" strike="noStrike">
                        <a:solidFill>
                          <a:srgbClr val="000000"/>
                        </a:solidFill>
                        <a:effectLst/>
                        <a:latin typeface="+mn-lt"/>
                      </a:endParaRPr>
                    </a:p>
                  </a:txBody>
                  <a:tcPr marL="9525" marR="9525" marT="9525" marB="0" anchor="ctr"/>
                </a:tc>
                <a:tc>
                  <a:txBody>
                    <a:bodyPr/>
                    <a:lstStyle/>
                    <a:p>
                      <a:pPr algn="ctr" rtl="0" fontAlgn="ctr"/>
                      <a:r>
                        <a:rPr lang="en-US" sz="1600" b="1" u="none" strike="noStrike">
                          <a:effectLst/>
                          <a:latin typeface="+mn-lt"/>
                        </a:rPr>
                        <a:t>$174.6 </a:t>
                      </a:r>
                      <a:endParaRPr lang="en-US" sz="1600" b="1" i="0" u="none" strike="noStrike">
                        <a:solidFill>
                          <a:srgbClr val="000000"/>
                        </a:solidFill>
                        <a:effectLst/>
                        <a:latin typeface="+mn-lt"/>
                      </a:endParaRPr>
                    </a:p>
                  </a:txBody>
                  <a:tcPr marL="9525" marR="9525" marT="9525" marB="0" anchor="ctr"/>
                </a:tc>
                <a:tc>
                  <a:txBody>
                    <a:bodyPr/>
                    <a:lstStyle/>
                    <a:p>
                      <a:pPr algn="ctr" rtl="0" fontAlgn="ctr"/>
                      <a:r>
                        <a:rPr lang="en-US" sz="1600" b="1" u="none" strike="noStrike">
                          <a:effectLst/>
                          <a:latin typeface="+mn-lt"/>
                        </a:rPr>
                        <a:t>24%</a:t>
                      </a:r>
                      <a:endParaRPr lang="en-US" sz="1600" b="1" i="0" u="none" strike="noStrike">
                        <a:solidFill>
                          <a:srgbClr val="000000"/>
                        </a:solidFill>
                        <a:effectLst/>
                        <a:latin typeface="+mn-lt"/>
                      </a:endParaRPr>
                    </a:p>
                  </a:txBody>
                  <a:tcPr marL="9525" marR="9525" marT="9525" marB="0" anchor="ctr"/>
                </a:tc>
                <a:tc>
                  <a:txBody>
                    <a:bodyPr/>
                    <a:lstStyle/>
                    <a:p>
                      <a:pPr algn="ctr" rtl="0" fontAlgn="ctr"/>
                      <a:r>
                        <a:rPr lang="en-US" sz="1600" b="1" u="none" strike="noStrike">
                          <a:effectLst/>
                          <a:latin typeface="+mn-lt"/>
                        </a:rPr>
                        <a:t>40%</a:t>
                      </a:r>
                      <a:endParaRPr lang="en-US" sz="1600" b="1" i="0" u="none" strike="noStrike">
                        <a:solidFill>
                          <a:srgbClr val="000000"/>
                        </a:solidFill>
                        <a:effectLst/>
                        <a:latin typeface="+mn-lt"/>
                      </a:endParaRPr>
                    </a:p>
                  </a:txBody>
                  <a:tcPr marL="9525" marR="9525" marT="9525" marB="0" anchor="ctr"/>
                </a:tc>
                <a:tc>
                  <a:txBody>
                    <a:bodyPr/>
                    <a:lstStyle/>
                    <a:p>
                      <a:pPr algn="ctr" rtl="0" fontAlgn="ctr"/>
                      <a:r>
                        <a:rPr lang="en-US" sz="1600" b="1" u="none" strike="noStrike" dirty="0">
                          <a:solidFill>
                            <a:srgbClr val="FF0000"/>
                          </a:solidFill>
                          <a:effectLst/>
                          <a:latin typeface="+mn-lt"/>
                        </a:rPr>
                        <a:t>27%</a:t>
                      </a:r>
                      <a:endParaRPr lang="en-US" sz="1600" b="1" i="0" u="none" strike="noStrike" dirty="0">
                        <a:solidFill>
                          <a:srgbClr val="FF0000"/>
                        </a:solidFill>
                        <a:effectLst/>
                        <a:latin typeface="+mn-lt"/>
                      </a:endParaRPr>
                    </a:p>
                  </a:txBody>
                  <a:tcPr marL="9525" marR="9525" marT="9525" marB="0" anchor="ctr"/>
                </a:tc>
                <a:tc>
                  <a:txBody>
                    <a:bodyPr/>
                    <a:lstStyle/>
                    <a:p>
                      <a:pPr algn="ctr" rtl="0" fontAlgn="ctr"/>
                      <a:r>
                        <a:rPr lang="en-US" sz="1600" b="1" u="none" strike="noStrike">
                          <a:effectLst/>
                          <a:latin typeface="+mn-lt"/>
                        </a:rPr>
                        <a:t>9%</a:t>
                      </a:r>
                      <a:endParaRPr lang="en-US" sz="1600" b="1" i="0" u="none" strike="noStrike">
                        <a:solidFill>
                          <a:srgbClr val="000000"/>
                        </a:solidFill>
                        <a:effectLst/>
                        <a:latin typeface="+mn-lt"/>
                      </a:endParaRPr>
                    </a:p>
                  </a:txBody>
                  <a:tcPr marL="9525" marR="9525" marT="9525" marB="0" anchor="ctr"/>
                </a:tc>
                <a:extLst>
                  <a:ext uri="{0D108BD9-81ED-4DB2-BD59-A6C34878D82A}">
                    <a16:rowId xmlns:a16="http://schemas.microsoft.com/office/drawing/2014/main" xmlns="" val="1871939269"/>
                  </a:ext>
                </a:extLst>
              </a:tr>
              <a:tr h="571500">
                <a:tc>
                  <a:txBody>
                    <a:bodyPr/>
                    <a:lstStyle/>
                    <a:p>
                      <a:pPr algn="l" rtl="0" fontAlgn="ctr"/>
                      <a:r>
                        <a:rPr lang="en-US" sz="1600" b="1" u="none" strike="noStrike">
                          <a:effectLst/>
                          <a:latin typeface="+mn-lt"/>
                        </a:rPr>
                        <a:t>Home health</a:t>
                      </a:r>
                      <a:endParaRPr lang="en-US" sz="1600" b="1" i="0" u="none" strike="noStrike">
                        <a:solidFill>
                          <a:srgbClr val="000000"/>
                        </a:solidFill>
                        <a:effectLst/>
                        <a:latin typeface="+mn-lt"/>
                      </a:endParaRPr>
                    </a:p>
                  </a:txBody>
                  <a:tcPr marL="9525" marR="9525" marT="9525" marB="0" anchor="ctr"/>
                </a:tc>
                <a:tc>
                  <a:txBody>
                    <a:bodyPr/>
                    <a:lstStyle/>
                    <a:p>
                      <a:pPr algn="ctr" rtl="0" fontAlgn="ctr"/>
                      <a:r>
                        <a:rPr lang="en-US" sz="1600" b="1" u="none" strike="noStrike">
                          <a:effectLst/>
                          <a:latin typeface="+mn-lt"/>
                        </a:rPr>
                        <a:t>$102.8 </a:t>
                      </a:r>
                      <a:endParaRPr lang="en-US" sz="1600" b="1" i="0" u="none" strike="noStrike">
                        <a:solidFill>
                          <a:srgbClr val="000000"/>
                        </a:solidFill>
                        <a:effectLst/>
                        <a:latin typeface="+mn-lt"/>
                      </a:endParaRPr>
                    </a:p>
                  </a:txBody>
                  <a:tcPr marL="9525" marR="9525" marT="9525" marB="0" anchor="ctr"/>
                </a:tc>
                <a:tc>
                  <a:txBody>
                    <a:bodyPr/>
                    <a:lstStyle/>
                    <a:p>
                      <a:pPr algn="ctr" rtl="0" fontAlgn="ctr"/>
                      <a:r>
                        <a:rPr lang="en-US" sz="1600" b="1" u="none" strike="noStrike">
                          <a:effectLst/>
                          <a:latin typeface="+mn-lt"/>
                        </a:rPr>
                        <a:t>41%</a:t>
                      </a:r>
                      <a:endParaRPr lang="en-US" sz="1600" b="1" i="0" u="none" strike="noStrike">
                        <a:solidFill>
                          <a:srgbClr val="000000"/>
                        </a:solidFill>
                        <a:effectLst/>
                        <a:latin typeface="+mn-lt"/>
                      </a:endParaRPr>
                    </a:p>
                  </a:txBody>
                  <a:tcPr marL="9525" marR="9525" marT="9525" marB="0" anchor="ctr"/>
                </a:tc>
                <a:tc>
                  <a:txBody>
                    <a:bodyPr/>
                    <a:lstStyle/>
                    <a:p>
                      <a:pPr algn="ctr" rtl="0" fontAlgn="ctr"/>
                      <a:r>
                        <a:rPr lang="en-US" sz="1600" b="1" u="none" strike="noStrike">
                          <a:effectLst/>
                          <a:latin typeface="+mn-lt"/>
                        </a:rPr>
                        <a:t>41%</a:t>
                      </a:r>
                      <a:endParaRPr lang="en-US" sz="1600" b="1" i="0" u="none" strike="noStrike">
                        <a:solidFill>
                          <a:srgbClr val="000000"/>
                        </a:solidFill>
                        <a:effectLst/>
                        <a:latin typeface="+mn-lt"/>
                      </a:endParaRPr>
                    </a:p>
                  </a:txBody>
                  <a:tcPr marL="9525" marR="9525" marT="9525" marB="0" anchor="ctr"/>
                </a:tc>
                <a:tc>
                  <a:txBody>
                    <a:bodyPr/>
                    <a:lstStyle/>
                    <a:p>
                      <a:pPr algn="ctr" rtl="0" fontAlgn="ctr"/>
                      <a:r>
                        <a:rPr lang="en-US" sz="1600" b="1" u="none" strike="noStrike">
                          <a:solidFill>
                            <a:srgbClr val="FF0000"/>
                          </a:solidFill>
                          <a:effectLst/>
                          <a:latin typeface="+mn-lt"/>
                        </a:rPr>
                        <a:t>8%</a:t>
                      </a:r>
                      <a:endParaRPr lang="en-US" sz="1600" b="1" i="0" u="none" strike="noStrike">
                        <a:solidFill>
                          <a:srgbClr val="FF0000"/>
                        </a:solidFill>
                        <a:effectLst/>
                        <a:latin typeface="+mn-lt"/>
                      </a:endParaRPr>
                    </a:p>
                  </a:txBody>
                  <a:tcPr marL="9525" marR="9525" marT="9525" marB="0" anchor="ctr"/>
                </a:tc>
                <a:tc>
                  <a:txBody>
                    <a:bodyPr/>
                    <a:lstStyle/>
                    <a:p>
                      <a:pPr algn="ctr" rtl="0" fontAlgn="ctr"/>
                      <a:r>
                        <a:rPr lang="en-US" sz="1600" b="1" u="none" strike="noStrike">
                          <a:effectLst/>
                          <a:latin typeface="+mn-lt"/>
                        </a:rPr>
                        <a:t>10%</a:t>
                      </a:r>
                      <a:endParaRPr lang="en-US" sz="1600" b="1" i="0" u="none" strike="noStrike">
                        <a:solidFill>
                          <a:srgbClr val="000000"/>
                        </a:solidFill>
                        <a:effectLst/>
                        <a:latin typeface="+mn-lt"/>
                      </a:endParaRPr>
                    </a:p>
                  </a:txBody>
                  <a:tcPr marL="9525" marR="9525" marT="9525" marB="0" anchor="ctr"/>
                </a:tc>
                <a:extLst>
                  <a:ext uri="{0D108BD9-81ED-4DB2-BD59-A6C34878D82A}">
                    <a16:rowId xmlns:a16="http://schemas.microsoft.com/office/drawing/2014/main" xmlns="" val="2036006037"/>
                  </a:ext>
                </a:extLst>
              </a:tr>
              <a:tr h="571500">
                <a:tc>
                  <a:txBody>
                    <a:bodyPr/>
                    <a:lstStyle/>
                    <a:p>
                      <a:pPr algn="l" fontAlgn="b"/>
                      <a:r>
                        <a:rPr lang="en-US" sz="1600" b="1" u="none" strike="noStrike">
                          <a:effectLst/>
                          <a:latin typeface="+mn-lt"/>
                        </a:rPr>
                        <a:t>Other health/personal care</a:t>
                      </a:r>
                      <a:endParaRPr lang="en-US" sz="1600" b="1" i="0" u="none" strike="noStrike">
                        <a:solidFill>
                          <a:srgbClr val="000000"/>
                        </a:solidFill>
                        <a:effectLst/>
                        <a:latin typeface="+mn-lt"/>
                      </a:endParaRPr>
                    </a:p>
                  </a:txBody>
                  <a:tcPr marL="9525" marR="9525" marT="9525" marB="0" anchor="b"/>
                </a:tc>
                <a:tc>
                  <a:txBody>
                    <a:bodyPr/>
                    <a:lstStyle/>
                    <a:p>
                      <a:pPr algn="ctr" rtl="0" fontAlgn="b"/>
                      <a:r>
                        <a:rPr lang="en-US" sz="1600" b="1" u="none" strike="noStrike">
                          <a:effectLst/>
                          <a:latin typeface="+mn-lt"/>
                        </a:rPr>
                        <a:t>$191.6 </a:t>
                      </a:r>
                      <a:endParaRPr lang="en-US" sz="1600" b="1" i="0" u="none" strike="noStrike">
                        <a:solidFill>
                          <a:srgbClr val="000000"/>
                        </a:solidFill>
                        <a:effectLst/>
                        <a:latin typeface="+mn-lt"/>
                      </a:endParaRPr>
                    </a:p>
                  </a:txBody>
                  <a:tcPr marL="9525" marR="9525" marT="9525" marB="0" anchor="b"/>
                </a:tc>
                <a:tc>
                  <a:txBody>
                    <a:bodyPr/>
                    <a:lstStyle/>
                    <a:p>
                      <a:pPr algn="ctr" rtl="0" fontAlgn="b"/>
                      <a:r>
                        <a:rPr lang="en-US" sz="1600" b="1" u="none" strike="noStrike">
                          <a:effectLst/>
                          <a:latin typeface="+mn-lt"/>
                        </a:rPr>
                        <a:t>3%</a:t>
                      </a:r>
                      <a:endParaRPr lang="en-US" sz="1600" b="1" i="0" u="none" strike="noStrike">
                        <a:solidFill>
                          <a:srgbClr val="000000"/>
                        </a:solidFill>
                        <a:effectLst/>
                        <a:latin typeface="+mn-lt"/>
                      </a:endParaRPr>
                    </a:p>
                  </a:txBody>
                  <a:tcPr marL="9525" marR="9525" marT="9525" marB="0" anchor="b"/>
                </a:tc>
                <a:tc>
                  <a:txBody>
                    <a:bodyPr/>
                    <a:lstStyle/>
                    <a:p>
                      <a:pPr algn="ctr" rtl="0" fontAlgn="b"/>
                      <a:r>
                        <a:rPr lang="en-US" sz="1600" b="1" u="none" strike="noStrike">
                          <a:effectLst/>
                          <a:latin typeface="+mn-lt"/>
                        </a:rPr>
                        <a:t>86%</a:t>
                      </a:r>
                      <a:endParaRPr lang="en-US" sz="1600" b="1" i="0" u="none" strike="noStrike">
                        <a:solidFill>
                          <a:srgbClr val="000000"/>
                        </a:solidFill>
                        <a:effectLst/>
                        <a:latin typeface="+mn-lt"/>
                      </a:endParaRPr>
                    </a:p>
                  </a:txBody>
                  <a:tcPr marL="9525" marR="9525" marT="9525" marB="0" anchor="b"/>
                </a:tc>
                <a:tc>
                  <a:txBody>
                    <a:bodyPr/>
                    <a:lstStyle/>
                    <a:p>
                      <a:pPr algn="ctr" rtl="0" fontAlgn="b"/>
                      <a:r>
                        <a:rPr lang="en-US" sz="1600" b="1" u="none" strike="noStrike" dirty="0">
                          <a:solidFill>
                            <a:srgbClr val="FF0000"/>
                          </a:solidFill>
                          <a:effectLst/>
                          <a:latin typeface="+mn-lt"/>
                        </a:rPr>
                        <a:t>4%</a:t>
                      </a:r>
                      <a:endParaRPr lang="en-US" sz="1600" b="1" i="0" u="none" strike="noStrike" dirty="0">
                        <a:solidFill>
                          <a:srgbClr val="FF0000"/>
                        </a:solidFill>
                        <a:effectLst/>
                        <a:latin typeface="+mn-lt"/>
                      </a:endParaRPr>
                    </a:p>
                  </a:txBody>
                  <a:tcPr marL="9525" marR="9525" marT="9525" marB="0" anchor="b"/>
                </a:tc>
                <a:tc>
                  <a:txBody>
                    <a:bodyPr/>
                    <a:lstStyle/>
                    <a:p>
                      <a:pPr algn="ctr" rtl="0" fontAlgn="b"/>
                      <a:r>
                        <a:rPr lang="en-US" sz="1600" b="1" u="none" strike="noStrike" dirty="0">
                          <a:effectLst/>
                          <a:latin typeface="+mn-lt"/>
                        </a:rPr>
                        <a:t>8%</a:t>
                      </a:r>
                      <a:endParaRPr lang="en-US" sz="1600" b="1" i="0" u="none" strike="noStrike" dirty="0">
                        <a:solidFill>
                          <a:srgbClr val="000000"/>
                        </a:solidFill>
                        <a:effectLst/>
                        <a:latin typeface="+mn-lt"/>
                      </a:endParaRPr>
                    </a:p>
                  </a:txBody>
                  <a:tcPr marL="9525" marR="9525" marT="9525" marB="0" anchor="b"/>
                </a:tc>
                <a:extLst>
                  <a:ext uri="{0D108BD9-81ED-4DB2-BD59-A6C34878D82A}">
                    <a16:rowId xmlns:a16="http://schemas.microsoft.com/office/drawing/2014/main" xmlns="" val="4069473577"/>
                  </a:ext>
                </a:extLst>
              </a:tr>
              <a:tr h="571500">
                <a:tc>
                  <a:txBody>
                    <a:bodyPr/>
                    <a:lstStyle/>
                    <a:p>
                      <a:pPr algn="l" fontAlgn="b"/>
                      <a:r>
                        <a:rPr lang="en-US" sz="1600" b="1" u="none" strike="noStrike" dirty="0">
                          <a:effectLst/>
                          <a:latin typeface="+mn-lt"/>
                        </a:rPr>
                        <a:t>Total LTSS</a:t>
                      </a:r>
                      <a:endParaRPr lang="en-US" sz="1600" b="1" i="0" u="none" strike="noStrike" dirty="0">
                        <a:solidFill>
                          <a:srgbClr val="000000"/>
                        </a:solidFill>
                        <a:effectLst/>
                        <a:latin typeface="+mn-lt"/>
                      </a:endParaRPr>
                    </a:p>
                  </a:txBody>
                  <a:tcPr marL="9525" marR="9525" marT="9525" marB="0" anchor="b"/>
                </a:tc>
                <a:tc>
                  <a:txBody>
                    <a:bodyPr/>
                    <a:lstStyle/>
                    <a:p>
                      <a:pPr algn="ctr" fontAlgn="b"/>
                      <a:r>
                        <a:rPr lang="en-US" sz="1600" b="1" u="none" strike="noStrike">
                          <a:effectLst/>
                          <a:latin typeface="+mn-lt"/>
                        </a:rPr>
                        <a:t>$469.0 </a:t>
                      </a:r>
                      <a:endParaRPr lang="en-US" sz="1600" b="1" i="0" u="none" strike="noStrike">
                        <a:solidFill>
                          <a:srgbClr val="000000"/>
                        </a:solidFill>
                        <a:effectLst/>
                        <a:latin typeface="+mn-lt"/>
                      </a:endParaRPr>
                    </a:p>
                  </a:txBody>
                  <a:tcPr marL="9525" marR="9525" marT="9525" marB="0" anchor="b"/>
                </a:tc>
                <a:tc>
                  <a:txBody>
                    <a:bodyPr/>
                    <a:lstStyle/>
                    <a:p>
                      <a:pPr algn="ctr" fontAlgn="b"/>
                      <a:r>
                        <a:rPr lang="en-US" sz="1600" b="1" u="none" strike="noStrike">
                          <a:effectLst/>
                          <a:latin typeface="+mn-lt"/>
                        </a:rPr>
                        <a:t>19%</a:t>
                      </a:r>
                      <a:endParaRPr lang="en-US" sz="1600" b="1" i="0" u="none" strike="noStrike">
                        <a:solidFill>
                          <a:srgbClr val="000000"/>
                        </a:solidFill>
                        <a:effectLst/>
                        <a:latin typeface="+mn-lt"/>
                      </a:endParaRPr>
                    </a:p>
                  </a:txBody>
                  <a:tcPr marL="9525" marR="9525" marT="9525" marB="0" anchor="b"/>
                </a:tc>
                <a:tc>
                  <a:txBody>
                    <a:bodyPr/>
                    <a:lstStyle/>
                    <a:p>
                      <a:pPr algn="ctr" fontAlgn="b"/>
                      <a:r>
                        <a:rPr lang="en-US" sz="1600" b="1" u="none" strike="noStrike">
                          <a:effectLst/>
                          <a:latin typeface="+mn-lt"/>
                        </a:rPr>
                        <a:t>59%</a:t>
                      </a:r>
                      <a:endParaRPr lang="en-US" sz="1600" b="1" i="0" u="none" strike="noStrike">
                        <a:solidFill>
                          <a:srgbClr val="000000"/>
                        </a:solidFill>
                        <a:effectLst/>
                        <a:latin typeface="+mn-lt"/>
                      </a:endParaRPr>
                    </a:p>
                  </a:txBody>
                  <a:tcPr marL="9525" marR="9525" marT="9525" marB="0" anchor="b"/>
                </a:tc>
                <a:tc>
                  <a:txBody>
                    <a:bodyPr/>
                    <a:lstStyle/>
                    <a:p>
                      <a:pPr algn="ctr" fontAlgn="b"/>
                      <a:r>
                        <a:rPr lang="en-US" sz="1600" b="1" u="none" strike="noStrike" dirty="0">
                          <a:solidFill>
                            <a:srgbClr val="FF0000"/>
                          </a:solidFill>
                          <a:effectLst/>
                          <a:latin typeface="+mn-lt"/>
                        </a:rPr>
                        <a:t>13%</a:t>
                      </a:r>
                      <a:endParaRPr lang="en-US" sz="1600" b="1" i="0" u="none" strike="noStrike" dirty="0">
                        <a:solidFill>
                          <a:srgbClr val="FF0000"/>
                        </a:solidFill>
                        <a:effectLst/>
                        <a:latin typeface="+mn-lt"/>
                      </a:endParaRPr>
                    </a:p>
                  </a:txBody>
                  <a:tcPr marL="9525" marR="9525" marT="9525" marB="0" anchor="b"/>
                </a:tc>
                <a:tc>
                  <a:txBody>
                    <a:bodyPr/>
                    <a:lstStyle/>
                    <a:p>
                      <a:pPr algn="ctr" fontAlgn="b"/>
                      <a:r>
                        <a:rPr lang="en-US" sz="1600" b="1" u="none" strike="noStrike" dirty="0">
                          <a:effectLst/>
                          <a:latin typeface="+mn-lt"/>
                        </a:rPr>
                        <a:t>9%</a:t>
                      </a:r>
                      <a:endParaRPr lang="en-US" sz="1600" b="1" i="0" u="none" strike="noStrike" dirty="0">
                        <a:solidFill>
                          <a:srgbClr val="000000"/>
                        </a:solidFill>
                        <a:effectLst/>
                        <a:latin typeface="+mn-lt"/>
                      </a:endParaRPr>
                    </a:p>
                  </a:txBody>
                  <a:tcPr marL="9525" marR="9525" marT="9525" marB="0" anchor="b"/>
                </a:tc>
                <a:extLst>
                  <a:ext uri="{0D108BD9-81ED-4DB2-BD59-A6C34878D82A}">
                    <a16:rowId xmlns:a16="http://schemas.microsoft.com/office/drawing/2014/main" xmlns="" val="2151048812"/>
                  </a:ext>
                </a:extLst>
              </a:tr>
            </a:tbl>
          </a:graphicData>
        </a:graphic>
      </p:graphicFrame>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Type of LTSS at Home</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762724397"/>
              </p:ext>
            </p:extLst>
          </p:nvPr>
        </p:nvGraphicFramePr>
        <p:xfrm>
          <a:off x="304800" y="1524000"/>
          <a:ext cx="8763000" cy="5334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0133780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839200" cy="1143000"/>
          </a:xfrm>
        </p:spPr>
        <p:txBody>
          <a:bodyPr>
            <a:normAutofit fontScale="90000"/>
          </a:bodyPr>
          <a:lstStyle/>
          <a:p>
            <a:r>
              <a:rPr lang="en-US" sz="3600" b="1" dirty="0" smtClean="0"/>
              <a:t>Number &amp; Type of Unpaid Caregivers </a:t>
            </a:r>
            <a:br>
              <a:rPr lang="en-US" sz="3600" b="1" dirty="0" smtClean="0"/>
            </a:br>
            <a:r>
              <a:rPr lang="en-US" sz="3600" b="1" dirty="0" smtClean="0"/>
              <a:t>in the US in 2014 </a:t>
            </a:r>
            <a:br>
              <a:rPr lang="en-US" sz="3600" b="1" dirty="0" smtClean="0"/>
            </a:br>
            <a:r>
              <a:rPr lang="en-US" sz="2700" b="1" dirty="0" smtClean="0"/>
              <a:t>Total 43.5 million (24.4 </a:t>
            </a:r>
            <a:r>
              <a:rPr lang="en-US" sz="2700" b="1" dirty="0" err="1" smtClean="0"/>
              <a:t>hrs</a:t>
            </a:r>
            <a:r>
              <a:rPr lang="en-US" sz="2700" b="1" dirty="0" smtClean="0"/>
              <a:t> per week)</a:t>
            </a:r>
            <a:r>
              <a:rPr lang="en-US" sz="2700" b="1" dirty="0"/>
              <a:t/>
            </a:r>
            <a:br>
              <a:rPr lang="en-US" sz="2700" b="1" dirty="0"/>
            </a:br>
            <a:r>
              <a:rPr lang="en-US" sz="2700" b="1" dirty="0" smtClean="0"/>
              <a:t>Worth $470 billion </a:t>
            </a:r>
            <a:endParaRPr lang="en-US" sz="2700" b="1"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181353555"/>
              </p:ext>
            </p:extLst>
          </p:nvPr>
        </p:nvGraphicFramePr>
        <p:xfrm>
          <a:off x="457200" y="1828800"/>
          <a:ext cx="8229600" cy="4575954"/>
        </p:xfrm>
        <a:graphic>
          <a:graphicData uri="http://schemas.openxmlformats.org/drawingml/2006/chart">
            <c:chart xmlns:c="http://schemas.openxmlformats.org/drawingml/2006/chart" xmlns:r="http://schemas.openxmlformats.org/officeDocument/2006/relationships" r:id="rId3"/>
          </a:graphicData>
        </a:graphic>
      </p:graphicFrame>
      <p:sp>
        <p:nvSpPr>
          <p:cNvPr id="7" name="Rectangle 5"/>
          <p:cNvSpPr>
            <a:spLocks noChangeArrowheads="1"/>
          </p:cNvSpPr>
          <p:nvPr/>
        </p:nvSpPr>
        <p:spPr bwMode="auto">
          <a:xfrm rot="10800000" flipV="1">
            <a:off x="152400" y="6297033"/>
            <a:ext cx="8962104" cy="523216"/>
          </a:xfrm>
          <a:prstGeom prst="rect">
            <a:avLst/>
          </a:prstGeom>
          <a:noFill/>
          <a:ln w="9525">
            <a:noFill/>
            <a:miter lim="800000"/>
            <a:headEnd/>
            <a:tailEnd/>
          </a:ln>
          <a:effectLst/>
        </p:spPr>
        <p:txBody>
          <a:bodyPr wrap="square" lIns="91435" tIns="45718" rIns="91435" bIns="45718">
            <a:spAutoFit/>
          </a:bodyPr>
          <a:lstStyle/>
          <a:p>
            <a:pPr marL="342900" indent="-342900">
              <a:spcBef>
                <a:spcPct val="50000"/>
              </a:spcBef>
            </a:pPr>
            <a:r>
              <a:rPr lang="en-US" sz="1400" b="1" dirty="0">
                <a:solidFill>
                  <a:srgbClr val="000000"/>
                </a:solidFill>
                <a:cs typeface="Times New Roman" pitchFamily="18" charset="0"/>
              </a:rPr>
              <a:t>Source: </a:t>
            </a:r>
            <a:r>
              <a:rPr lang="en-US" sz="1400" b="1" dirty="0" smtClean="0">
                <a:solidFill>
                  <a:srgbClr val="000000"/>
                </a:solidFill>
                <a:cs typeface="Times New Roman" pitchFamily="18" charset="0"/>
              </a:rPr>
              <a:t>AARP Inst. For Public Policy &amp; National Caregivers Alliance, Caregiving in the US </a:t>
            </a:r>
            <a:r>
              <a:rPr lang="en-US" sz="1400" b="1" dirty="0">
                <a:solidFill>
                  <a:srgbClr val="000000"/>
                </a:solidFill>
                <a:cs typeface="Times New Roman" pitchFamily="18" charset="0"/>
              </a:rPr>
              <a:t>2015. https://blog.aarp.org/2015/07/16/family-caregiving-worth-470-billion-a-year-aarp-finds/ </a:t>
            </a:r>
          </a:p>
        </p:txBody>
      </p:sp>
    </p:spTree>
    <p:extLst>
      <p:ext uri="{BB962C8B-B14F-4D97-AF65-F5344CB8AC3E}">
        <p14:creationId xmlns:p14="http://schemas.microsoft.com/office/powerpoint/2010/main" val="232799395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1143000"/>
            <a:ext cx="9144000" cy="5257800"/>
          </a:xfrm>
        </p:spPr>
        <p:txBody>
          <a:bodyPr>
            <a:normAutofit fontScale="92500" lnSpcReduction="10000"/>
          </a:bodyPr>
          <a:lstStyle/>
          <a:p>
            <a:r>
              <a:rPr lang="en-US" b="1" dirty="0" smtClean="0">
                <a:solidFill>
                  <a:srgbClr val="0075CC"/>
                </a:solidFill>
              </a:rPr>
              <a:t>15,500 NHs, 67% for-profit, 56% chains</a:t>
            </a:r>
          </a:p>
          <a:p>
            <a:endParaRPr lang="en-US" b="1" dirty="0" smtClean="0">
              <a:solidFill>
                <a:srgbClr val="0075CC"/>
              </a:solidFill>
            </a:endParaRPr>
          </a:p>
          <a:p>
            <a:r>
              <a:rPr lang="en-US" b="1" dirty="0" smtClean="0">
                <a:solidFill>
                  <a:srgbClr val="0075CC"/>
                </a:solidFill>
              </a:rPr>
              <a:t>20% received deficiencies for harm or jeopardy of residents in 2016  </a:t>
            </a:r>
            <a:r>
              <a:rPr lang="en-US" sz="2200" b="1" dirty="0" smtClean="0">
                <a:solidFill>
                  <a:srgbClr val="0075CC"/>
                </a:solidFill>
                <a:latin typeface="+mj-lt"/>
              </a:rPr>
              <a:t>(KFF Nursing facilities 2009-2016)</a:t>
            </a:r>
          </a:p>
          <a:p>
            <a:endParaRPr lang="en-US" b="1" dirty="0" smtClean="0">
              <a:solidFill>
                <a:srgbClr val="0075CC"/>
              </a:solidFill>
            </a:endParaRPr>
          </a:p>
          <a:p>
            <a:r>
              <a:rPr lang="en-US" b="1" dirty="0" smtClean="0">
                <a:solidFill>
                  <a:srgbClr val="0075CC"/>
                </a:solidFill>
              </a:rPr>
              <a:t>33% of 2.5 million Medicare NH Residents experienced adverse events or temporary harm during their short-term SNF stays in 2011 </a:t>
            </a:r>
          </a:p>
          <a:p>
            <a:pPr lvl="1"/>
            <a:r>
              <a:rPr lang="en-US" b="1" dirty="0" smtClean="0">
                <a:solidFill>
                  <a:srgbClr val="C00000"/>
                </a:solidFill>
              </a:rPr>
              <a:t>59% of those were preventable</a:t>
            </a:r>
          </a:p>
          <a:p>
            <a:endParaRPr lang="en-US" b="1" dirty="0" smtClean="0">
              <a:solidFill>
                <a:srgbClr val="0075CC"/>
              </a:solidFill>
            </a:endParaRPr>
          </a:p>
          <a:p>
            <a:r>
              <a:rPr lang="en-US" b="1" dirty="0" smtClean="0">
                <a:solidFill>
                  <a:srgbClr val="0075CC"/>
                </a:solidFill>
              </a:rPr>
              <a:t>Over 25% of Medicare nursing home residents were sent back to the hospital for an estimated costs of $14.3 billion – for common problems</a:t>
            </a:r>
          </a:p>
          <a:p>
            <a:pPr lvl="3"/>
            <a:r>
              <a:rPr lang="en-US" sz="1800" b="1" dirty="0" smtClean="0">
                <a:solidFill>
                  <a:schemeClr val="accent1"/>
                </a:solidFill>
              </a:rPr>
              <a:t>US DHHS Office of Inspector General 2014 Reports</a:t>
            </a:r>
          </a:p>
          <a:p>
            <a:pPr lvl="2"/>
            <a:endParaRPr lang="en-US" b="1" dirty="0">
              <a:solidFill>
                <a:srgbClr val="0075CC"/>
              </a:solidFill>
            </a:endParaRPr>
          </a:p>
        </p:txBody>
      </p:sp>
      <p:sp>
        <p:nvSpPr>
          <p:cNvPr id="3" name="Title 2"/>
          <p:cNvSpPr>
            <a:spLocks noGrp="1"/>
          </p:cNvSpPr>
          <p:nvPr>
            <p:ph type="title"/>
          </p:nvPr>
        </p:nvSpPr>
        <p:spPr>
          <a:xfrm>
            <a:off x="457200" y="274638"/>
            <a:ext cx="8229600" cy="868362"/>
          </a:xfrm>
        </p:spPr>
        <p:txBody>
          <a:bodyPr>
            <a:normAutofit/>
          </a:bodyPr>
          <a:lstStyle/>
          <a:p>
            <a:pPr algn="ctr"/>
            <a:r>
              <a:rPr lang="en-US" sz="4000" dirty="0" smtClean="0">
                <a:effectLst/>
                <a:latin typeface="Calibri" pitchFamily="34" charset="0"/>
              </a:rPr>
              <a:t>Overall Poor NH Quality </a:t>
            </a:r>
            <a:endParaRPr lang="en-US" sz="4000" dirty="0">
              <a:effectLst/>
              <a:latin typeface="Calibri" pitchFamily="34"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2_Concourse">
  <a:themeElements>
    <a:clrScheme name="Custom 1">
      <a:dk1>
        <a:sysClr val="windowText" lastClr="000000"/>
      </a:dk1>
      <a:lt1>
        <a:sysClr val="window" lastClr="FFFFFF"/>
      </a:lt1>
      <a:dk2>
        <a:srgbClr val="04617B"/>
      </a:dk2>
      <a:lt2>
        <a:srgbClr val="DBF5F9"/>
      </a:lt2>
      <a:accent1>
        <a:srgbClr val="0F6FC6"/>
      </a:accent1>
      <a:accent2>
        <a:srgbClr val="FF0000"/>
      </a:accent2>
      <a:accent3>
        <a:srgbClr val="FFFF00"/>
      </a:accent3>
      <a:accent4>
        <a:srgbClr val="10CF9B"/>
      </a:accent4>
      <a:accent5>
        <a:srgbClr val="7CCA62"/>
      </a:accent5>
      <a:accent6>
        <a:srgbClr val="A5C249"/>
      </a:accent6>
      <a:hlink>
        <a:srgbClr val="E2D700"/>
      </a:hlink>
      <a:folHlink>
        <a:srgbClr val="85DFD0"/>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4766</TotalTime>
  <Words>1344</Words>
  <Application>Microsoft Office PowerPoint</Application>
  <PresentationFormat>On-screen Show (4:3)</PresentationFormat>
  <Paragraphs>175</Paragraphs>
  <Slides>15</Slides>
  <Notes>15</Notes>
  <HiddenSlides>0</HiddenSlides>
  <MMClips>0</MMClips>
  <ScaleCrop>false</ScaleCrop>
  <HeadingPairs>
    <vt:vector size="6" baseType="variant">
      <vt:variant>
        <vt:lpstr>Fonts Used</vt:lpstr>
      </vt:variant>
      <vt:variant>
        <vt:i4>9</vt:i4>
      </vt:variant>
      <vt:variant>
        <vt:lpstr>Theme</vt:lpstr>
      </vt:variant>
      <vt:variant>
        <vt:i4>3</vt:i4>
      </vt:variant>
      <vt:variant>
        <vt:lpstr>Slide Titles</vt:lpstr>
      </vt:variant>
      <vt:variant>
        <vt:i4>15</vt:i4>
      </vt:variant>
    </vt:vector>
  </HeadingPairs>
  <TitlesOfParts>
    <vt:vector size="27" baseType="lpstr">
      <vt:lpstr>Arial</vt:lpstr>
      <vt:lpstr>Calibri</vt:lpstr>
      <vt:lpstr>Lucida Sans Unicode</vt:lpstr>
      <vt:lpstr>Times</vt:lpstr>
      <vt:lpstr>Times New Roman</vt:lpstr>
      <vt:lpstr>Verdana</vt:lpstr>
      <vt:lpstr>Wingdings</vt:lpstr>
      <vt:lpstr>Wingdings 2</vt:lpstr>
      <vt:lpstr>Wingdings 3</vt:lpstr>
      <vt:lpstr>2_Concourse</vt:lpstr>
      <vt:lpstr>1_Office Theme</vt:lpstr>
      <vt:lpstr>Office Theme</vt:lpstr>
      <vt:lpstr>PowerPoint Presentation</vt:lpstr>
      <vt:lpstr>How many people need long term services and supports (LTSS)? 13.9 million total:  12.3 million community residents (from the 2016 National Health Interview Survey) and 1.7 million institutional (2010 Census) (S. Kaye, UCSF).</vt:lpstr>
      <vt:lpstr>Need for LTSS and Age</vt:lpstr>
      <vt:lpstr>LTSS Payers</vt:lpstr>
      <vt:lpstr>Private Long Term Care Insurance</vt:lpstr>
      <vt:lpstr>Total US Short-term and Long-term LTSS Expenditures, Projected 2018  $469 billion (13% of total Personal Health) </vt:lpstr>
      <vt:lpstr>Type of LTSS at Home</vt:lpstr>
      <vt:lpstr>Number &amp; Type of Unpaid Caregivers  in the US in 2014  Total 43.5 million (24.4 hrs per week) Worth $470 billion </vt:lpstr>
      <vt:lpstr>Overall Poor NH Quality </vt:lpstr>
      <vt:lpstr>PowerPoint Presentation</vt:lpstr>
      <vt:lpstr>PowerPoint Presentation</vt:lpstr>
      <vt:lpstr>PowerPoint Presentation</vt:lpstr>
      <vt:lpstr>State Medicaid Policies That Limit Access</vt:lpstr>
      <vt:lpstr>Class Act of 2010 (Part of ACA)</vt:lpstr>
      <vt:lpstr>     Overall Policy Recommendations</vt:lpstr>
    </vt:vector>
  </TitlesOfParts>
  <Company>UCSF</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Charlene Harrington</dc:creator>
  <cp:lastModifiedBy>Matthew Petty</cp:lastModifiedBy>
  <cp:revision>298</cp:revision>
  <cp:lastPrinted>2018-11-02T18:10:30Z</cp:lastPrinted>
  <dcterms:created xsi:type="dcterms:W3CDTF">2004-05-02T23:04:33Z</dcterms:created>
  <dcterms:modified xsi:type="dcterms:W3CDTF">2018-11-05T16:09:14Z</dcterms:modified>
</cp:coreProperties>
</file>