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Hochman" initials="MH" lastIdx="1" clrIdx="0">
    <p:extLst>
      <p:ext uri="{19B8F6BF-5375-455C-9EA6-DF929625EA0E}">
        <p15:presenceInfo xmlns:p15="http://schemas.microsoft.com/office/powerpoint/2012/main" userId="S-1-5-21-550961876-1697389466-365980730-7905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B1F"/>
    <a:srgbClr val="FFFFFF"/>
    <a:srgbClr val="790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Objects="1">
      <p:cViewPr varScale="1">
        <p:scale>
          <a:sx n="92" d="100"/>
          <a:sy n="92" d="100"/>
        </p:scale>
        <p:origin x="750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6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287D2-CA50-9643-AD1D-2E07DA7437F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D5720-13E4-9A47-87E8-D031A26F1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74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22ABC-1E27-314B-B56B-D999570A779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75C7D-CF24-8846-A85D-AF6791594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109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67000" y="3505200"/>
            <a:ext cx="38100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3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ior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790A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5943600"/>
            <a:ext cx="9144000" cy="1588"/>
          </a:xfrm>
          <a:prstGeom prst="line">
            <a:avLst/>
          </a:prstGeom>
          <a:ln w="25400">
            <a:solidFill>
              <a:srgbClr val="F1AB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6482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790A26"/>
              </a:buClr>
              <a:buSzPct val="85000"/>
              <a:buFont typeface="Arial"/>
              <a:buChar char="•"/>
              <a:defRPr baseline="0">
                <a:solidFill>
                  <a:schemeClr val="bg1"/>
                </a:solidFill>
                <a:latin typeface="+mn-lt"/>
                <a:cs typeface="Frutiger 55 Roman"/>
              </a:defRPr>
            </a:lvl1pPr>
            <a:lvl2pPr marL="742950" indent="-285750">
              <a:buClr>
                <a:srgbClr val="790A26"/>
              </a:buClr>
              <a:buSzPct val="85000"/>
              <a:buFont typeface="Arial"/>
              <a:buChar char="•"/>
              <a:defRPr baseline="0">
                <a:solidFill>
                  <a:schemeClr val="bg1"/>
                </a:solidFill>
                <a:latin typeface="+mn-lt"/>
                <a:cs typeface="Frutiger 55 Roman"/>
              </a:defRPr>
            </a:lvl2pPr>
            <a:lvl3pPr marL="1143000" indent="-228600">
              <a:buClr>
                <a:srgbClr val="790A26"/>
              </a:buClr>
              <a:buSzPct val="85000"/>
              <a:buFont typeface="Arial"/>
              <a:buChar char="•"/>
              <a:defRPr baseline="0">
                <a:solidFill>
                  <a:schemeClr val="bg1"/>
                </a:solidFill>
                <a:latin typeface="+mn-lt"/>
                <a:cs typeface="Frutiger 55 Roman"/>
              </a:defRPr>
            </a:lvl3pPr>
            <a:lvl4pPr marL="1600200" indent="-228600">
              <a:buClr>
                <a:srgbClr val="790A26"/>
              </a:buClr>
              <a:buSzPct val="85000"/>
              <a:buFont typeface="Arial"/>
              <a:buChar char="•"/>
              <a:defRPr baseline="0">
                <a:solidFill>
                  <a:schemeClr val="bg1"/>
                </a:solidFill>
                <a:latin typeface="+mn-lt"/>
                <a:cs typeface="Frutiger 55 Roman"/>
              </a:defRPr>
            </a:lvl4pPr>
            <a:lvl5pPr marL="2057400" indent="-228600">
              <a:buClr>
                <a:srgbClr val="790A26"/>
              </a:buClr>
              <a:buSzPct val="85000"/>
              <a:buFont typeface="Arial"/>
              <a:buChar char="•"/>
              <a:defRPr baseline="0">
                <a:solidFill>
                  <a:schemeClr val="bg1"/>
                </a:solidFill>
                <a:latin typeface="+mn-lt"/>
                <a:cs typeface="Frutiger 55 Roman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 i="0">
                <a:solidFill>
                  <a:srgbClr val="000000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4"/>
          </p:nvPr>
        </p:nvSpPr>
        <p:spPr>
          <a:xfrm>
            <a:off x="6553200" y="62287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pic>
        <p:nvPicPr>
          <p:cNvPr id="9" name="Picture 8" descr="Keck School of Medicine Lockups white gold CMYK_2lines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72200"/>
            <a:ext cx="155448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7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A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790A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943600"/>
            <a:ext cx="9144000" cy="1588"/>
          </a:xfrm>
          <a:prstGeom prst="line">
            <a:avLst/>
          </a:prstGeom>
          <a:ln w="25400">
            <a:solidFill>
              <a:srgbClr val="F1AB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egular Use Shield_GoldOnTrans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228600"/>
            <a:ext cx="914400" cy="914400"/>
          </a:xfrm>
          <a:prstGeom prst="rect">
            <a:avLst/>
          </a:prstGeom>
        </p:spPr>
      </p:pic>
      <p:pic>
        <p:nvPicPr>
          <p:cNvPr id="7" name="Picture 6" descr="Keck School of Medicine Lockups white gold CMYK_2lines.eps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0050" y="6172200"/>
            <a:ext cx="155448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2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51" r:id="rId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spc="0">
          <a:solidFill>
            <a:schemeClr val="tx1"/>
          </a:solidFill>
          <a:latin typeface="Adobe Casl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554" y="1295400"/>
            <a:ext cx="8229600" cy="2895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Treating Overtreatment</a:t>
            </a:r>
            <a:b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</a:rPr>
              <a:t>Michael Hochman, MD, MPH</a:t>
            </a:r>
            <a:br>
              <a:rPr lang="en-US" sz="2000" dirty="0" smtClean="0">
                <a:latin typeface="Calibri" panose="020F0502020204030204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</a:rPr>
              <a:t>Gehr Family Center for Health Systems Science</a:t>
            </a:r>
            <a:r>
              <a:rPr lang="en-US" sz="2000" dirty="0">
                <a:latin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</a:rPr>
            </a:br>
            <a:r>
              <a:rPr lang="en-US" sz="2000" b="0" dirty="0" smtClean="0">
                <a:latin typeface="Calibri" panose="020F0502020204030204" pitchFamily="34" charset="0"/>
              </a:rPr>
              <a:t>Saturday November 10, </a:t>
            </a:r>
            <a:r>
              <a:rPr lang="en-US" sz="2000" b="0" dirty="0">
                <a:latin typeface="Calibri" panose="020F0502020204030204" pitchFamily="34" charset="0"/>
              </a:rPr>
              <a:t>2018</a:t>
            </a:r>
            <a:r>
              <a:rPr lang="en-US" sz="3200" dirty="0">
                <a:latin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</a:rPr>
            </a:br>
            <a:endParaRPr lang="en-US" sz="32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3403600" cy="1143000"/>
          </a:xfrm>
        </p:spPr>
      </p:pic>
      <p:pic>
        <p:nvPicPr>
          <p:cNvPr id="6" name="Picture 2" descr="https://news.usc.edu/files/2015/06/Geh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6938" y="3661483"/>
            <a:ext cx="2931497" cy="1955727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9B68D1-B1A9-43E9-BE3C-75F9C6B31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824" y="3657600"/>
            <a:ext cx="3050124" cy="1955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47799C-DE2C-40E9-84C0-6AF45388F8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92" t="5822" r="11848" b="9530"/>
          <a:stretch/>
        </p:blipFill>
        <p:spPr>
          <a:xfrm>
            <a:off x="53055" y="3661483"/>
            <a:ext cx="2875394" cy="195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91532" y="2224035"/>
            <a:ext cx="8229600" cy="2438400"/>
          </a:xfrm>
        </p:spPr>
        <p:txBody>
          <a:bodyPr/>
          <a:lstStyle/>
          <a:p>
            <a:r>
              <a:rPr lang="en-US" dirty="0" smtClean="0"/>
              <a:t>Cases</a:t>
            </a:r>
          </a:p>
          <a:p>
            <a:r>
              <a:rPr lang="en-US" dirty="0" smtClean="0"/>
              <a:t>Group Discussions About Drivers of Overuse</a:t>
            </a:r>
          </a:p>
          <a:p>
            <a:r>
              <a:rPr lang="en-US" dirty="0" smtClean="0"/>
              <a:t>Group Discussions About Policy Fixes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33435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Agenda</a:t>
            </a:r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3403600" cy="1143000"/>
          </a:xfrm>
        </p:spPr>
      </p:pic>
    </p:spTree>
    <p:extLst>
      <p:ext uri="{BB962C8B-B14F-4D97-AF65-F5344CB8AC3E}">
        <p14:creationId xmlns:p14="http://schemas.microsoft.com/office/powerpoint/2010/main" val="14319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in Slow Medicine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667" r="18333" b="17333"/>
          <a:stretch/>
        </p:blipFill>
        <p:spPr>
          <a:xfrm>
            <a:off x="1447800" y="1219200"/>
            <a:ext cx="5715000" cy="3644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1054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http://slowmedupdates.com/</a:t>
            </a:r>
          </a:p>
        </p:txBody>
      </p:sp>
    </p:spTree>
    <p:extLst>
      <p:ext uri="{BB962C8B-B14F-4D97-AF65-F5344CB8AC3E}">
        <p14:creationId xmlns:p14="http://schemas.microsoft.com/office/powerpoint/2010/main" val="12484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Dartmouth Health Atlas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56" y="1484832"/>
            <a:ext cx="56959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40 year old healthy woman presents for a Wellness Visit.</a:t>
            </a:r>
          </a:p>
          <a:p>
            <a:r>
              <a:rPr lang="en-US" dirty="0" smtClean="0"/>
              <a:t>She requests a “full panel of labs” as part of your exam.</a:t>
            </a:r>
          </a:p>
          <a:p>
            <a:r>
              <a:rPr lang="en-US" dirty="0" smtClean="0"/>
              <a:t>How do you respond?</a:t>
            </a:r>
          </a:p>
          <a:p>
            <a:r>
              <a:rPr lang="en-US" dirty="0" smtClean="0"/>
              <a:t>What if she is persistent?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1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You are evaluating a patient for an incidental adrenal mass.</a:t>
            </a:r>
          </a:p>
          <a:p>
            <a:r>
              <a:rPr lang="en-US" dirty="0" smtClean="0"/>
              <a:t>The patient had a CT scan done at an outside hospital that identified the mass.</a:t>
            </a:r>
          </a:p>
          <a:p>
            <a:r>
              <a:rPr lang="en-US" dirty="0" smtClean="0"/>
              <a:t>Do you try to obtain the CT scan images from the outside provider or do you simply repeat the study?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9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55 year old woman presents for a wellness check.</a:t>
            </a:r>
          </a:p>
          <a:p>
            <a:r>
              <a:rPr lang="en-US" dirty="0" smtClean="0"/>
              <a:t>She had a normal mammogram at age 50, but has not been to the doctor since.</a:t>
            </a:r>
          </a:p>
          <a:p>
            <a:r>
              <a:rPr lang="en-US" dirty="0" smtClean="0"/>
              <a:t>The mammogram 5 years ago and was very uncomfortable and she does not want to repeat it.</a:t>
            </a:r>
          </a:p>
          <a:p>
            <a:r>
              <a:rPr lang="en-US" dirty="0" smtClean="0"/>
              <a:t>How hard do you push?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7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You find out that an ENT specialist is recommending ear tubes for your 3 year old patient.</a:t>
            </a:r>
          </a:p>
          <a:p>
            <a:r>
              <a:rPr lang="en-US" dirty="0" smtClean="0"/>
              <a:t>You don’t think ear tubes are indicated because he has only had 1 ear infection and has no hearing deficits.</a:t>
            </a:r>
          </a:p>
          <a:p>
            <a:r>
              <a:rPr lang="en-US" dirty="0" smtClean="0"/>
              <a:t>How do you respond?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3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An elderly woman with advanced cirrhosis shows up to your busy clinic.</a:t>
            </a:r>
          </a:p>
          <a:p>
            <a:r>
              <a:rPr lang="en-US" dirty="0" smtClean="0"/>
              <a:t>She has had 6 hospital admissions over the past three months.</a:t>
            </a:r>
          </a:p>
          <a:p>
            <a:r>
              <a:rPr lang="en-US" dirty="0" smtClean="0"/>
              <a:t>You have 3 patients in the waiting room, and are running 20 minutes behind.</a:t>
            </a:r>
          </a:p>
          <a:p>
            <a:r>
              <a:rPr lang="en-US" dirty="0" smtClean="0"/>
              <a:t>Do you engage in a conversation about palliative care?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1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KeckMedicalCenter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eckSchoolofMedicine PPT Template" id="{B2DAB035-0471-459A-A9CF-AC67CDA9121D}" vid="{53118E20-7F70-4F16-B610-926C9592E1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Gehr Presentation Castulo by Hochman.pptx</Template>
  <TotalTime>2099</TotalTime>
  <Words>269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Adobe Caslon Pro</vt:lpstr>
      <vt:lpstr>Arial</vt:lpstr>
      <vt:lpstr>Calibri</vt:lpstr>
      <vt:lpstr>Frutiger 55 Roman</vt:lpstr>
      <vt:lpstr>Palatino Linotype</vt:lpstr>
      <vt:lpstr>KeckMedicalCenterTemplate</vt:lpstr>
      <vt:lpstr>Treating Overtreatment  Michael Hochman, MD, MPH Gehr Family Center for Health Systems Science Saturday November 10, 2018 </vt:lpstr>
      <vt:lpstr>Agenda</vt:lpstr>
      <vt:lpstr>Updates in Slow Medicine</vt:lpstr>
      <vt:lpstr>Dartmouth Health Atlas</vt:lpstr>
      <vt:lpstr>Case 1</vt:lpstr>
      <vt:lpstr>Case 2</vt:lpstr>
      <vt:lpstr>Case 3</vt:lpstr>
      <vt:lpstr>Case 4</vt:lpstr>
      <vt:lpstr>Case 5</vt:lpstr>
    </vt:vector>
  </TitlesOfParts>
  <Company>University of Southern California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Gehr Family Center for Health Systems Science October 12, 2017 Micheal Hochman, MD, MPH Keck School of Medicine of USC</dc:title>
  <dc:creator>Rachel Lim</dc:creator>
  <cp:lastModifiedBy>Matthew Petty</cp:lastModifiedBy>
  <cp:revision>91</cp:revision>
  <dcterms:created xsi:type="dcterms:W3CDTF">2017-10-10T22:46:30Z</dcterms:created>
  <dcterms:modified xsi:type="dcterms:W3CDTF">2018-11-02T13:12:16Z</dcterms:modified>
</cp:coreProperties>
</file>