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3"/>
  </p:notesMasterIdLst>
  <p:sldIdLst>
    <p:sldId id="351" r:id="rId2"/>
    <p:sldId id="1673" r:id="rId3"/>
    <p:sldId id="1674" r:id="rId4"/>
    <p:sldId id="1675" r:id="rId5"/>
    <p:sldId id="1679" r:id="rId6"/>
    <p:sldId id="357" r:id="rId7"/>
    <p:sldId id="358" r:id="rId8"/>
    <p:sldId id="616" r:id="rId9"/>
    <p:sldId id="617" r:id="rId10"/>
    <p:sldId id="618" r:id="rId11"/>
    <p:sldId id="683" r:id="rId12"/>
    <p:sldId id="684" r:id="rId13"/>
    <p:sldId id="621" r:id="rId14"/>
    <p:sldId id="622" r:id="rId15"/>
    <p:sldId id="623" r:id="rId16"/>
    <p:sldId id="624" r:id="rId17"/>
    <p:sldId id="708" r:id="rId18"/>
    <p:sldId id="1666" r:id="rId19"/>
    <p:sldId id="626" r:id="rId20"/>
    <p:sldId id="627" r:id="rId21"/>
    <p:sldId id="1688" r:id="rId22"/>
    <p:sldId id="334" r:id="rId23"/>
    <p:sldId id="273" r:id="rId24"/>
    <p:sldId id="312" r:id="rId25"/>
    <p:sldId id="317" r:id="rId26"/>
    <p:sldId id="286" r:id="rId27"/>
    <p:sldId id="287" r:id="rId28"/>
    <p:sldId id="285" r:id="rId29"/>
    <p:sldId id="288" r:id="rId30"/>
    <p:sldId id="760" r:id="rId31"/>
    <p:sldId id="169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48D9E"/>
    <a:srgbClr val="572C83"/>
    <a:srgbClr val="0C7D9B"/>
    <a:srgbClr val="05A74B"/>
    <a:srgbClr val="D3D202"/>
    <a:srgbClr val="F39302"/>
    <a:srgbClr val="B7267D"/>
    <a:srgbClr val="F4F1BC"/>
    <a:srgbClr val="FCDFBB"/>
    <a:srgbClr val="EFBF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2333"/>
    <p:restoredTop sz="95408"/>
  </p:normalViewPr>
  <p:slideViewPr>
    <p:cSldViewPr snapToGrid="0" snapToObjects="1">
      <p:cViewPr varScale="1">
        <p:scale>
          <a:sx n="94" d="100"/>
          <a:sy n="94" d="100"/>
        </p:scale>
        <p:origin x="36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3DF59-4D50-234B-91B6-3257350D104E}" type="datetimeFigureOut">
              <a:rPr lang="en-US" smtClean="0"/>
              <a:t>11/11/18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C22042-ED39-0845-84FD-FD22A69983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50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452852-66AC-4A17-ACD5-C50BF575946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587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10" hasCustomPrompt="1"/>
          </p:nvPr>
        </p:nvSpPr>
        <p:spPr>
          <a:xfrm>
            <a:off x="0" y="6016753"/>
            <a:ext cx="8229600" cy="841248"/>
          </a:xfrm>
        </p:spPr>
        <p:txBody>
          <a:bodyPr anchor="ctr"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en-US" dirty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1564888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idx="10" hasCustomPrompt="1"/>
          </p:nvPr>
        </p:nvSpPr>
        <p:spPr>
          <a:xfrm>
            <a:off x="0" y="6016753"/>
            <a:ext cx="8229600" cy="841248"/>
          </a:xfrm>
        </p:spPr>
        <p:txBody>
          <a:bodyPr anchor="ctr"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en-US" dirty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2113004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5672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567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1"/>
          <p:cNvSpPr>
            <a:spLocks noGrp="1"/>
          </p:cNvSpPr>
          <p:nvPr>
            <p:ph type="body" idx="10" hasCustomPrompt="1"/>
          </p:nvPr>
        </p:nvSpPr>
        <p:spPr>
          <a:xfrm>
            <a:off x="0" y="6016753"/>
            <a:ext cx="8229600" cy="841248"/>
          </a:xfrm>
        </p:spPr>
        <p:txBody>
          <a:bodyPr anchor="ctr"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en-US" dirty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650417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11"/>
          <p:cNvSpPr>
            <a:spLocks noGrp="1"/>
          </p:cNvSpPr>
          <p:nvPr>
            <p:ph type="body" idx="10" hasCustomPrompt="1"/>
          </p:nvPr>
        </p:nvSpPr>
        <p:spPr>
          <a:xfrm>
            <a:off x="0" y="6016753"/>
            <a:ext cx="8229600" cy="841248"/>
          </a:xfrm>
        </p:spPr>
        <p:txBody>
          <a:bodyPr anchor="ctr"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en-US" dirty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489325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/>
          <p:cNvSpPr>
            <a:spLocks noGrp="1"/>
          </p:cNvSpPr>
          <p:nvPr>
            <p:ph type="body" idx="10" hasCustomPrompt="1"/>
          </p:nvPr>
        </p:nvSpPr>
        <p:spPr>
          <a:xfrm>
            <a:off x="0" y="6016753"/>
            <a:ext cx="8229600" cy="841248"/>
          </a:xfrm>
        </p:spPr>
        <p:txBody>
          <a:bodyPr anchor="ctr">
            <a:normAutofit/>
          </a:bodyPr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en-US" dirty="0"/>
              <a:t>Click to edit footnote</a:t>
            </a:r>
          </a:p>
        </p:txBody>
      </p:sp>
    </p:spTree>
    <p:extLst>
      <p:ext uri="{BB962C8B-B14F-4D97-AF65-F5344CB8AC3E}">
        <p14:creationId xmlns:p14="http://schemas.microsoft.com/office/powerpoint/2010/main" val="1378777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548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tif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A69A">
                <a:lumMod val="0"/>
              </a:srgbClr>
            </a:gs>
            <a:gs pos="52000">
              <a:srgbClr val="00322E">
                <a:lumMod val="60000"/>
              </a:srgbClr>
            </a:gs>
            <a:gs pos="100000">
              <a:srgbClr val="00A69A">
                <a:lumMod val="58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805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521102" y="6016752"/>
            <a:ext cx="3670898" cy="841248"/>
          </a:xfrm>
          <a:prstGeom prst="rect">
            <a:avLst/>
          </a:prstGeom>
        </p:spPr>
      </p:pic>
      <p:sp>
        <p:nvSpPr>
          <p:cNvPr id="6" name="Title Placeholder 5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40213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7" r:id="rId6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32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8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579455" y="1911928"/>
            <a:ext cx="10673044" cy="2394571"/>
          </a:xfrm>
        </p:spPr>
        <p:txBody>
          <a:bodyPr>
            <a:noAutofit/>
          </a:bodyPr>
          <a:lstStyle/>
          <a:p>
            <a:pPr algn="l"/>
            <a:r>
              <a:rPr lang="en-US" sz="3600" dirty="0"/>
              <a:t>Communicating effectively about</a:t>
            </a:r>
            <a:br>
              <a:rPr lang="en-US" sz="6600" dirty="0"/>
            </a:br>
            <a:r>
              <a:rPr lang="en-US" sz="6600" dirty="0"/>
              <a:t>Single Payer </a:t>
            </a:r>
            <a:br>
              <a:rPr lang="en-US" sz="6600" dirty="0"/>
            </a:br>
            <a:r>
              <a:rPr lang="en-US" sz="7200" dirty="0"/>
              <a:t>Medicare for All</a:t>
            </a:r>
            <a:endParaRPr lang="en-US" sz="6600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579455" y="5606979"/>
            <a:ext cx="5689600" cy="1050053"/>
          </a:xfrm>
        </p:spPr>
        <p:txBody>
          <a:bodyPr anchor="b">
            <a:no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2400" dirty="0">
              <a:solidFill>
                <a:schemeClr val="bg1"/>
              </a:solidFill>
              <a:latin typeface="+mn-lt"/>
              <a:cs typeface="Franklin Gothic Book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schemeClr val="bg1"/>
                </a:solidFill>
                <a:latin typeface="+mn-lt"/>
                <a:cs typeface="Franklin Gothic Book"/>
              </a:rPr>
              <a:t>Ed </a:t>
            </a:r>
            <a:r>
              <a:rPr lang="en-US" sz="2400" dirty="0" err="1">
                <a:solidFill>
                  <a:schemeClr val="bg1"/>
                </a:solidFill>
                <a:latin typeface="+mn-lt"/>
                <a:cs typeface="Franklin Gothic Book"/>
              </a:rPr>
              <a:t>Weisbart</a:t>
            </a:r>
            <a:r>
              <a:rPr lang="en-US" sz="2400" dirty="0">
                <a:solidFill>
                  <a:schemeClr val="bg1"/>
                </a:solidFill>
                <a:latin typeface="+mn-lt"/>
                <a:cs typeface="Franklin Gothic Book"/>
              </a:rPr>
              <a:t>, MD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latin typeface="+mn-lt"/>
                <a:cs typeface="Franklin Gothic Book"/>
              </a:rPr>
              <a:t>Claudia </a:t>
            </a:r>
            <a:r>
              <a:rPr lang="en-US" sz="2400" dirty="0" err="1">
                <a:latin typeface="+mn-lt"/>
                <a:cs typeface="Franklin Gothic Book"/>
              </a:rPr>
              <a:t>Fegan</a:t>
            </a:r>
            <a:r>
              <a:rPr lang="en-US" sz="2400" dirty="0">
                <a:latin typeface="+mn-lt"/>
                <a:cs typeface="Franklin Gothic Book"/>
              </a:rPr>
              <a:t>, MD</a:t>
            </a:r>
            <a:endParaRPr lang="en-US" sz="2400" dirty="0">
              <a:solidFill>
                <a:schemeClr val="bg1"/>
              </a:solidFill>
              <a:latin typeface="+mn-lt"/>
              <a:cs typeface="Franklin Gothic Book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3434030" y="715540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>
              <a:latin typeface="Franklin Gothic Medium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021880" y="3752009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>
              <a:latin typeface="Franklin Gothic Medium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944221"/>
      </p:ext>
    </p:extLst>
  </p:cSld>
  <p:clrMapOvr>
    <a:masterClrMapping/>
  </p:clrMapOvr>
  <p:transition spd="slow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86793B3-F25C-6545-B092-A9C7E868E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8663" y="1690688"/>
            <a:ext cx="6263939" cy="396716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dirty="0"/>
              <a:t>Liberals and Conservatives </a:t>
            </a:r>
            <a:br>
              <a:rPr lang="en-US" dirty="0"/>
            </a:br>
            <a:r>
              <a:rPr lang="en-US" dirty="0"/>
              <a:t>Often Think Differently</a:t>
            </a:r>
            <a:endParaRPr lang="en-US" sz="3600" b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861"/>
          <a:stretch/>
        </p:blipFill>
        <p:spPr>
          <a:xfrm>
            <a:off x="1050576" y="1827907"/>
            <a:ext cx="3172920" cy="4243035"/>
          </a:xfrm>
          <a:prstGeom prst="rect">
            <a:avLst/>
          </a:prstGeom>
          <a:ln>
            <a:solidFill>
              <a:schemeClr val="bg1"/>
            </a:solidFill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BBBDC4-157C-7946-B432-D0F96B46E8C2}"/>
              </a:ext>
            </a:extLst>
          </p:cNvPr>
          <p:cNvSpPr txBox="1"/>
          <p:nvPr/>
        </p:nvSpPr>
        <p:spPr>
          <a:xfrm>
            <a:off x="3560555" y="2450578"/>
            <a:ext cx="4610473" cy="1600438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txBody>
          <a:bodyPr wrap="square" tIns="182880" bIns="182880" rtlCol="0" anchor="ctr" anchorCtr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George </a:t>
            </a:r>
            <a:r>
              <a:rPr lang="en-US" sz="4000" b="1" dirty="0" err="1">
                <a:solidFill>
                  <a:schemeClr val="bg1"/>
                </a:solidFill>
              </a:rPr>
              <a:t>Lakoff</a:t>
            </a:r>
            <a:endParaRPr lang="en-US" sz="4000" b="1" dirty="0">
              <a:solidFill>
                <a:schemeClr val="bg1"/>
              </a:solidFill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“Moral Politics”</a:t>
            </a:r>
          </a:p>
        </p:txBody>
      </p:sp>
    </p:spTree>
    <p:extLst>
      <p:ext uri="{BB962C8B-B14F-4D97-AF65-F5344CB8AC3E}">
        <p14:creationId xmlns:p14="http://schemas.microsoft.com/office/powerpoint/2010/main" val="2125242424"/>
      </p:ext>
    </p:extLst>
  </p:cSld>
  <p:clrMapOvr>
    <a:masterClrMapping/>
  </p:clrMapOvr>
  <p:transition spd="slow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3004" y="1989294"/>
            <a:ext cx="5045992" cy="378449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Lakoff Identified Two Cognitive Models</a:t>
            </a:r>
          </a:p>
        </p:txBody>
      </p:sp>
      <p:sp>
        <p:nvSpPr>
          <p:cNvPr id="9" name="Freeform 8"/>
          <p:cNvSpPr/>
          <p:nvPr/>
        </p:nvSpPr>
        <p:spPr>
          <a:xfrm>
            <a:off x="8024326" y="1690688"/>
            <a:ext cx="3329473" cy="1167390"/>
          </a:xfrm>
          <a:custGeom>
            <a:avLst/>
            <a:gdLst>
              <a:gd name="connsiteX0" fmla="*/ 0 w 3010761"/>
              <a:gd name="connsiteY0" fmla="*/ 0 h 720000"/>
              <a:gd name="connsiteX1" fmla="*/ 3010761 w 3010761"/>
              <a:gd name="connsiteY1" fmla="*/ 0 h 720000"/>
              <a:gd name="connsiteX2" fmla="*/ 3010761 w 3010761"/>
              <a:gd name="connsiteY2" fmla="*/ 720000 h 720000"/>
              <a:gd name="connsiteX3" fmla="*/ 0 w 3010761"/>
              <a:gd name="connsiteY3" fmla="*/ 720000 h 720000"/>
              <a:gd name="connsiteX4" fmla="*/ 0 w 3010761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0761" h="720000">
                <a:moveTo>
                  <a:pt x="0" y="0"/>
                </a:moveTo>
                <a:lnTo>
                  <a:pt x="3010761" y="0"/>
                </a:lnTo>
                <a:lnTo>
                  <a:pt x="3010761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7800" tIns="101600" rIns="177800" bIns="101600" numCol="1" spcCol="1270" anchor="ctr" anchorCtr="0">
            <a:noAutofit/>
          </a:bodyPr>
          <a:lstStyle/>
          <a:p>
            <a:pPr lvl="0" algn="ctr" defTabSz="1111250" rtl="0">
              <a:spcBef>
                <a:spcPct val="0"/>
              </a:spcBef>
            </a:pPr>
            <a:r>
              <a:rPr lang="en-US" sz="3200" b="1" kern="1200"/>
              <a:t>Strict </a:t>
            </a:r>
          </a:p>
          <a:p>
            <a:pPr lvl="0" algn="ctr" defTabSz="1111250" rtl="0">
              <a:spcBef>
                <a:spcPct val="0"/>
              </a:spcBef>
            </a:pPr>
            <a:r>
              <a:rPr lang="en-US" sz="3200" b="1" kern="1200"/>
              <a:t>Father</a:t>
            </a:r>
          </a:p>
        </p:txBody>
      </p:sp>
      <p:sp>
        <p:nvSpPr>
          <p:cNvPr id="10" name="Freeform 9"/>
          <p:cNvSpPr/>
          <p:nvPr/>
        </p:nvSpPr>
        <p:spPr>
          <a:xfrm>
            <a:off x="8024326" y="2895640"/>
            <a:ext cx="3329473" cy="1909858"/>
          </a:xfrm>
          <a:custGeom>
            <a:avLst/>
            <a:gdLst>
              <a:gd name="connsiteX0" fmla="*/ 0 w 3010761"/>
              <a:gd name="connsiteY0" fmla="*/ 0 h 1441125"/>
              <a:gd name="connsiteX1" fmla="*/ 3010761 w 3010761"/>
              <a:gd name="connsiteY1" fmla="*/ 0 h 1441125"/>
              <a:gd name="connsiteX2" fmla="*/ 3010761 w 3010761"/>
              <a:gd name="connsiteY2" fmla="*/ 1441125 h 1441125"/>
              <a:gd name="connsiteX3" fmla="*/ 0 w 3010761"/>
              <a:gd name="connsiteY3" fmla="*/ 1441125 h 1441125"/>
              <a:gd name="connsiteX4" fmla="*/ 0 w 3010761"/>
              <a:gd name="connsiteY4" fmla="*/ 0 h 1441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0761" h="1441125">
                <a:moveTo>
                  <a:pt x="0" y="0"/>
                </a:moveTo>
                <a:lnTo>
                  <a:pt x="3010761" y="0"/>
                </a:lnTo>
                <a:lnTo>
                  <a:pt x="3010761" y="1441125"/>
                </a:lnTo>
                <a:lnTo>
                  <a:pt x="0" y="144112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33350" tIns="133350" rIns="177800" bIns="200025" numCol="1" spcCol="1270" anchor="t" anchorCtr="0">
            <a:noAutofit/>
          </a:bodyPr>
          <a:lstStyle/>
          <a:p>
            <a:pPr marL="171450" lvl="1" indent="-171450" algn="l" defTabSz="1111250" rtl="0">
              <a:spcBef>
                <a:spcPct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2800" kern="1200"/>
              <a:t>Hierarchical</a:t>
            </a:r>
          </a:p>
          <a:p>
            <a:pPr marL="171450" lvl="1" indent="-171450" algn="l" defTabSz="1111250" rtl="0">
              <a:spcBef>
                <a:spcPct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2800" kern="1200"/>
              <a:t>Social Darwinism</a:t>
            </a:r>
          </a:p>
          <a:p>
            <a:pPr marL="171450" lvl="1" indent="-171450" algn="l" defTabSz="1111250" rtl="0">
              <a:spcBef>
                <a:spcPct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2800" kern="1200"/>
              <a:t>Consequences</a:t>
            </a:r>
          </a:p>
        </p:txBody>
      </p:sp>
      <p:sp>
        <p:nvSpPr>
          <p:cNvPr id="12" name="Freeform 11"/>
          <p:cNvSpPr/>
          <p:nvPr/>
        </p:nvSpPr>
        <p:spPr>
          <a:xfrm>
            <a:off x="838556" y="1690688"/>
            <a:ext cx="3331481" cy="1171242"/>
          </a:xfrm>
          <a:custGeom>
            <a:avLst/>
            <a:gdLst>
              <a:gd name="connsiteX0" fmla="*/ 0 w 2512226"/>
              <a:gd name="connsiteY0" fmla="*/ 0 h 633600"/>
              <a:gd name="connsiteX1" fmla="*/ 2512226 w 2512226"/>
              <a:gd name="connsiteY1" fmla="*/ 0 h 633600"/>
              <a:gd name="connsiteX2" fmla="*/ 2512226 w 2512226"/>
              <a:gd name="connsiteY2" fmla="*/ 633600 h 633600"/>
              <a:gd name="connsiteX3" fmla="*/ 0 w 2512226"/>
              <a:gd name="connsiteY3" fmla="*/ 633600 h 633600"/>
              <a:gd name="connsiteX4" fmla="*/ 0 w 2512226"/>
              <a:gd name="connsiteY4" fmla="*/ 0 h 6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2226" h="633600">
                <a:moveTo>
                  <a:pt x="0" y="0"/>
                </a:moveTo>
                <a:lnTo>
                  <a:pt x="2512226" y="0"/>
                </a:lnTo>
                <a:lnTo>
                  <a:pt x="2512226" y="633600"/>
                </a:lnTo>
                <a:lnTo>
                  <a:pt x="0" y="633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6464" tIns="89408" rIns="156464" bIns="89408" numCol="1" spcCol="1270" anchor="ctr" anchorCtr="0">
            <a:noAutofit/>
          </a:bodyPr>
          <a:lstStyle/>
          <a:p>
            <a:pPr lvl="0" algn="ctr" defTabSz="977900" rtl="0">
              <a:spcBef>
                <a:spcPct val="0"/>
              </a:spcBef>
            </a:pPr>
            <a:r>
              <a:rPr lang="en-US" sz="3200" b="1" kern="1200"/>
              <a:t>Nurturant </a:t>
            </a:r>
          </a:p>
          <a:p>
            <a:pPr lvl="0" algn="ctr" defTabSz="977900" rtl="0">
              <a:spcBef>
                <a:spcPct val="0"/>
              </a:spcBef>
            </a:pPr>
            <a:r>
              <a:rPr lang="en-US" sz="3200" b="1" kern="1200"/>
              <a:t>Mother</a:t>
            </a:r>
          </a:p>
        </p:txBody>
      </p:sp>
      <p:sp>
        <p:nvSpPr>
          <p:cNvPr id="13" name="Freeform 12"/>
          <p:cNvSpPr/>
          <p:nvPr/>
        </p:nvSpPr>
        <p:spPr>
          <a:xfrm>
            <a:off x="838556" y="2895639"/>
            <a:ext cx="3331481" cy="1909859"/>
          </a:xfrm>
          <a:custGeom>
            <a:avLst/>
            <a:gdLst>
              <a:gd name="connsiteX0" fmla="*/ 0 w 2512226"/>
              <a:gd name="connsiteY0" fmla="*/ 0 h 1268189"/>
              <a:gd name="connsiteX1" fmla="*/ 2512226 w 2512226"/>
              <a:gd name="connsiteY1" fmla="*/ 0 h 1268189"/>
              <a:gd name="connsiteX2" fmla="*/ 2512226 w 2512226"/>
              <a:gd name="connsiteY2" fmla="*/ 1268189 h 1268189"/>
              <a:gd name="connsiteX3" fmla="*/ 0 w 2512226"/>
              <a:gd name="connsiteY3" fmla="*/ 1268189 h 1268189"/>
              <a:gd name="connsiteX4" fmla="*/ 0 w 2512226"/>
              <a:gd name="connsiteY4" fmla="*/ 0 h 1268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2226" h="1268189">
                <a:moveTo>
                  <a:pt x="0" y="0"/>
                </a:moveTo>
                <a:lnTo>
                  <a:pt x="2512226" y="0"/>
                </a:lnTo>
                <a:lnTo>
                  <a:pt x="2512226" y="1268189"/>
                </a:lnTo>
                <a:lnTo>
                  <a:pt x="0" y="126818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7348" tIns="117348" rIns="156464" bIns="176022" numCol="1" spcCol="1270" anchor="t" anchorCtr="0">
            <a:noAutofit/>
          </a:bodyPr>
          <a:lstStyle/>
          <a:p>
            <a:pPr marL="171450" lvl="1" indent="-171450" algn="l" defTabSz="977900" rtl="0">
              <a:spcBef>
                <a:spcPct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2800" kern="1200"/>
              <a:t>Equality</a:t>
            </a:r>
          </a:p>
          <a:p>
            <a:pPr marL="171450" lvl="1" indent="-171450" algn="l" defTabSz="977900" rtl="0">
              <a:spcBef>
                <a:spcPct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2800" kern="1200"/>
              <a:t>Diversity</a:t>
            </a:r>
          </a:p>
          <a:p>
            <a:pPr marL="171450" lvl="1" indent="-171450" algn="l" defTabSz="977900" rtl="0">
              <a:spcBef>
                <a:spcPct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2800" kern="1200"/>
              <a:t>Helping hand</a:t>
            </a:r>
          </a:p>
        </p:txBody>
      </p:sp>
      <p:sp>
        <p:nvSpPr>
          <p:cNvPr id="14" name="Freeform 13"/>
          <p:cNvSpPr/>
          <p:nvPr/>
        </p:nvSpPr>
        <p:spPr>
          <a:xfrm>
            <a:off x="8024326" y="4843060"/>
            <a:ext cx="3329473" cy="720000"/>
          </a:xfrm>
          <a:custGeom>
            <a:avLst/>
            <a:gdLst>
              <a:gd name="connsiteX0" fmla="*/ 0 w 3010761"/>
              <a:gd name="connsiteY0" fmla="*/ 0 h 720000"/>
              <a:gd name="connsiteX1" fmla="*/ 3010761 w 3010761"/>
              <a:gd name="connsiteY1" fmla="*/ 0 h 720000"/>
              <a:gd name="connsiteX2" fmla="*/ 3010761 w 3010761"/>
              <a:gd name="connsiteY2" fmla="*/ 720000 h 720000"/>
              <a:gd name="connsiteX3" fmla="*/ 0 w 3010761"/>
              <a:gd name="connsiteY3" fmla="*/ 720000 h 720000"/>
              <a:gd name="connsiteX4" fmla="*/ 0 w 3010761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0761" h="720000">
                <a:moveTo>
                  <a:pt x="0" y="0"/>
                </a:moveTo>
                <a:lnTo>
                  <a:pt x="3010761" y="0"/>
                </a:lnTo>
                <a:lnTo>
                  <a:pt x="3010761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7800" tIns="101600" rIns="177800" bIns="101600" numCol="1" spcCol="1270" anchor="ctr" anchorCtr="0">
            <a:noAutofit/>
          </a:bodyPr>
          <a:lstStyle/>
          <a:p>
            <a:pPr lvl="0" algn="ctr" defTabSz="11112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kern="1200"/>
              <a:t>Conservatives</a:t>
            </a:r>
          </a:p>
        </p:txBody>
      </p:sp>
      <p:sp>
        <p:nvSpPr>
          <p:cNvPr id="15" name="Freeform 14"/>
          <p:cNvSpPr/>
          <p:nvPr/>
        </p:nvSpPr>
        <p:spPr>
          <a:xfrm>
            <a:off x="838200" y="4843059"/>
            <a:ext cx="3329473" cy="720000"/>
          </a:xfrm>
          <a:custGeom>
            <a:avLst/>
            <a:gdLst>
              <a:gd name="connsiteX0" fmla="*/ 0 w 3010761"/>
              <a:gd name="connsiteY0" fmla="*/ 0 h 720000"/>
              <a:gd name="connsiteX1" fmla="*/ 3010761 w 3010761"/>
              <a:gd name="connsiteY1" fmla="*/ 0 h 720000"/>
              <a:gd name="connsiteX2" fmla="*/ 3010761 w 3010761"/>
              <a:gd name="connsiteY2" fmla="*/ 720000 h 720000"/>
              <a:gd name="connsiteX3" fmla="*/ 0 w 3010761"/>
              <a:gd name="connsiteY3" fmla="*/ 720000 h 720000"/>
              <a:gd name="connsiteX4" fmla="*/ 0 w 3010761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0761" h="720000">
                <a:moveTo>
                  <a:pt x="0" y="0"/>
                </a:moveTo>
                <a:lnTo>
                  <a:pt x="3010761" y="0"/>
                </a:lnTo>
                <a:lnTo>
                  <a:pt x="3010761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7800" tIns="101600" rIns="177800" bIns="101600" numCol="1" spcCol="1270" anchor="ctr" anchorCtr="0">
            <a:noAutofit/>
          </a:bodyPr>
          <a:lstStyle/>
          <a:p>
            <a:pPr lvl="0" algn="ctr" defTabSz="11112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kern="1200"/>
              <a:t>Liberals</a:t>
            </a:r>
          </a:p>
        </p:txBody>
      </p:sp>
      <p:sp>
        <p:nvSpPr>
          <p:cNvPr id="20" name="Freeform 19"/>
          <p:cNvSpPr/>
          <p:nvPr/>
        </p:nvSpPr>
        <p:spPr>
          <a:xfrm>
            <a:off x="4429255" y="1691753"/>
            <a:ext cx="3331481" cy="1171242"/>
          </a:xfrm>
          <a:custGeom>
            <a:avLst/>
            <a:gdLst>
              <a:gd name="connsiteX0" fmla="*/ 0 w 2512226"/>
              <a:gd name="connsiteY0" fmla="*/ 0 h 633600"/>
              <a:gd name="connsiteX1" fmla="*/ 2512226 w 2512226"/>
              <a:gd name="connsiteY1" fmla="*/ 0 h 633600"/>
              <a:gd name="connsiteX2" fmla="*/ 2512226 w 2512226"/>
              <a:gd name="connsiteY2" fmla="*/ 633600 h 633600"/>
              <a:gd name="connsiteX3" fmla="*/ 0 w 2512226"/>
              <a:gd name="connsiteY3" fmla="*/ 633600 h 633600"/>
              <a:gd name="connsiteX4" fmla="*/ 0 w 2512226"/>
              <a:gd name="connsiteY4" fmla="*/ 0 h 6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2226" h="633600">
                <a:moveTo>
                  <a:pt x="0" y="0"/>
                </a:moveTo>
                <a:lnTo>
                  <a:pt x="2512226" y="0"/>
                </a:lnTo>
                <a:lnTo>
                  <a:pt x="2512226" y="633600"/>
                </a:lnTo>
                <a:lnTo>
                  <a:pt x="0" y="633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6464" tIns="89408" rIns="156464" bIns="89408" numCol="1" spcCol="1270" anchor="ctr" anchorCtr="0">
            <a:noAutofit/>
          </a:bodyPr>
          <a:lstStyle/>
          <a:p>
            <a:pPr lvl="0" algn="ctr" defTabSz="977900" rtl="0">
              <a:spcBef>
                <a:spcPct val="0"/>
              </a:spcBef>
            </a:pPr>
            <a:r>
              <a:rPr lang="en-US" sz="3200" b="1" kern="1200"/>
              <a:t>Two-Framed</a:t>
            </a:r>
          </a:p>
        </p:txBody>
      </p:sp>
      <p:sp>
        <p:nvSpPr>
          <p:cNvPr id="21" name="Freeform 20"/>
          <p:cNvSpPr/>
          <p:nvPr/>
        </p:nvSpPr>
        <p:spPr>
          <a:xfrm>
            <a:off x="4429255" y="2896704"/>
            <a:ext cx="3331481" cy="1909859"/>
          </a:xfrm>
          <a:custGeom>
            <a:avLst/>
            <a:gdLst>
              <a:gd name="connsiteX0" fmla="*/ 0 w 2512226"/>
              <a:gd name="connsiteY0" fmla="*/ 0 h 1268189"/>
              <a:gd name="connsiteX1" fmla="*/ 2512226 w 2512226"/>
              <a:gd name="connsiteY1" fmla="*/ 0 h 1268189"/>
              <a:gd name="connsiteX2" fmla="*/ 2512226 w 2512226"/>
              <a:gd name="connsiteY2" fmla="*/ 1268189 h 1268189"/>
              <a:gd name="connsiteX3" fmla="*/ 0 w 2512226"/>
              <a:gd name="connsiteY3" fmla="*/ 1268189 h 1268189"/>
              <a:gd name="connsiteX4" fmla="*/ 0 w 2512226"/>
              <a:gd name="connsiteY4" fmla="*/ 0 h 1268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2226" h="1268189">
                <a:moveTo>
                  <a:pt x="0" y="0"/>
                </a:moveTo>
                <a:lnTo>
                  <a:pt x="2512226" y="0"/>
                </a:lnTo>
                <a:lnTo>
                  <a:pt x="2512226" y="1268189"/>
                </a:lnTo>
                <a:lnTo>
                  <a:pt x="0" y="126818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7348" tIns="117348" rIns="156464" bIns="176022" numCol="1" spcCol="1270" anchor="t" anchorCtr="0">
            <a:noAutofit/>
          </a:bodyPr>
          <a:lstStyle/>
          <a:p>
            <a:pPr marL="171450" lvl="1" indent="-171450" algn="l" defTabSz="977900" rtl="0">
              <a:spcBef>
                <a:spcPct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2800" kern="1200"/>
              <a:t>Both frames are active</a:t>
            </a:r>
          </a:p>
          <a:p>
            <a:pPr marL="171450" lvl="1" indent="-171450" algn="l" defTabSz="977900" rtl="0">
              <a:spcBef>
                <a:spcPct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2800" kern="1200"/>
              <a:t>Looks undecided</a:t>
            </a:r>
          </a:p>
        </p:txBody>
      </p:sp>
      <p:sp>
        <p:nvSpPr>
          <p:cNvPr id="22" name="Freeform 21"/>
          <p:cNvSpPr/>
          <p:nvPr/>
        </p:nvSpPr>
        <p:spPr>
          <a:xfrm>
            <a:off x="4428899" y="4844124"/>
            <a:ext cx="3329473" cy="720000"/>
          </a:xfrm>
          <a:custGeom>
            <a:avLst/>
            <a:gdLst>
              <a:gd name="connsiteX0" fmla="*/ 0 w 3010761"/>
              <a:gd name="connsiteY0" fmla="*/ 0 h 720000"/>
              <a:gd name="connsiteX1" fmla="*/ 3010761 w 3010761"/>
              <a:gd name="connsiteY1" fmla="*/ 0 h 720000"/>
              <a:gd name="connsiteX2" fmla="*/ 3010761 w 3010761"/>
              <a:gd name="connsiteY2" fmla="*/ 720000 h 720000"/>
              <a:gd name="connsiteX3" fmla="*/ 0 w 3010761"/>
              <a:gd name="connsiteY3" fmla="*/ 720000 h 720000"/>
              <a:gd name="connsiteX4" fmla="*/ 0 w 3010761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0761" h="720000">
                <a:moveTo>
                  <a:pt x="0" y="0"/>
                </a:moveTo>
                <a:lnTo>
                  <a:pt x="3010761" y="0"/>
                </a:lnTo>
                <a:lnTo>
                  <a:pt x="3010761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7800" tIns="101600" rIns="177800" bIns="101600" numCol="1" spcCol="1270" anchor="ctr" anchorCtr="0">
            <a:noAutofit/>
          </a:bodyPr>
          <a:lstStyle/>
          <a:p>
            <a:pPr lvl="0" algn="ctr" defTabSz="11112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kern="1200" dirty="0"/>
              <a:t>Independents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43901" y="3020857"/>
            <a:ext cx="3030940" cy="1633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002060"/>
                </a:solidFill>
              </a:rPr>
              <a:t>20% </a:t>
            </a:r>
            <a:r>
              <a:rPr lang="en-US" sz="4000" b="1">
                <a:solidFill>
                  <a:srgbClr val="002060"/>
                </a:solidFill>
              </a:rPr>
              <a:t>of</a:t>
            </a:r>
            <a:r>
              <a:rPr lang="en-US" sz="5400" b="1">
                <a:solidFill>
                  <a:srgbClr val="002060"/>
                </a:solidFill>
              </a:rPr>
              <a:t> </a:t>
            </a:r>
            <a:r>
              <a:rPr lang="en-US" sz="4000" b="1">
                <a:solidFill>
                  <a:srgbClr val="002060"/>
                </a:solidFill>
              </a:rPr>
              <a:t>Americans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541984" y="3020857"/>
            <a:ext cx="3030940" cy="1633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5">
                    <a:lumMod val="75000"/>
                  </a:schemeClr>
                </a:solidFill>
              </a:rPr>
              <a:t>60% </a:t>
            </a:r>
            <a:r>
              <a:rPr lang="en-US" sz="4000" b="1">
                <a:solidFill>
                  <a:schemeClr val="accent5">
                    <a:lumMod val="75000"/>
                  </a:schemeClr>
                </a:solidFill>
              </a:rPr>
              <a:t>of</a:t>
            </a:r>
            <a:r>
              <a:rPr lang="en-US" sz="5400" b="1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4000" b="1">
                <a:solidFill>
                  <a:schemeClr val="accent5">
                    <a:lumMod val="75000"/>
                  </a:schemeClr>
                </a:solidFill>
              </a:rPr>
              <a:t>Americans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087709" y="3030647"/>
            <a:ext cx="3191921" cy="1633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C00000"/>
                </a:solidFill>
              </a:rPr>
              <a:t>20% </a:t>
            </a:r>
            <a:r>
              <a:rPr lang="en-US" sz="4000" b="1">
                <a:solidFill>
                  <a:srgbClr val="C00000"/>
                </a:solidFill>
              </a:rPr>
              <a:t>of</a:t>
            </a:r>
            <a:r>
              <a:rPr lang="en-US" sz="5400" b="1">
                <a:solidFill>
                  <a:srgbClr val="C00000"/>
                </a:solidFill>
              </a:rPr>
              <a:t> </a:t>
            </a:r>
            <a:r>
              <a:rPr lang="en-US" sz="4000" b="1">
                <a:solidFill>
                  <a:srgbClr val="C00000"/>
                </a:solidFill>
              </a:rPr>
              <a:t>Americans</a:t>
            </a:r>
          </a:p>
        </p:txBody>
      </p:sp>
    </p:spTree>
    <p:extLst>
      <p:ext uri="{BB962C8B-B14F-4D97-AF65-F5344CB8AC3E}">
        <p14:creationId xmlns:p14="http://schemas.microsoft.com/office/powerpoint/2010/main" val="3771070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/>
      <p:bldP spid="13" grpId="0" build="p" animBg="1"/>
      <p:bldP spid="14" grpId="0" animBg="1"/>
      <p:bldP spid="15" grpId="0" animBg="1"/>
      <p:bldP spid="20" grpId="0" animBg="1"/>
      <p:bldP spid="21" grpId="0" build="p" animBg="1"/>
      <p:bldP spid="22" grpId="0" animBg="1"/>
      <p:bldP spid="23" grpId="0" animBg="1"/>
      <p:bldP spid="24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26"/>
          <p:cNvSpPr/>
          <p:nvPr/>
        </p:nvSpPr>
        <p:spPr>
          <a:xfrm>
            <a:off x="4262649" y="3127519"/>
            <a:ext cx="7325297" cy="1043536"/>
          </a:xfrm>
          <a:custGeom>
            <a:avLst/>
            <a:gdLst>
              <a:gd name="connsiteX0" fmla="*/ 0 w 3010761"/>
              <a:gd name="connsiteY0" fmla="*/ 0 h 720000"/>
              <a:gd name="connsiteX1" fmla="*/ 3010761 w 3010761"/>
              <a:gd name="connsiteY1" fmla="*/ 0 h 720000"/>
              <a:gd name="connsiteX2" fmla="*/ 3010761 w 3010761"/>
              <a:gd name="connsiteY2" fmla="*/ 720000 h 720000"/>
              <a:gd name="connsiteX3" fmla="*/ 0 w 3010761"/>
              <a:gd name="connsiteY3" fmla="*/ 720000 h 720000"/>
              <a:gd name="connsiteX4" fmla="*/ 0 w 3010761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0761" h="720000">
                <a:moveTo>
                  <a:pt x="0" y="0"/>
                </a:moveTo>
                <a:lnTo>
                  <a:pt x="3010761" y="0"/>
                </a:lnTo>
                <a:lnTo>
                  <a:pt x="3010761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7800" tIns="101600" rIns="177800" bIns="101600" numCol="1" spcCol="1270" anchor="ctr" anchorCtr="0">
            <a:noAutofit/>
          </a:bodyPr>
          <a:lstStyle/>
          <a:p>
            <a:pPr lvl="0" defTabSz="1111250" rtl="0">
              <a:lnSpc>
                <a:spcPct val="90000"/>
              </a:lnSpc>
              <a:spcBef>
                <a:spcPct val="0"/>
              </a:spcBef>
            </a:pPr>
            <a:r>
              <a:rPr lang="en-US" sz="2800" b="1" dirty="0"/>
              <a:t>They tend to agree but have questions.</a:t>
            </a:r>
          </a:p>
          <a:p>
            <a:pPr lvl="0" defTabSz="1111250" rtl="0">
              <a:lnSpc>
                <a:spcPct val="90000"/>
              </a:lnSpc>
              <a:spcBef>
                <a:spcPct val="0"/>
              </a:spcBef>
            </a:pPr>
            <a:r>
              <a:rPr lang="en-US" sz="2800" b="1" dirty="0"/>
              <a:t>Use stories to </a:t>
            </a:r>
            <a:r>
              <a:rPr lang="en-US" sz="2800" b="1" i="1" dirty="0">
                <a:solidFill>
                  <a:srgbClr val="FFFF00"/>
                </a:solidFill>
              </a:rPr>
              <a:t>activate nurturing frame</a:t>
            </a:r>
            <a:r>
              <a:rPr lang="en-US" sz="2800" b="1" dirty="0"/>
              <a:t>.</a:t>
            </a:r>
            <a:endParaRPr lang="en-US" sz="2800" b="1" kern="1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Lakoff Identified Two Cognitive Models</a:t>
            </a:r>
          </a:p>
        </p:txBody>
      </p:sp>
      <p:sp>
        <p:nvSpPr>
          <p:cNvPr id="14" name="Freeform 13"/>
          <p:cNvSpPr/>
          <p:nvPr/>
        </p:nvSpPr>
        <p:spPr>
          <a:xfrm>
            <a:off x="8024326" y="4843060"/>
            <a:ext cx="3329473" cy="720000"/>
          </a:xfrm>
          <a:custGeom>
            <a:avLst/>
            <a:gdLst>
              <a:gd name="connsiteX0" fmla="*/ 0 w 3010761"/>
              <a:gd name="connsiteY0" fmla="*/ 0 h 720000"/>
              <a:gd name="connsiteX1" fmla="*/ 3010761 w 3010761"/>
              <a:gd name="connsiteY1" fmla="*/ 0 h 720000"/>
              <a:gd name="connsiteX2" fmla="*/ 3010761 w 3010761"/>
              <a:gd name="connsiteY2" fmla="*/ 720000 h 720000"/>
              <a:gd name="connsiteX3" fmla="*/ 0 w 3010761"/>
              <a:gd name="connsiteY3" fmla="*/ 720000 h 720000"/>
              <a:gd name="connsiteX4" fmla="*/ 0 w 3010761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0761" h="720000">
                <a:moveTo>
                  <a:pt x="0" y="0"/>
                </a:moveTo>
                <a:lnTo>
                  <a:pt x="3010761" y="0"/>
                </a:lnTo>
                <a:lnTo>
                  <a:pt x="3010761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7800" tIns="101600" rIns="177800" bIns="101600" numCol="1" spcCol="1270" anchor="ctr" anchorCtr="0">
            <a:noAutofit/>
          </a:bodyPr>
          <a:lstStyle/>
          <a:p>
            <a:pPr lvl="0" algn="ctr" defTabSz="11112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kern="1200"/>
              <a:t>Conservatives</a:t>
            </a:r>
          </a:p>
        </p:txBody>
      </p:sp>
      <p:sp>
        <p:nvSpPr>
          <p:cNvPr id="15" name="Freeform 14"/>
          <p:cNvSpPr/>
          <p:nvPr/>
        </p:nvSpPr>
        <p:spPr>
          <a:xfrm>
            <a:off x="838200" y="4843059"/>
            <a:ext cx="3329473" cy="720000"/>
          </a:xfrm>
          <a:custGeom>
            <a:avLst/>
            <a:gdLst>
              <a:gd name="connsiteX0" fmla="*/ 0 w 3010761"/>
              <a:gd name="connsiteY0" fmla="*/ 0 h 720000"/>
              <a:gd name="connsiteX1" fmla="*/ 3010761 w 3010761"/>
              <a:gd name="connsiteY1" fmla="*/ 0 h 720000"/>
              <a:gd name="connsiteX2" fmla="*/ 3010761 w 3010761"/>
              <a:gd name="connsiteY2" fmla="*/ 720000 h 720000"/>
              <a:gd name="connsiteX3" fmla="*/ 0 w 3010761"/>
              <a:gd name="connsiteY3" fmla="*/ 720000 h 720000"/>
              <a:gd name="connsiteX4" fmla="*/ 0 w 3010761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0761" h="720000">
                <a:moveTo>
                  <a:pt x="0" y="0"/>
                </a:moveTo>
                <a:lnTo>
                  <a:pt x="3010761" y="0"/>
                </a:lnTo>
                <a:lnTo>
                  <a:pt x="3010761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7800" tIns="101600" rIns="177800" bIns="101600" numCol="1" spcCol="1270" anchor="ctr" anchorCtr="0">
            <a:noAutofit/>
          </a:bodyPr>
          <a:lstStyle/>
          <a:p>
            <a:pPr lvl="0" algn="ctr" defTabSz="11112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kern="1200"/>
              <a:t>Liberals</a:t>
            </a:r>
          </a:p>
        </p:txBody>
      </p:sp>
      <p:sp>
        <p:nvSpPr>
          <p:cNvPr id="22" name="Freeform 21"/>
          <p:cNvSpPr/>
          <p:nvPr/>
        </p:nvSpPr>
        <p:spPr>
          <a:xfrm>
            <a:off x="4428899" y="4844124"/>
            <a:ext cx="3329473" cy="720000"/>
          </a:xfrm>
          <a:custGeom>
            <a:avLst/>
            <a:gdLst>
              <a:gd name="connsiteX0" fmla="*/ 0 w 3010761"/>
              <a:gd name="connsiteY0" fmla="*/ 0 h 720000"/>
              <a:gd name="connsiteX1" fmla="*/ 3010761 w 3010761"/>
              <a:gd name="connsiteY1" fmla="*/ 0 h 720000"/>
              <a:gd name="connsiteX2" fmla="*/ 3010761 w 3010761"/>
              <a:gd name="connsiteY2" fmla="*/ 720000 h 720000"/>
              <a:gd name="connsiteX3" fmla="*/ 0 w 3010761"/>
              <a:gd name="connsiteY3" fmla="*/ 720000 h 720000"/>
              <a:gd name="connsiteX4" fmla="*/ 0 w 3010761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0761" h="720000">
                <a:moveTo>
                  <a:pt x="0" y="0"/>
                </a:moveTo>
                <a:lnTo>
                  <a:pt x="3010761" y="0"/>
                </a:lnTo>
                <a:lnTo>
                  <a:pt x="3010761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7800" tIns="101600" rIns="177800" bIns="101600" numCol="1" spcCol="1270" anchor="ctr" anchorCtr="0">
            <a:noAutofit/>
          </a:bodyPr>
          <a:lstStyle/>
          <a:p>
            <a:pPr lvl="0" algn="ctr" defTabSz="11112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b="1" kern="1200"/>
              <a:t>Independents</a:t>
            </a:r>
          </a:p>
        </p:txBody>
      </p:sp>
      <p:sp>
        <p:nvSpPr>
          <p:cNvPr id="26" name="Freeform 25"/>
          <p:cNvSpPr/>
          <p:nvPr/>
        </p:nvSpPr>
        <p:spPr>
          <a:xfrm>
            <a:off x="4262649" y="4522124"/>
            <a:ext cx="7325297" cy="1040935"/>
          </a:xfrm>
          <a:custGeom>
            <a:avLst/>
            <a:gdLst>
              <a:gd name="connsiteX0" fmla="*/ 0 w 3010761"/>
              <a:gd name="connsiteY0" fmla="*/ 0 h 720000"/>
              <a:gd name="connsiteX1" fmla="*/ 3010761 w 3010761"/>
              <a:gd name="connsiteY1" fmla="*/ 0 h 720000"/>
              <a:gd name="connsiteX2" fmla="*/ 3010761 w 3010761"/>
              <a:gd name="connsiteY2" fmla="*/ 720000 h 720000"/>
              <a:gd name="connsiteX3" fmla="*/ 0 w 3010761"/>
              <a:gd name="connsiteY3" fmla="*/ 720000 h 720000"/>
              <a:gd name="connsiteX4" fmla="*/ 0 w 3010761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0761" h="720000">
                <a:moveTo>
                  <a:pt x="0" y="0"/>
                </a:moveTo>
                <a:lnTo>
                  <a:pt x="3010761" y="0"/>
                </a:lnTo>
                <a:lnTo>
                  <a:pt x="3010761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7800" tIns="101600" rIns="177800" bIns="101600" numCol="1" spcCol="1270" anchor="ctr" anchorCtr="0">
            <a:noAutofit/>
          </a:bodyPr>
          <a:lstStyle/>
          <a:p>
            <a:pPr lvl="0" defTabSz="1111250" rtl="0">
              <a:lnSpc>
                <a:spcPct val="90000"/>
              </a:lnSpc>
              <a:spcBef>
                <a:spcPct val="0"/>
              </a:spcBef>
            </a:pPr>
            <a:r>
              <a:rPr lang="en-US" sz="2800" b="1"/>
              <a:t>Address gaps and misinformation.</a:t>
            </a:r>
          </a:p>
          <a:p>
            <a:pPr lvl="0" defTabSz="1111250" rtl="0">
              <a:lnSpc>
                <a:spcPct val="90000"/>
              </a:lnSpc>
              <a:spcBef>
                <a:spcPct val="0"/>
              </a:spcBef>
            </a:pPr>
            <a:r>
              <a:rPr lang="en-US" sz="2800" b="1" i="1">
                <a:solidFill>
                  <a:srgbClr val="FFFF00"/>
                </a:solidFill>
              </a:rPr>
              <a:t>Ask for commitment and action</a:t>
            </a:r>
            <a:r>
              <a:rPr lang="en-US" sz="2800" b="1"/>
              <a:t>.</a:t>
            </a:r>
          </a:p>
        </p:txBody>
      </p:sp>
      <p:sp>
        <p:nvSpPr>
          <p:cNvPr id="28" name="Freeform 27"/>
          <p:cNvSpPr/>
          <p:nvPr/>
        </p:nvSpPr>
        <p:spPr>
          <a:xfrm>
            <a:off x="4262649" y="1731879"/>
            <a:ext cx="7325297" cy="1044572"/>
          </a:xfrm>
          <a:custGeom>
            <a:avLst/>
            <a:gdLst>
              <a:gd name="connsiteX0" fmla="*/ 0 w 3010761"/>
              <a:gd name="connsiteY0" fmla="*/ 0 h 720000"/>
              <a:gd name="connsiteX1" fmla="*/ 3010761 w 3010761"/>
              <a:gd name="connsiteY1" fmla="*/ 0 h 720000"/>
              <a:gd name="connsiteX2" fmla="*/ 3010761 w 3010761"/>
              <a:gd name="connsiteY2" fmla="*/ 720000 h 720000"/>
              <a:gd name="connsiteX3" fmla="*/ 0 w 3010761"/>
              <a:gd name="connsiteY3" fmla="*/ 720000 h 720000"/>
              <a:gd name="connsiteX4" fmla="*/ 0 w 3010761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0761" h="720000">
                <a:moveTo>
                  <a:pt x="0" y="0"/>
                </a:moveTo>
                <a:lnTo>
                  <a:pt x="3010761" y="0"/>
                </a:lnTo>
                <a:lnTo>
                  <a:pt x="3010761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7800" tIns="101600" rIns="177800" bIns="101600" numCol="1" spcCol="1270" anchor="ctr" anchorCtr="0">
            <a:noAutofit/>
          </a:bodyPr>
          <a:lstStyle/>
          <a:p>
            <a:pPr lvl="0" defTabSz="1111250" rtl="0">
              <a:lnSpc>
                <a:spcPct val="90000"/>
              </a:lnSpc>
              <a:spcBef>
                <a:spcPct val="0"/>
              </a:spcBef>
            </a:pPr>
            <a:r>
              <a:rPr lang="en-US" sz="2800" b="1"/>
              <a:t>Personal freedom, consequences of your actual choices, and prudence</a:t>
            </a:r>
            <a:endParaRPr lang="en-US" sz="2800" b="1" kern="1200"/>
          </a:p>
        </p:txBody>
      </p:sp>
      <p:sp>
        <p:nvSpPr>
          <p:cNvPr id="4" name="TextBox 3"/>
          <p:cNvSpPr txBox="1"/>
          <p:nvPr/>
        </p:nvSpPr>
        <p:spPr>
          <a:xfrm>
            <a:off x="4262649" y="2763459"/>
            <a:ext cx="7324344" cy="907941"/>
          </a:xfrm>
          <a:prstGeom prst="rect">
            <a:avLst/>
          </a:prstGeom>
          <a:solidFill>
            <a:schemeClr val="accent2"/>
          </a:solidFill>
          <a:ln w="63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177800" indent="-177800">
              <a:spcAft>
                <a:spcPts val="600"/>
              </a:spcAft>
              <a:buFont typeface="Arial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Nobody should take away </a:t>
            </a:r>
            <a:r>
              <a:rPr lang="en-US" sz="2400" b="1" i="1" dirty="0">
                <a:solidFill>
                  <a:srgbClr val="FFFF00"/>
                </a:solidFill>
              </a:rPr>
              <a:t>your choice </a:t>
            </a:r>
            <a:r>
              <a:rPr lang="en-US" sz="2400" dirty="0">
                <a:solidFill>
                  <a:schemeClr val="bg1"/>
                </a:solidFill>
              </a:rPr>
              <a:t>of doctor</a:t>
            </a:r>
          </a:p>
          <a:p>
            <a:pPr marL="177800" indent="-177800">
              <a:spcAft>
                <a:spcPts val="600"/>
              </a:spcAft>
              <a:buFont typeface="Arial" charset="0"/>
              <a:buChar char="•"/>
            </a:pPr>
            <a:r>
              <a:rPr lang="en-US" sz="2400" b="1" i="1" dirty="0">
                <a:solidFill>
                  <a:srgbClr val="FFFF00"/>
                </a:solidFill>
              </a:rPr>
              <a:t>Less wasteful </a:t>
            </a:r>
            <a:r>
              <a:rPr lang="en-US" sz="2400" dirty="0">
                <a:solidFill>
                  <a:schemeClr val="bg1"/>
                </a:solidFill>
              </a:rPr>
              <a:t>to buy insulin than dialysis</a:t>
            </a:r>
          </a:p>
        </p:txBody>
      </p:sp>
    </p:spTree>
    <p:extLst>
      <p:ext uri="{BB962C8B-B14F-4D97-AF65-F5344CB8AC3E}">
        <p14:creationId xmlns:p14="http://schemas.microsoft.com/office/powerpoint/2010/main" val="1657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7 3.7037E-6 L -0.29388 -0.227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01" y="-1138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45833E-6 -4.81481E-6 L -0.58802 -0.453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01" y="-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4" grpId="0" animBg="1"/>
      <p:bldP spid="22" grpId="0" animBg="1"/>
      <p:bldP spid="26" grpId="0" animBg="1"/>
      <p:bldP spid="28" grpId="0" animBg="1"/>
      <p:bldP spid="4" grpId="0" uiExpand="1" build="p" animBg="1"/>
      <p:bldP spid="4" grpId="1" build="allAtOnce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Moral Foundations Questionnaire</a:t>
            </a:r>
            <a:endParaRPr lang="en-US" sz="27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 err="1">
                <a:latin typeface="+mj-lt"/>
                <a:ea typeface="Franklin Gothic Book" charset="0"/>
                <a:cs typeface="Franklin Gothic Book" charset="0"/>
              </a:rPr>
              <a:t>Haidt</a:t>
            </a:r>
            <a:r>
              <a:rPr lang="en-US" dirty="0">
                <a:latin typeface="+mj-lt"/>
                <a:ea typeface="Franklin Gothic Book" charset="0"/>
                <a:cs typeface="Franklin Gothic Book" charset="0"/>
              </a:rPr>
              <a:t>, Jonathan. The Righteous Mind. 2013.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621488"/>
            <a:ext cx="2873261" cy="446446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345203" y="3371016"/>
            <a:ext cx="691113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>
              <a:spcAft>
                <a:spcPts val="1200"/>
              </a:spcAft>
              <a:buFont typeface="Arial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+mj-lt"/>
                <a:ea typeface="Franklin Gothic Book" charset="0"/>
                <a:cs typeface="Franklin Gothic Book" charset="0"/>
              </a:rPr>
              <a:t>Online survey of 132,000 Americans</a:t>
            </a:r>
          </a:p>
          <a:p>
            <a:pPr marL="176213" indent="-176213">
              <a:spcAft>
                <a:spcPts val="1200"/>
              </a:spcAft>
              <a:buFont typeface="Arial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+mj-lt"/>
                <a:ea typeface="Franklin Gothic Book" charset="0"/>
                <a:cs typeface="Franklin Gothic Book" charset="0"/>
              </a:rPr>
              <a:t>Identified five moral pillars</a:t>
            </a:r>
          </a:p>
          <a:p>
            <a:pPr marL="176213" indent="-176213">
              <a:spcAft>
                <a:spcPts val="1200"/>
              </a:spcAft>
              <a:buFont typeface="Arial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+mj-lt"/>
                <a:ea typeface="Franklin Gothic Book" charset="0"/>
                <a:cs typeface="Franklin Gothic Book" charset="0"/>
              </a:rPr>
              <a:t>Compared individual scores with where people stood on the political spectrum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21238" y="1730062"/>
            <a:ext cx="7494359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 dirty="0">
                <a:solidFill>
                  <a:schemeClr val="bg1"/>
                </a:solidFill>
              </a:rPr>
              <a:t>Jonathan Haidt</a:t>
            </a:r>
          </a:p>
          <a:p>
            <a:pPr algn="ctr">
              <a:spcAft>
                <a:spcPts val="1200"/>
              </a:spcAft>
            </a:pPr>
            <a:r>
              <a:rPr lang="en-US" sz="5400" b="1" dirty="0">
                <a:solidFill>
                  <a:schemeClr val="bg1"/>
                </a:solidFill>
              </a:rPr>
              <a:t>“The Righteous Mind”</a:t>
            </a:r>
          </a:p>
        </p:txBody>
      </p:sp>
    </p:spTree>
    <p:extLst>
      <p:ext uri="{BB962C8B-B14F-4D97-AF65-F5344CB8AC3E}">
        <p14:creationId xmlns:p14="http://schemas.microsoft.com/office/powerpoint/2010/main" val="233159226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Table 31"/>
          <p:cNvGraphicFramePr>
            <a:graphicFrameLocks noGrp="1"/>
          </p:cNvGraphicFramePr>
          <p:nvPr>
            <p:extLst/>
          </p:nvPr>
        </p:nvGraphicFramePr>
        <p:xfrm>
          <a:off x="636814" y="1306285"/>
          <a:ext cx="10440453" cy="386636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04404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732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32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32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32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327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Five Moral Pillars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 err="1">
                <a:latin typeface="+mj-lt"/>
                <a:ea typeface="Franklin Gothic Book" charset="0"/>
                <a:cs typeface="Franklin Gothic Book" charset="0"/>
              </a:rPr>
              <a:t>Haidt</a:t>
            </a:r>
            <a:r>
              <a:rPr lang="en-US" dirty="0">
                <a:latin typeface="+mj-lt"/>
                <a:ea typeface="Franklin Gothic Book" charset="0"/>
                <a:cs typeface="Franklin Gothic Book" charset="0"/>
              </a:rPr>
              <a:t>, Jonathan. The Righteous Mind. 2013. 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777741" y="1472787"/>
            <a:ext cx="2252023" cy="480131"/>
            <a:chOff x="777741" y="1472787"/>
            <a:chExt cx="2252023" cy="480131"/>
          </a:xfrm>
        </p:grpSpPr>
        <p:sp>
          <p:nvSpPr>
            <p:cNvPr id="4" name="Oval 3"/>
            <p:cNvSpPr/>
            <p:nvPr/>
          </p:nvSpPr>
          <p:spPr>
            <a:xfrm>
              <a:off x="777741" y="1590189"/>
              <a:ext cx="277680" cy="245327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 cmpd="sng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146053" y="1472787"/>
              <a:ext cx="1883711" cy="48013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Fairness</a:t>
              </a:r>
            </a:p>
          </p:txBody>
        </p:sp>
      </p:grpSp>
      <p:sp useBgFill="1">
        <p:nvSpPr>
          <p:cNvPr id="20" name="TextBox 19"/>
          <p:cNvSpPr txBox="1"/>
          <p:nvPr/>
        </p:nvSpPr>
        <p:spPr>
          <a:xfrm>
            <a:off x="3115042" y="1429698"/>
            <a:ext cx="7917153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+mj-lt"/>
                <a:ea typeface="Franklin Gothic Book" charset="0"/>
                <a:cs typeface="Franklin Gothic Book" charset="0"/>
              </a:rPr>
              <a:t>Reciprocal altruism, justice, rights, autonomy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777741" y="2230754"/>
            <a:ext cx="1865555" cy="480131"/>
            <a:chOff x="777741" y="2172061"/>
            <a:chExt cx="1865555" cy="480131"/>
          </a:xfrm>
        </p:grpSpPr>
        <p:sp>
          <p:nvSpPr>
            <p:cNvPr id="5" name="Oval 4"/>
            <p:cNvSpPr/>
            <p:nvPr/>
          </p:nvSpPr>
          <p:spPr>
            <a:xfrm>
              <a:off x="777741" y="2289463"/>
              <a:ext cx="277680" cy="24532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9525" cmpd="sng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146053" y="2172061"/>
              <a:ext cx="1497243" cy="48013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800" b="1" dirty="0">
                  <a:solidFill>
                    <a:schemeClr val="bg1"/>
                  </a:solidFill>
                  <a:latin typeface="+mj-lt"/>
                </a:rPr>
                <a:t>Caring</a:t>
              </a:r>
            </a:p>
          </p:txBody>
        </p:sp>
      </p:grpSp>
      <p:sp useBgFill="1">
        <p:nvSpPr>
          <p:cNvPr id="21" name="TextBox 20"/>
          <p:cNvSpPr txBox="1"/>
          <p:nvPr/>
        </p:nvSpPr>
        <p:spPr>
          <a:xfrm>
            <a:off x="3115042" y="2187665"/>
            <a:ext cx="7630158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+mj-lt"/>
                <a:ea typeface="Franklin Gothic Book" charset="0"/>
                <a:cs typeface="Franklin Gothic Book" charset="0"/>
              </a:rPr>
              <a:t>Cherish, nurture, and protect others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777741" y="2988721"/>
            <a:ext cx="2003449" cy="480131"/>
            <a:chOff x="777741" y="2920338"/>
            <a:chExt cx="2003449" cy="480131"/>
          </a:xfrm>
        </p:grpSpPr>
        <p:sp>
          <p:nvSpPr>
            <p:cNvPr id="9" name="Oval 8"/>
            <p:cNvSpPr/>
            <p:nvPr/>
          </p:nvSpPr>
          <p:spPr>
            <a:xfrm>
              <a:off x="777741" y="3037740"/>
              <a:ext cx="277680" cy="245327"/>
            </a:xfrm>
            <a:prstGeom prst="ellipse">
              <a:avLst/>
            </a:prstGeom>
            <a:solidFill>
              <a:srgbClr val="FFFF00"/>
            </a:solidFill>
            <a:ln w="9525" cmpd="sng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146053" y="2920338"/>
              <a:ext cx="1635137" cy="480131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</p:spPr>
          <p:txBody>
            <a:bodyPr wrap="non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800" b="1" dirty="0">
                  <a:solidFill>
                    <a:schemeClr val="bg1"/>
                  </a:solidFill>
                  <a:effectLst/>
                  <a:latin typeface="+mj-lt"/>
                </a:rPr>
                <a:t>Loyalty</a:t>
              </a:r>
            </a:p>
          </p:txBody>
        </p:sp>
      </p:grpSp>
      <p:sp useBgFill="1">
        <p:nvSpPr>
          <p:cNvPr id="22" name="TextBox 21"/>
          <p:cNvSpPr txBox="1"/>
          <p:nvPr/>
        </p:nvSpPr>
        <p:spPr>
          <a:xfrm>
            <a:off x="3115042" y="2945632"/>
            <a:ext cx="8412929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+mj-lt"/>
                <a:ea typeface="Franklin Gothic Book" charset="0"/>
                <a:cs typeface="Franklin Gothic Book" charset="0"/>
              </a:rPr>
              <a:t>Patriotism, self-sacrifice, “one for all, all for one”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777741" y="3746688"/>
            <a:ext cx="2386288" cy="480131"/>
            <a:chOff x="777741" y="3677332"/>
            <a:chExt cx="2386288" cy="480131"/>
          </a:xfrm>
        </p:grpSpPr>
        <p:sp>
          <p:nvSpPr>
            <p:cNvPr id="10" name="Oval 9"/>
            <p:cNvSpPr/>
            <p:nvPr/>
          </p:nvSpPr>
          <p:spPr>
            <a:xfrm>
              <a:off x="777741" y="3794734"/>
              <a:ext cx="277680" cy="245327"/>
            </a:xfrm>
            <a:prstGeom prst="ellipse">
              <a:avLst/>
            </a:prstGeom>
            <a:solidFill>
              <a:srgbClr val="FFC000"/>
            </a:solidFill>
            <a:ln w="9525" cmpd="sng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146053" y="3677332"/>
              <a:ext cx="2017976" cy="48013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800" b="1" dirty="0">
                  <a:solidFill>
                    <a:schemeClr val="bg1"/>
                  </a:solidFill>
                  <a:effectLst/>
                  <a:latin typeface="+mj-lt"/>
                </a:rPr>
                <a:t>Authority</a:t>
              </a:r>
            </a:p>
          </p:txBody>
        </p:sp>
      </p:grpSp>
      <p:sp useBgFill="1">
        <p:nvSpPr>
          <p:cNvPr id="23" name="TextBox 22"/>
          <p:cNvSpPr txBox="1"/>
          <p:nvPr/>
        </p:nvSpPr>
        <p:spPr>
          <a:xfrm>
            <a:off x="3115043" y="3703599"/>
            <a:ext cx="8071434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+mj-lt"/>
                <a:ea typeface="Franklin Gothic Book" charset="0"/>
                <a:cs typeface="Franklin Gothic Book" charset="0"/>
              </a:rPr>
              <a:t>Deference to leadership, respect for traditions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777741" y="4504656"/>
            <a:ext cx="2161303" cy="480131"/>
            <a:chOff x="777741" y="4504656"/>
            <a:chExt cx="2161303" cy="480131"/>
          </a:xfrm>
        </p:grpSpPr>
        <p:sp>
          <p:nvSpPr>
            <p:cNvPr id="8" name="TextBox 7"/>
            <p:cNvSpPr txBox="1"/>
            <p:nvPr/>
          </p:nvSpPr>
          <p:spPr>
            <a:xfrm>
              <a:off x="1146053" y="4504656"/>
              <a:ext cx="1792991" cy="48013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800" b="1" dirty="0">
                  <a:solidFill>
                    <a:schemeClr val="bg1"/>
                  </a:solidFill>
                  <a:effectLst/>
                  <a:latin typeface="+mj-lt"/>
                </a:rPr>
                <a:t>Sanctity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777741" y="4622058"/>
              <a:ext cx="277680" cy="245327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9525" cmpd="sng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bg1"/>
                </a:solidFill>
                <a:latin typeface="+mj-lt"/>
              </a:endParaRPr>
            </a:p>
          </p:txBody>
        </p:sp>
      </p:grpSp>
      <p:sp useBgFill="1">
        <p:nvSpPr>
          <p:cNvPr id="24" name="TextBox 23"/>
          <p:cNvSpPr txBox="1"/>
          <p:nvPr/>
        </p:nvSpPr>
        <p:spPr>
          <a:xfrm>
            <a:off x="3115043" y="4461567"/>
            <a:ext cx="7962224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+mj-lt"/>
                <a:ea typeface="Franklin Gothic Book" charset="0"/>
                <a:cs typeface="Franklin Gothic Book" charset="0"/>
              </a:rPr>
              <a:t>Bodies are temples desecrated by immorality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524000" y="6283098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00" dirty="0">
              <a:solidFill>
                <a:schemeClr val="bg1"/>
              </a:solidFill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249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Table 29"/>
          <p:cNvGraphicFramePr>
            <a:graphicFrameLocks noGrp="1"/>
          </p:cNvGraphicFramePr>
          <p:nvPr>
            <p:extLst/>
          </p:nvPr>
        </p:nvGraphicFramePr>
        <p:xfrm>
          <a:off x="1951369" y="1690687"/>
          <a:ext cx="9707231" cy="3416150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97072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323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323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323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323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323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4000" dirty="0"/>
              <a:t>Our Personal Moral Pillars </a:t>
            </a:r>
            <a:br>
              <a:rPr lang="en-US" sz="4000" dirty="0"/>
            </a:br>
            <a:r>
              <a:rPr lang="en-US" sz="4000" dirty="0"/>
              <a:t>Vary With Our Politics</a:t>
            </a:r>
            <a:endParaRPr lang="en-US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>
                <a:latin typeface="Franklin Gothic Book" charset="0"/>
                <a:ea typeface="Franklin Gothic Book" charset="0"/>
                <a:cs typeface="Franklin Gothic Book" charset="0"/>
              </a:rPr>
              <a:t>Chart from </a:t>
            </a:r>
            <a:r>
              <a:rPr lang="en-US" dirty="0" err="1">
                <a:latin typeface="Franklin Gothic Book" charset="0"/>
                <a:ea typeface="Franklin Gothic Book" charset="0"/>
                <a:cs typeface="Franklin Gothic Book" charset="0"/>
              </a:rPr>
              <a:t>Haidt</a:t>
            </a:r>
            <a:r>
              <a:rPr lang="en-US" dirty="0">
                <a:latin typeface="Franklin Gothic Book" charset="0"/>
                <a:ea typeface="Franklin Gothic Book" charset="0"/>
                <a:cs typeface="Franklin Gothic Book" charset="0"/>
              </a:rPr>
              <a:t>, Jonathan. The Righteous Mind. 2013.</a:t>
            </a:r>
          </a:p>
          <a:p>
            <a:r>
              <a:rPr lang="en-US" dirty="0">
                <a:latin typeface="Franklin Gothic Book" charset="0"/>
                <a:ea typeface="Franklin Gothic Book" charset="0"/>
                <a:cs typeface="Franklin Gothic Book" charset="0"/>
              </a:rPr>
              <a:t>(Commentary by Ed </a:t>
            </a:r>
            <a:r>
              <a:rPr lang="en-US" dirty="0" err="1">
                <a:latin typeface="Franklin Gothic Book" charset="0"/>
                <a:ea typeface="Franklin Gothic Book" charset="0"/>
                <a:cs typeface="Franklin Gothic Book" charset="0"/>
              </a:rPr>
              <a:t>Weisbart</a:t>
            </a:r>
            <a:r>
              <a:rPr lang="en-US" dirty="0">
                <a:latin typeface="Franklin Gothic Book" charset="0"/>
                <a:ea typeface="Franklin Gothic Book" charset="0"/>
                <a:cs typeface="Franklin Gothic Book" charset="0"/>
              </a:rPr>
              <a:t>) </a:t>
            </a:r>
          </a:p>
        </p:txBody>
      </p:sp>
      <p:sp>
        <p:nvSpPr>
          <p:cNvPr id="19" name="Freeform 18"/>
          <p:cNvSpPr/>
          <p:nvPr/>
        </p:nvSpPr>
        <p:spPr>
          <a:xfrm>
            <a:off x="3135935" y="2007607"/>
            <a:ext cx="7717403" cy="1038086"/>
          </a:xfrm>
          <a:custGeom>
            <a:avLst/>
            <a:gdLst>
              <a:gd name="connsiteX0" fmla="*/ 0 w 5175739"/>
              <a:gd name="connsiteY0" fmla="*/ 0 h 750277"/>
              <a:gd name="connsiteX1" fmla="*/ 1031631 w 5175739"/>
              <a:gd name="connsiteY1" fmla="*/ 205154 h 750277"/>
              <a:gd name="connsiteX2" fmla="*/ 1436077 w 5175739"/>
              <a:gd name="connsiteY2" fmla="*/ 252046 h 750277"/>
              <a:gd name="connsiteX3" fmla="*/ 1693985 w 5175739"/>
              <a:gd name="connsiteY3" fmla="*/ 298938 h 750277"/>
              <a:gd name="connsiteX4" fmla="*/ 2016369 w 5175739"/>
              <a:gd name="connsiteY4" fmla="*/ 328246 h 750277"/>
              <a:gd name="connsiteX5" fmla="*/ 2485292 w 5175739"/>
              <a:gd name="connsiteY5" fmla="*/ 363415 h 750277"/>
              <a:gd name="connsiteX6" fmla="*/ 2754923 w 5175739"/>
              <a:gd name="connsiteY6" fmla="*/ 392723 h 750277"/>
              <a:gd name="connsiteX7" fmla="*/ 3563815 w 5175739"/>
              <a:gd name="connsiteY7" fmla="*/ 521677 h 750277"/>
              <a:gd name="connsiteX8" fmla="*/ 4237892 w 5175739"/>
              <a:gd name="connsiteY8" fmla="*/ 603738 h 750277"/>
              <a:gd name="connsiteX9" fmla="*/ 4695092 w 5175739"/>
              <a:gd name="connsiteY9" fmla="*/ 668215 h 750277"/>
              <a:gd name="connsiteX10" fmla="*/ 5175739 w 5175739"/>
              <a:gd name="connsiteY10" fmla="*/ 750277 h 750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175739" h="750277">
                <a:moveTo>
                  <a:pt x="0" y="0"/>
                </a:moveTo>
                <a:lnTo>
                  <a:pt x="1031631" y="205154"/>
                </a:lnTo>
                <a:lnTo>
                  <a:pt x="1436077" y="252046"/>
                </a:lnTo>
                <a:lnTo>
                  <a:pt x="1693985" y="298938"/>
                </a:lnTo>
                <a:lnTo>
                  <a:pt x="2016369" y="328246"/>
                </a:lnTo>
                <a:lnTo>
                  <a:pt x="2485292" y="363415"/>
                </a:lnTo>
                <a:lnTo>
                  <a:pt x="2754923" y="392723"/>
                </a:lnTo>
                <a:lnTo>
                  <a:pt x="3563815" y="521677"/>
                </a:lnTo>
                <a:lnTo>
                  <a:pt x="4237892" y="603738"/>
                </a:lnTo>
                <a:lnTo>
                  <a:pt x="4695092" y="668215"/>
                </a:lnTo>
                <a:lnTo>
                  <a:pt x="5175739" y="750277"/>
                </a:lnTo>
              </a:path>
            </a:pathLst>
          </a:custGeom>
          <a:noFill/>
          <a:ln w="76200" cmpd="sng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flipV="1">
            <a:off x="3064493" y="1888884"/>
            <a:ext cx="187062" cy="187062"/>
          </a:xfrm>
          <a:prstGeom prst="ellipse">
            <a:avLst/>
          </a:prstGeom>
          <a:solidFill>
            <a:srgbClr val="00B0F0"/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0854747" y="2927663"/>
            <a:ext cx="245327" cy="245327"/>
          </a:xfrm>
          <a:prstGeom prst="ellipse">
            <a:avLst/>
          </a:prstGeom>
          <a:solidFill>
            <a:srgbClr val="00B0F0"/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3147359" y="2202177"/>
            <a:ext cx="7765374" cy="843516"/>
          </a:xfrm>
          <a:custGeom>
            <a:avLst/>
            <a:gdLst>
              <a:gd name="connsiteX0" fmla="*/ 0 w 5175739"/>
              <a:gd name="connsiteY0" fmla="*/ 0 h 633046"/>
              <a:gd name="connsiteX1" fmla="*/ 550985 w 5175739"/>
              <a:gd name="connsiteY1" fmla="*/ 46892 h 633046"/>
              <a:gd name="connsiteX2" fmla="*/ 1119554 w 5175739"/>
              <a:gd name="connsiteY2" fmla="*/ 123092 h 633046"/>
              <a:gd name="connsiteX3" fmla="*/ 1770185 w 5175739"/>
              <a:gd name="connsiteY3" fmla="*/ 205154 h 633046"/>
              <a:gd name="connsiteX4" fmla="*/ 2549769 w 5175739"/>
              <a:gd name="connsiteY4" fmla="*/ 240323 h 633046"/>
              <a:gd name="connsiteX5" fmla="*/ 3710354 w 5175739"/>
              <a:gd name="connsiteY5" fmla="*/ 427892 h 633046"/>
              <a:gd name="connsiteX6" fmla="*/ 4624754 w 5175739"/>
              <a:gd name="connsiteY6" fmla="*/ 527539 h 633046"/>
              <a:gd name="connsiteX7" fmla="*/ 5175739 w 5175739"/>
              <a:gd name="connsiteY7" fmla="*/ 633046 h 633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75739" h="633046">
                <a:moveTo>
                  <a:pt x="0" y="0"/>
                </a:moveTo>
                <a:lnTo>
                  <a:pt x="550985" y="46892"/>
                </a:lnTo>
                <a:lnTo>
                  <a:pt x="1119554" y="123092"/>
                </a:lnTo>
                <a:lnTo>
                  <a:pt x="1770185" y="205154"/>
                </a:lnTo>
                <a:lnTo>
                  <a:pt x="2549769" y="240323"/>
                </a:lnTo>
                <a:lnTo>
                  <a:pt x="3710354" y="427892"/>
                </a:lnTo>
                <a:lnTo>
                  <a:pt x="4624754" y="527539"/>
                </a:lnTo>
                <a:lnTo>
                  <a:pt x="5175739" y="633046"/>
                </a:lnTo>
              </a:path>
            </a:pathLst>
          </a:custGeom>
          <a:noFill/>
          <a:ln w="76200" cmpd="sng">
            <a:solidFill>
              <a:srgbClr val="007D6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flipV="1">
            <a:off x="3064493" y="2055491"/>
            <a:ext cx="187062" cy="187062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0840049" y="2975207"/>
            <a:ext cx="245327" cy="245327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1906508" y="2017511"/>
            <a:ext cx="997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dirty="0">
                <a:latin typeface="+mj-lt"/>
              </a:rPr>
              <a:t>Caring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906508" y="1751515"/>
            <a:ext cx="1239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dirty="0">
                <a:latin typeface="+mj-lt"/>
              </a:rPr>
              <a:t>Fairness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935362" y="4339559"/>
            <a:ext cx="1181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dirty="0">
                <a:effectLst>
                  <a:glow rad="127000">
                    <a:schemeClr val="bg1"/>
                  </a:glow>
                </a:effectLst>
                <a:latin typeface="+mj-lt"/>
              </a:rPr>
              <a:t>Sanctity</a:t>
            </a:r>
          </a:p>
        </p:txBody>
      </p:sp>
      <p:sp>
        <p:nvSpPr>
          <p:cNvPr id="22" name="Freeform 21"/>
          <p:cNvSpPr/>
          <p:nvPr/>
        </p:nvSpPr>
        <p:spPr>
          <a:xfrm>
            <a:off x="3085017" y="2444350"/>
            <a:ext cx="7827717" cy="1469425"/>
          </a:xfrm>
          <a:custGeom>
            <a:avLst/>
            <a:gdLst>
              <a:gd name="connsiteX0" fmla="*/ 0 w 5158154"/>
              <a:gd name="connsiteY0" fmla="*/ 797169 h 797169"/>
              <a:gd name="connsiteX1" fmla="*/ 738554 w 5158154"/>
              <a:gd name="connsiteY1" fmla="*/ 638907 h 797169"/>
              <a:gd name="connsiteX2" fmla="*/ 2514600 w 5158154"/>
              <a:gd name="connsiteY2" fmla="*/ 381000 h 797169"/>
              <a:gd name="connsiteX3" fmla="*/ 3768969 w 5158154"/>
              <a:gd name="connsiteY3" fmla="*/ 158261 h 797169"/>
              <a:gd name="connsiteX4" fmla="*/ 4325816 w 5158154"/>
              <a:gd name="connsiteY4" fmla="*/ 35169 h 797169"/>
              <a:gd name="connsiteX5" fmla="*/ 5158154 w 5158154"/>
              <a:gd name="connsiteY5" fmla="*/ 0 h 79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58154" h="797169">
                <a:moveTo>
                  <a:pt x="0" y="797169"/>
                </a:moveTo>
                <a:lnTo>
                  <a:pt x="738554" y="638907"/>
                </a:lnTo>
                <a:lnTo>
                  <a:pt x="2514600" y="381000"/>
                </a:lnTo>
                <a:lnTo>
                  <a:pt x="3768969" y="158261"/>
                </a:lnTo>
                <a:lnTo>
                  <a:pt x="4325816" y="35169"/>
                </a:lnTo>
                <a:lnTo>
                  <a:pt x="5158154" y="0"/>
                </a:lnTo>
              </a:path>
            </a:pathLst>
          </a:custGeom>
          <a:noFill/>
          <a:ln w="76200" cmpd="sng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 flipV="1">
            <a:off x="3064493" y="3829356"/>
            <a:ext cx="187062" cy="187062"/>
          </a:xfrm>
          <a:prstGeom prst="ellipse">
            <a:avLst/>
          </a:prstGeom>
          <a:solidFill>
            <a:srgbClr val="FFFF00"/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0854747" y="2361840"/>
            <a:ext cx="245327" cy="245327"/>
          </a:xfrm>
          <a:prstGeom prst="ellipse">
            <a:avLst/>
          </a:prstGeom>
          <a:solidFill>
            <a:srgbClr val="FFFF00"/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3100150" y="2689676"/>
            <a:ext cx="7812584" cy="1467731"/>
          </a:xfrm>
          <a:custGeom>
            <a:avLst/>
            <a:gdLst>
              <a:gd name="connsiteX0" fmla="*/ 0 w 5175738"/>
              <a:gd name="connsiteY0" fmla="*/ 1096108 h 1096108"/>
              <a:gd name="connsiteX1" fmla="*/ 650630 w 5175738"/>
              <a:gd name="connsiteY1" fmla="*/ 885092 h 1096108"/>
              <a:gd name="connsiteX2" fmla="*/ 920261 w 5175738"/>
              <a:gd name="connsiteY2" fmla="*/ 814754 h 1096108"/>
              <a:gd name="connsiteX3" fmla="*/ 1271953 w 5175738"/>
              <a:gd name="connsiteY3" fmla="*/ 732692 h 1096108"/>
              <a:gd name="connsiteX4" fmla="*/ 1940169 w 5175738"/>
              <a:gd name="connsiteY4" fmla="*/ 597877 h 1096108"/>
              <a:gd name="connsiteX5" fmla="*/ 2584938 w 5175738"/>
              <a:gd name="connsiteY5" fmla="*/ 492369 h 1096108"/>
              <a:gd name="connsiteX6" fmla="*/ 3440723 w 5175738"/>
              <a:gd name="connsiteY6" fmla="*/ 293077 h 1096108"/>
              <a:gd name="connsiteX7" fmla="*/ 4091353 w 5175738"/>
              <a:gd name="connsiteY7" fmla="*/ 146539 h 1096108"/>
              <a:gd name="connsiteX8" fmla="*/ 4349261 w 5175738"/>
              <a:gd name="connsiteY8" fmla="*/ 87923 h 1096108"/>
              <a:gd name="connsiteX9" fmla="*/ 4911969 w 5175738"/>
              <a:gd name="connsiteY9" fmla="*/ 11723 h 1096108"/>
              <a:gd name="connsiteX10" fmla="*/ 5175738 w 5175738"/>
              <a:gd name="connsiteY10" fmla="*/ 0 h 1096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175738" h="1096108">
                <a:moveTo>
                  <a:pt x="0" y="1096108"/>
                </a:moveTo>
                <a:lnTo>
                  <a:pt x="650630" y="885092"/>
                </a:lnTo>
                <a:lnTo>
                  <a:pt x="920261" y="814754"/>
                </a:lnTo>
                <a:lnTo>
                  <a:pt x="1271953" y="732692"/>
                </a:lnTo>
                <a:lnTo>
                  <a:pt x="1940169" y="597877"/>
                </a:lnTo>
                <a:lnTo>
                  <a:pt x="2584938" y="492369"/>
                </a:lnTo>
                <a:lnTo>
                  <a:pt x="3440723" y="293077"/>
                </a:lnTo>
                <a:lnTo>
                  <a:pt x="4091353" y="146539"/>
                </a:lnTo>
                <a:lnTo>
                  <a:pt x="4349261" y="87923"/>
                </a:lnTo>
                <a:lnTo>
                  <a:pt x="4911969" y="11723"/>
                </a:lnTo>
                <a:lnTo>
                  <a:pt x="5175738" y="0"/>
                </a:lnTo>
              </a:path>
            </a:pathLst>
          </a:custGeom>
          <a:noFill/>
          <a:ln w="76200" cmpd="sng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flipV="1">
            <a:off x="3064493" y="4008863"/>
            <a:ext cx="187062" cy="187062"/>
          </a:xfrm>
          <a:prstGeom prst="ellipse">
            <a:avLst/>
          </a:prstGeom>
          <a:solidFill>
            <a:srgbClr val="FFC000"/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0854747" y="2526861"/>
            <a:ext cx="245327" cy="245327"/>
          </a:xfrm>
          <a:prstGeom prst="ellipse">
            <a:avLst/>
          </a:prstGeom>
          <a:solidFill>
            <a:srgbClr val="FFC000"/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3175354" y="2600604"/>
            <a:ext cx="7737380" cy="1850516"/>
          </a:xfrm>
          <a:custGeom>
            <a:avLst/>
            <a:gdLst>
              <a:gd name="connsiteX0" fmla="*/ 0 w 5175739"/>
              <a:gd name="connsiteY0" fmla="*/ 1471246 h 1471246"/>
              <a:gd name="connsiteX1" fmla="*/ 427892 w 5175739"/>
              <a:gd name="connsiteY1" fmla="*/ 1354015 h 1471246"/>
              <a:gd name="connsiteX2" fmla="*/ 955431 w 5175739"/>
              <a:gd name="connsiteY2" fmla="*/ 1230923 h 1471246"/>
              <a:gd name="connsiteX3" fmla="*/ 1254369 w 5175739"/>
              <a:gd name="connsiteY3" fmla="*/ 1160584 h 1471246"/>
              <a:gd name="connsiteX4" fmla="*/ 2192216 w 5175739"/>
              <a:gd name="connsiteY4" fmla="*/ 926123 h 1471246"/>
              <a:gd name="connsiteX5" fmla="*/ 2872154 w 5175739"/>
              <a:gd name="connsiteY5" fmla="*/ 750277 h 1471246"/>
              <a:gd name="connsiteX6" fmla="*/ 3124200 w 5175739"/>
              <a:gd name="connsiteY6" fmla="*/ 656492 h 1471246"/>
              <a:gd name="connsiteX7" fmla="*/ 3411416 w 5175739"/>
              <a:gd name="connsiteY7" fmla="*/ 550984 h 1471246"/>
              <a:gd name="connsiteX8" fmla="*/ 4232031 w 5175739"/>
              <a:gd name="connsiteY8" fmla="*/ 246184 h 1471246"/>
              <a:gd name="connsiteX9" fmla="*/ 4554416 w 5175739"/>
              <a:gd name="connsiteY9" fmla="*/ 175846 h 1471246"/>
              <a:gd name="connsiteX10" fmla="*/ 4958862 w 5175739"/>
              <a:gd name="connsiteY10" fmla="*/ 46892 h 1471246"/>
              <a:gd name="connsiteX11" fmla="*/ 5175739 w 5175739"/>
              <a:gd name="connsiteY11" fmla="*/ 0 h 1471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175739" h="1471246">
                <a:moveTo>
                  <a:pt x="0" y="1471246"/>
                </a:moveTo>
                <a:lnTo>
                  <a:pt x="427892" y="1354015"/>
                </a:lnTo>
                <a:lnTo>
                  <a:pt x="955431" y="1230923"/>
                </a:lnTo>
                <a:lnTo>
                  <a:pt x="1254369" y="1160584"/>
                </a:lnTo>
                <a:lnTo>
                  <a:pt x="2192216" y="926123"/>
                </a:lnTo>
                <a:lnTo>
                  <a:pt x="2872154" y="750277"/>
                </a:lnTo>
                <a:lnTo>
                  <a:pt x="3124200" y="656492"/>
                </a:lnTo>
                <a:lnTo>
                  <a:pt x="3411416" y="550984"/>
                </a:lnTo>
                <a:lnTo>
                  <a:pt x="4232031" y="246184"/>
                </a:lnTo>
                <a:lnTo>
                  <a:pt x="4554416" y="175846"/>
                </a:lnTo>
                <a:lnTo>
                  <a:pt x="4958862" y="46892"/>
                </a:lnTo>
                <a:lnTo>
                  <a:pt x="5175739" y="0"/>
                </a:lnTo>
              </a:path>
            </a:pathLst>
          </a:custGeom>
          <a:noFill/>
          <a:ln w="76200" cmpd="sng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flipV="1">
            <a:off x="3064493" y="4398501"/>
            <a:ext cx="187062" cy="187062"/>
          </a:xfrm>
          <a:prstGeom prst="ellipse">
            <a:avLst/>
          </a:prstGeom>
          <a:solidFill>
            <a:srgbClr val="C00000"/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0854747" y="2444350"/>
            <a:ext cx="245327" cy="245327"/>
          </a:xfrm>
          <a:prstGeom prst="ellipse">
            <a:avLst/>
          </a:prstGeom>
          <a:solidFill>
            <a:srgbClr val="C00000"/>
          </a:solidFill>
          <a:ln w="952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1864028" y="3938912"/>
            <a:ext cx="132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dirty="0">
                <a:effectLst>
                  <a:glow rad="127000">
                    <a:schemeClr val="bg1"/>
                  </a:glow>
                </a:effectLst>
                <a:latin typeface="+mj-lt"/>
              </a:rPr>
              <a:t>Authority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485906" y="5299724"/>
            <a:ext cx="12254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Franklin Gothic Book" charset="0"/>
                <a:ea typeface="Franklin Gothic Book" charset="0"/>
                <a:cs typeface="Franklin Gothic Book" charset="0"/>
              </a:rPr>
              <a:t>Moderate</a:t>
            </a:r>
            <a:endParaRPr lang="en-US" sz="2000" dirty="0">
              <a:solidFill>
                <a:schemeClr val="bg1"/>
              </a:solidFill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985055" y="3692561"/>
            <a:ext cx="1082348" cy="369332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b="1" dirty="0">
                <a:effectLst>
                  <a:glow rad="127000">
                    <a:schemeClr val="bg1"/>
                  </a:glow>
                </a:effectLst>
                <a:latin typeface="+mj-lt"/>
              </a:rPr>
              <a:t>Loyalty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9470" y="1586667"/>
            <a:ext cx="10818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Franklin Gothic Medium" pitchFamily="34" charset="0"/>
              </a:rPr>
              <a:t>Strongly</a:t>
            </a:r>
          </a:p>
          <a:p>
            <a:r>
              <a:rPr lang="en-US" sz="2000" dirty="0">
                <a:solidFill>
                  <a:schemeClr val="bg1"/>
                </a:solidFill>
                <a:latin typeface="Franklin Gothic Medium" pitchFamily="34" charset="0"/>
              </a:rPr>
              <a:t>Endorse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54056" y="4603143"/>
            <a:ext cx="10818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Franklin Gothic Medium" pitchFamily="34" charset="0"/>
              </a:rPr>
              <a:t>Strongly</a:t>
            </a:r>
          </a:p>
          <a:p>
            <a:r>
              <a:rPr lang="en-US" sz="2000" dirty="0">
                <a:solidFill>
                  <a:schemeClr val="bg1"/>
                </a:solidFill>
                <a:latin typeface="Franklin Gothic Medium" pitchFamily="34" charset="0"/>
              </a:rPr>
              <a:t>Reject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2200009" y="5284637"/>
          <a:ext cx="3877733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3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46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2905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Very </a:t>
                      </a:r>
                    </a:p>
                    <a:p>
                      <a:pPr algn="ct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Liberal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Slightly </a:t>
                      </a:r>
                    </a:p>
                    <a:p>
                      <a:pPr algn="ct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Liberal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9" name="Table 38"/>
          <p:cNvGraphicFramePr>
            <a:graphicFrameLocks noGrp="1"/>
          </p:cNvGraphicFramePr>
          <p:nvPr>
            <p:extLst/>
          </p:nvPr>
        </p:nvGraphicFramePr>
        <p:xfrm>
          <a:off x="8119534" y="5299724"/>
          <a:ext cx="3970866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73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35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2905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Slightly Conservative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Franklin Gothic Book" charset="0"/>
                          <a:ea typeface="Franklin Gothic Book" charset="0"/>
                          <a:cs typeface="Franklin Gothic Book" charset="0"/>
                        </a:rPr>
                        <a:t>Very Conservative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31" name="Group 30"/>
          <p:cNvGrpSpPr/>
          <p:nvPr/>
        </p:nvGrpSpPr>
        <p:grpSpPr>
          <a:xfrm>
            <a:off x="5732226" y="2369836"/>
            <a:ext cx="812636" cy="1199485"/>
            <a:chOff x="9160586" y="2997133"/>
            <a:chExt cx="1239323" cy="1829292"/>
          </a:xfrm>
        </p:grpSpPr>
        <p:sp>
          <p:nvSpPr>
            <p:cNvPr id="20" name="Arc 19"/>
            <p:cNvSpPr/>
            <p:nvPr/>
          </p:nvSpPr>
          <p:spPr>
            <a:xfrm>
              <a:off x="9160586" y="3912025"/>
              <a:ext cx="1239323" cy="914400"/>
            </a:xfrm>
            <a:prstGeom prst="arc">
              <a:avLst>
                <a:gd name="adj1" fmla="val 16200000"/>
                <a:gd name="adj2" fmla="val 20553144"/>
              </a:avLst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Arc 34"/>
            <p:cNvSpPr/>
            <p:nvPr/>
          </p:nvSpPr>
          <p:spPr>
            <a:xfrm flipV="1">
              <a:off x="9160586" y="2997133"/>
              <a:ext cx="1239323" cy="914400"/>
            </a:xfrm>
            <a:prstGeom prst="arc">
              <a:avLst>
                <a:gd name="adj1" fmla="val 16200000"/>
                <a:gd name="adj2" fmla="val 20553144"/>
              </a:avLst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Arc 35"/>
            <p:cNvSpPr/>
            <p:nvPr/>
          </p:nvSpPr>
          <p:spPr>
            <a:xfrm>
              <a:off x="10166043" y="3775590"/>
              <a:ext cx="205989" cy="272378"/>
            </a:xfrm>
            <a:prstGeom prst="arc">
              <a:avLst>
                <a:gd name="adj1" fmla="val 15480826"/>
                <a:gd name="adj2" fmla="val 5260535"/>
              </a:avLst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 flipH="1">
            <a:off x="7084011" y="2369836"/>
            <a:ext cx="812636" cy="1199485"/>
            <a:chOff x="9160586" y="2997133"/>
            <a:chExt cx="1239323" cy="1829292"/>
          </a:xfrm>
        </p:grpSpPr>
        <p:sp>
          <p:nvSpPr>
            <p:cNvPr id="41" name="Arc 40"/>
            <p:cNvSpPr/>
            <p:nvPr/>
          </p:nvSpPr>
          <p:spPr>
            <a:xfrm>
              <a:off x="9160586" y="3912025"/>
              <a:ext cx="1239323" cy="914400"/>
            </a:xfrm>
            <a:prstGeom prst="arc">
              <a:avLst>
                <a:gd name="adj1" fmla="val 16200000"/>
                <a:gd name="adj2" fmla="val 20553144"/>
              </a:avLst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Arc 41"/>
            <p:cNvSpPr/>
            <p:nvPr/>
          </p:nvSpPr>
          <p:spPr>
            <a:xfrm flipV="1">
              <a:off x="9160586" y="2997133"/>
              <a:ext cx="1239323" cy="914400"/>
            </a:xfrm>
            <a:prstGeom prst="arc">
              <a:avLst>
                <a:gd name="adj1" fmla="val 16200000"/>
                <a:gd name="adj2" fmla="val 20553144"/>
              </a:avLst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Arc 42"/>
            <p:cNvSpPr/>
            <p:nvPr/>
          </p:nvSpPr>
          <p:spPr>
            <a:xfrm>
              <a:off x="10166043" y="3775590"/>
              <a:ext cx="205989" cy="272378"/>
            </a:xfrm>
            <a:prstGeom prst="arc">
              <a:avLst>
                <a:gd name="adj1" fmla="val 15480826"/>
                <a:gd name="adj2" fmla="val 5260535"/>
              </a:avLst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Pentagon 9"/>
          <p:cNvSpPr/>
          <p:nvPr/>
        </p:nvSpPr>
        <p:spPr>
          <a:xfrm>
            <a:off x="1927515" y="2363849"/>
            <a:ext cx="4790091" cy="1211458"/>
          </a:xfrm>
          <a:prstGeom prst="homePlat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“You heartless </a:t>
            </a:r>
          </a:p>
          <a:p>
            <a:pPr algn="ctr"/>
            <a:r>
              <a:rPr lang="en-US" sz="2400" b="1" dirty="0"/>
              <a:t>bastards don’t care.”</a:t>
            </a:r>
          </a:p>
        </p:txBody>
      </p:sp>
      <p:sp>
        <p:nvSpPr>
          <p:cNvPr id="33" name="Pentagon 32"/>
          <p:cNvSpPr/>
          <p:nvPr/>
        </p:nvSpPr>
        <p:spPr>
          <a:xfrm flipH="1">
            <a:off x="6868509" y="2363849"/>
            <a:ext cx="4790091" cy="1211458"/>
          </a:xfrm>
          <a:prstGeom prst="homePlat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“Your lack of morals will destroy our society.”</a:t>
            </a:r>
          </a:p>
        </p:txBody>
      </p:sp>
      <p:sp>
        <p:nvSpPr>
          <p:cNvPr id="7" name="Oval 6"/>
          <p:cNvSpPr/>
          <p:nvPr/>
        </p:nvSpPr>
        <p:spPr>
          <a:xfrm>
            <a:off x="4146842" y="1954531"/>
            <a:ext cx="5514166" cy="2436918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Both sides believe </a:t>
            </a:r>
          </a:p>
          <a:p>
            <a:pPr algn="ctr"/>
            <a:r>
              <a:rPr lang="en-US" sz="3200" b="1" dirty="0"/>
              <a:t>they hold the </a:t>
            </a:r>
          </a:p>
          <a:p>
            <a:pPr algn="ctr">
              <a:spcAft>
                <a:spcPts val="1200"/>
              </a:spcAft>
            </a:pPr>
            <a:r>
              <a:rPr lang="en-US" sz="3200" b="1" dirty="0"/>
              <a:t>moral high ground. </a:t>
            </a:r>
          </a:p>
        </p:txBody>
      </p:sp>
    </p:spTree>
    <p:extLst>
      <p:ext uri="{BB962C8B-B14F-4D97-AF65-F5344CB8AC3E}">
        <p14:creationId xmlns:p14="http://schemas.microsoft.com/office/powerpoint/2010/main" val="104475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1" grpId="0" animBg="1"/>
      <p:bldP spid="16" grpId="0" animBg="1"/>
      <p:bldP spid="21" grpId="0" animBg="1"/>
      <p:bldP spid="9" grpId="0" animBg="1"/>
      <p:bldP spid="15" grpId="0" animBg="1"/>
      <p:bldP spid="25" grpId="0"/>
      <p:bldP spid="26" grpId="0"/>
      <p:bldP spid="27" grpId="0"/>
      <p:bldP spid="22" grpId="0" animBg="1"/>
      <p:bldP spid="12" grpId="0" animBg="1"/>
      <p:bldP spid="17" grpId="0" animBg="1"/>
      <p:bldP spid="23" grpId="0" animBg="1"/>
      <p:bldP spid="13" grpId="0" animBg="1"/>
      <p:bldP spid="18" grpId="0" animBg="1"/>
      <p:bldP spid="24" grpId="0" animBg="1"/>
      <p:bldP spid="8" grpId="0" animBg="1"/>
      <p:bldP spid="14" grpId="0" animBg="1"/>
      <p:bldP spid="29" grpId="0"/>
      <p:bldP spid="28" grpId="0"/>
      <p:bldP spid="10" grpId="0" animBg="1"/>
      <p:bldP spid="10" grpId="1" animBg="1"/>
      <p:bldP spid="33" grpId="0" animBg="1"/>
      <p:bldP spid="33" grpId="1" animBg="1"/>
      <p:bldP spid="7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2611" y="1477105"/>
            <a:ext cx="11083332" cy="166766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5760" rtlCol="0" anchor="ctr"/>
          <a:lstStyle/>
          <a:p>
            <a:pPr algn="r"/>
            <a:r>
              <a:rPr lang="en-US" sz="2800" b="1" dirty="0"/>
              <a:t>Do not expect </a:t>
            </a:r>
          </a:p>
          <a:p>
            <a:pPr algn="r"/>
            <a:r>
              <a:rPr lang="en-US" sz="2800" b="1" dirty="0"/>
              <a:t>these two arguments </a:t>
            </a:r>
          </a:p>
          <a:p>
            <a:pPr algn="r"/>
            <a:r>
              <a:rPr lang="en-US" sz="2800" b="1" dirty="0"/>
              <a:t>to persuade conservatives.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125200" cy="1325563"/>
          </a:xfrm>
        </p:spPr>
        <p:txBody>
          <a:bodyPr>
            <a:normAutofit/>
          </a:bodyPr>
          <a:lstStyle/>
          <a:p>
            <a:r>
              <a:rPr lang="en-US" dirty="0"/>
              <a:t>Five Moral Pillars of “Cover Everybody”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563453" y="1612676"/>
            <a:ext cx="3951723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  <a:ea typeface="Franklin Gothic Book" charset="0"/>
                <a:cs typeface="Franklin Gothic Book" charset="0"/>
              </a:rPr>
              <a:t>Healthcare is a human right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563454" y="2561061"/>
            <a:ext cx="3180679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  <a:ea typeface="Franklin Gothic Book" charset="0"/>
                <a:cs typeface="Franklin Gothic Book" charset="0"/>
              </a:rPr>
              <a:t>Protect the vulnerable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563454" y="3534846"/>
            <a:ext cx="931369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  <a:ea typeface="Franklin Gothic Book" charset="0"/>
                <a:cs typeface="Franklin Gothic Book" charset="0"/>
              </a:rPr>
              <a:t>Poor outcomes but plenty of </a:t>
            </a:r>
            <a:r>
              <a:rPr lang="en-US" sz="2400" b="1" i="1" dirty="0">
                <a:solidFill>
                  <a:srgbClr val="FFFF00"/>
                </a:solidFill>
                <a:latin typeface="+mj-lt"/>
                <a:ea typeface="Franklin Gothic Book" charset="0"/>
                <a:cs typeface="Franklin Gothic Book" charset="0"/>
              </a:rPr>
              <a:t>reasons for national pride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838200" y="1624367"/>
            <a:ext cx="1696365" cy="424732"/>
            <a:chOff x="507215" y="1697748"/>
            <a:chExt cx="1696365" cy="424732"/>
          </a:xfrm>
        </p:grpSpPr>
        <p:sp>
          <p:nvSpPr>
            <p:cNvPr id="28" name="Oval 27"/>
            <p:cNvSpPr/>
            <p:nvPr/>
          </p:nvSpPr>
          <p:spPr>
            <a:xfrm>
              <a:off x="507215" y="1787451"/>
              <a:ext cx="245327" cy="245327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 cmpd="sng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52542" y="1697748"/>
              <a:ext cx="1451038" cy="4247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b="1" dirty="0">
                  <a:solidFill>
                    <a:schemeClr val="bg1"/>
                  </a:solidFill>
                  <a:latin typeface="+mj-lt"/>
                </a:rPr>
                <a:t>Fairness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38201" y="2597171"/>
            <a:ext cx="1404619" cy="424732"/>
            <a:chOff x="507215" y="2367413"/>
            <a:chExt cx="1404619" cy="424732"/>
          </a:xfrm>
        </p:grpSpPr>
        <p:sp>
          <p:nvSpPr>
            <p:cNvPr id="33" name="Oval 32"/>
            <p:cNvSpPr/>
            <p:nvPr/>
          </p:nvSpPr>
          <p:spPr>
            <a:xfrm>
              <a:off x="507215" y="2457116"/>
              <a:ext cx="245327" cy="24532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9525" cmpd="sng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52542" y="2367413"/>
              <a:ext cx="1159292" cy="4247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b="1" dirty="0">
                  <a:solidFill>
                    <a:schemeClr val="bg1"/>
                  </a:solidFill>
                  <a:latin typeface="+mj-lt"/>
                </a:rPr>
                <a:t>Caring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838200" y="3569975"/>
            <a:ext cx="1507211" cy="424732"/>
            <a:chOff x="507215" y="3310458"/>
            <a:chExt cx="1507211" cy="424732"/>
          </a:xfrm>
        </p:grpSpPr>
        <p:sp>
          <p:nvSpPr>
            <p:cNvPr id="38" name="Oval 37"/>
            <p:cNvSpPr/>
            <p:nvPr/>
          </p:nvSpPr>
          <p:spPr>
            <a:xfrm>
              <a:off x="507215" y="3400161"/>
              <a:ext cx="245327" cy="245327"/>
            </a:xfrm>
            <a:prstGeom prst="ellipse">
              <a:avLst/>
            </a:prstGeom>
            <a:solidFill>
              <a:srgbClr val="FFFF00"/>
            </a:solidFill>
            <a:ln w="9525" cmpd="sng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52542" y="3310458"/>
              <a:ext cx="1261884" cy="424732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</p:spPr>
          <p:txBody>
            <a:bodyPr wrap="non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b="1" dirty="0">
                  <a:solidFill>
                    <a:schemeClr val="bg1"/>
                  </a:solidFill>
                  <a:effectLst/>
                  <a:latin typeface="+mj-lt"/>
                </a:rPr>
                <a:t>Loyalty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838200" y="4542779"/>
            <a:ext cx="1797355" cy="424732"/>
            <a:chOff x="507215" y="4054041"/>
            <a:chExt cx="1797355" cy="424732"/>
          </a:xfrm>
        </p:grpSpPr>
        <p:sp>
          <p:nvSpPr>
            <p:cNvPr id="43" name="Oval 42"/>
            <p:cNvSpPr/>
            <p:nvPr/>
          </p:nvSpPr>
          <p:spPr>
            <a:xfrm>
              <a:off x="507215" y="4143744"/>
              <a:ext cx="245327" cy="245327"/>
            </a:xfrm>
            <a:prstGeom prst="ellipse">
              <a:avLst/>
            </a:prstGeom>
            <a:solidFill>
              <a:srgbClr val="FFC000"/>
            </a:solidFill>
            <a:ln w="9525" cmpd="sng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52542" y="4054041"/>
              <a:ext cx="1552028" cy="4247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b="1" dirty="0">
                  <a:solidFill>
                    <a:schemeClr val="bg1"/>
                  </a:solidFill>
                  <a:effectLst/>
                  <a:latin typeface="+mj-lt"/>
                </a:rPr>
                <a:t>Authority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838200" y="5515582"/>
            <a:ext cx="1627437" cy="424732"/>
            <a:chOff x="507215" y="4974692"/>
            <a:chExt cx="1627437" cy="424732"/>
          </a:xfrm>
        </p:grpSpPr>
        <p:sp>
          <p:nvSpPr>
            <p:cNvPr id="48" name="TextBox 47"/>
            <p:cNvSpPr txBox="1"/>
            <p:nvPr/>
          </p:nvSpPr>
          <p:spPr>
            <a:xfrm>
              <a:off x="752542" y="4974692"/>
              <a:ext cx="1382110" cy="4247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b="1" dirty="0">
                  <a:solidFill>
                    <a:schemeClr val="bg1"/>
                  </a:solidFill>
                  <a:effectLst/>
                  <a:latin typeface="+mj-lt"/>
                </a:rPr>
                <a:t>Sanctity</a:t>
              </a:r>
            </a:p>
          </p:txBody>
        </p:sp>
        <p:sp>
          <p:nvSpPr>
            <p:cNvPr id="49" name="Oval 48"/>
            <p:cNvSpPr/>
            <p:nvPr/>
          </p:nvSpPr>
          <p:spPr>
            <a:xfrm>
              <a:off x="507215" y="5064395"/>
              <a:ext cx="245327" cy="245327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9525" cmpd="sng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5514824-121C-814A-AE17-16D7A5E271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2815" b="50331"/>
          <a:stretch/>
        </p:blipFill>
        <p:spPr>
          <a:xfrm>
            <a:off x="2563453" y="3392531"/>
            <a:ext cx="9062490" cy="229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12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20" grpId="0"/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1539399" y="1724781"/>
          <a:ext cx="9968256" cy="3583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68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78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78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78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78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78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78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78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788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Medicare Means</a:t>
            </a:r>
            <a:br>
              <a:rPr lang="en-US" dirty="0"/>
            </a:br>
            <a:r>
              <a:rPr lang="en-US" dirty="0"/>
              <a:t>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0"/>
          </p:nvPr>
        </p:nvSpPr>
        <p:spPr>
          <a:xfrm>
            <a:off x="0" y="6016753"/>
            <a:ext cx="6069330" cy="84124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000" dirty="0">
                <a:latin typeface="Franklin Gothic Book"/>
                <a:cs typeface="Franklin Gothic Book"/>
              </a:rPr>
              <a:t>Institute of Medicine. Shorter Lives, Poorer Health.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000" dirty="0">
                <a:latin typeface="Franklin Gothic Book"/>
                <a:cs typeface="Franklin Gothic Book"/>
              </a:rPr>
              <a:t>Fig 1-9: Ranking of US mortality rates by age group among 17 peer countries, 2006-2008. 2013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000" dirty="0">
                <a:latin typeface="Franklin Gothic Book"/>
                <a:cs typeface="Franklin Gothic Book"/>
              </a:rPr>
              <a:t>Peer nations are Australia, Austria, Canada, Denmark, Finland, France, Germany, Italy, Japan, Norway, Portugal, Spain, Sweden, Switzerland, Netherlands, United Kingdom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5747" y="2437021"/>
            <a:ext cx="9380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USA 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Rank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512645" y="1547407"/>
          <a:ext cx="1032918" cy="400807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0329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5342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5342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342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5342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5342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5342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5342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5342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15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5342"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17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1385543" y="5290678"/>
          <a:ext cx="10307346" cy="92508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08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08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08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09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06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908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9082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9082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9082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9082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9082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9082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9082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90826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90826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90826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90826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90826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90826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90826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90826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</a:tblGrid>
              <a:tr h="925089"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0-1</a:t>
                      </a: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1-4</a:t>
                      </a: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5-9</a:t>
                      </a: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10-14</a:t>
                      </a: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15-19</a:t>
                      </a: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20-24</a:t>
                      </a: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25-29</a:t>
                      </a: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30-34</a:t>
                      </a: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35-39</a:t>
                      </a: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40-44</a:t>
                      </a: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45-49</a:t>
                      </a: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50-54</a:t>
                      </a: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55-59</a:t>
                      </a: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60-64</a:t>
                      </a: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65-69</a:t>
                      </a: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70-74</a:t>
                      </a: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75-79</a:t>
                      </a: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80-84</a:t>
                      </a: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85-89</a:t>
                      </a: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90-94</a:t>
                      </a: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>
                          <a:solidFill>
                            <a:schemeClr val="bg1"/>
                          </a:solidFill>
                          <a:latin typeface="+mn-lt"/>
                          <a:cs typeface="Franklin Gothic Book"/>
                        </a:rPr>
                        <a:t>95-99</a:t>
                      </a:r>
                    </a:p>
                  </a:txBody>
                  <a:tcPr vert="vert27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5631772" y="6106617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Age</a:t>
            </a:r>
          </a:p>
        </p:txBody>
      </p:sp>
      <p:sp>
        <p:nvSpPr>
          <p:cNvPr id="14" name="Freeform 13"/>
          <p:cNvSpPr/>
          <p:nvPr/>
        </p:nvSpPr>
        <p:spPr>
          <a:xfrm>
            <a:off x="1650433" y="4807555"/>
            <a:ext cx="6757133" cy="462226"/>
          </a:xfrm>
          <a:custGeom>
            <a:avLst/>
            <a:gdLst>
              <a:gd name="connsiteX0" fmla="*/ 0 w 7755467"/>
              <a:gd name="connsiteY0" fmla="*/ 3251200 h 3259667"/>
              <a:gd name="connsiteX1" fmla="*/ 3488267 w 7755467"/>
              <a:gd name="connsiteY1" fmla="*/ 3259667 h 3259667"/>
              <a:gd name="connsiteX2" fmla="*/ 3894667 w 7755467"/>
              <a:gd name="connsiteY2" fmla="*/ 3022600 h 3259667"/>
              <a:gd name="connsiteX3" fmla="*/ 4250267 w 7755467"/>
              <a:gd name="connsiteY3" fmla="*/ 3251200 h 3259667"/>
              <a:gd name="connsiteX4" fmla="*/ 5046133 w 7755467"/>
              <a:gd name="connsiteY4" fmla="*/ 2802467 h 3259667"/>
              <a:gd name="connsiteX5" fmla="*/ 5427133 w 7755467"/>
              <a:gd name="connsiteY5" fmla="*/ 3056467 h 3259667"/>
              <a:gd name="connsiteX6" fmla="*/ 5825067 w 7755467"/>
              <a:gd name="connsiteY6" fmla="*/ 2827867 h 3259667"/>
              <a:gd name="connsiteX7" fmla="*/ 6214533 w 7755467"/>
              <a:gd name="connsiteY7" fmla="*/ 1701800 h 3259667"/>
              <a:gd name="connsiteX8" fmla="*/ 6595533 w 7755467"/>
              <a:gd name="connsiteY8" fmla="*/ 855134 h 3259667"/>
              <a:gd name="connsiteX9" fmla="*/ 6993467 w 7755467"/>
              <a:gd name="connsiteY9" fmla="*/ 203200 h 3259667"/>
              <a:gd name="connsiteX10" fmla="*/ 7391400 w 7755467"/>
              <a:gd name="connsiteY10" fmla="*/ 203200 h 3259667"/>
              <a:gd name="connsiteX11" fmla="*/ 7755467 w 7755467"/>
              <a:gd name="connsiteY11" fmla="*/ 0 h 3259667"/>
              <a:gd name="connsiteX0" fmla="*/ 0 w 7814734"/>
              <a:gd name="connsiteY0" fmla="*/ 3302000 h 3310467"/>
              <a:gd name="connsiteX1" fmla="*/ 3488267 w 7814734"/>
              <a:gd name="connsiteY1" fmla="*/ 3310467 h 3310467"/>
              <a:gd name="connsiteX2" fmla="*/ 3894667 w 7814734"/>
              <a:gd name="connsiteY2" fmla="*/ 3073400 h 3310467"/>
              <a:gd name="connsiteX3" fmla="*/ 4250267 w 7814734"/>
              <a:gd name="connsiteY3" fmla="*/ 3302000 h 3310467"/>
              <a:gd name="connsiteX4" fmla="*/ 5046133 w 7814734"/>
              <a:gd name="connsiteY4" fmla="*/ 2853267 h 3310467"/>
              <a:gd name="connsiteX5" fmla="*/ 5427133 w 7814734"/>
              <a:gd name="connsiteY5" fmla="*/ 3107267 h 3310467"/>
              <a:gd name="connsiteX6" fmla="*/ 5825067 w 7814734"/>
              <a:gd name="connsiteY6" fmla="*/ 2878667 h 3310467"/>
              <a:gd name="connsiteX7" fmla="*/ 6214533 w 7814734"/>
              <a:gd name="connsiteY7" fmla="*/ 1752600 h 3310467"/>
              <a:gd name="connsiteX8" fmla="*/ 6595533 w 7814734"/>
              <a:gd name="connsiteY8" fmla="*/ 905934 h 3310467"/>
              <a:gd name="connsiteX9" fmla="*/ 6993467 w 7814734"/>
              <a:gd name="connsiteY9" fmla="*/ 254000 h 3310467"/>
              <a:gd name="connsiteX10" fmla="*/ 7391400 w 7814734"/>
              <a:gd name="connsiteY10" fmla="*/ 254000 h 3310467"/>
              <a:gd name="connsiteX11" fmla="*/ 7814734 w 7814734"/>
              <a:gd name="connsiteY11" fmla="*/ 0 h 3310467"/>
              <a:gd name="connsiteX0" fmla="*/ 0 w 7391400"/>
              <a:gd name="connsiteY0" fmla="*/ 3048000 h 3056467"/>
              <a:gd name="connsiteX1" fmla="*/ 3488267 w 7391400"/>
              <a:gd name="connsiteY1" fmla="*/ 3056467 h 3056467"/>
              <a:gd name="connsiteX2" fmla="*/ 3894667 w 7391400"/>
              <a:gd name="connsiteY2" fmla="*/ 2819400 h 3056467"/>
              <a:gd name="connsiteX3" fmla="*/ 4250267 w 7391400"/>
              <a:gd name="connsiteY3" fmla="*/ 3048000 h 3056467"/>
              <a:gd name="connsiteX4" fmla="*/ 5046133 w 7391400"/>
              <a:gd name="connsiteY4" fmla="*/ 2599267 h 3056467"/>
              <a:gd name="connsiteX5" fmla="*/ 5427133 w 7391400"/>
              <a:gd name="connsiteY5" fmla="*/ 2853267 h 3056467"/>
              <a:gd name="connsiteX6" fmla="*/ 5825067 w 7391400"/>
              <a:gd name="connsiteY6" fmla="*/ 2624667 h 3056467"/>
              <a:gd name="connsiteX7" fmla="*/ 6214533 w 7391400"/>
              <a:gd name="connsiteY7" fmla="*/ 1498600 h 3056467"/>
              <a:gd name="connsiteX8" fmla="*/ 6595533 w 7391400"/>
              <a:gd name="connsiteY8" fmla="*/ 651934 h 3056467"/>
              <a:gd name="connsiteX9" fmla="*/ 6993467 w 7391400"/>
              <a:gd name="connsiteY9" fmla="*/ 0 h 3056467"/>
              <a:gd name="connsiteX10" fmla="*/ 7391400 w 7391400"/>
              <a:gd name="connsiteY10" fmla="*/ 0 h 3056467"/>
              <a:gd name="connsiteX0" fmla="*/ 0 w 6993467"/>
              <a:gd name="connsiteY0" fmla="*/ 3048000 h 3056467"/>
              <a:gd name="connsiteX1" fmla="*/ 3488267 w 6993467"/>
              <a:gd name="connsiteY1" fmla="*/ 3056467 h 3056467"/>
              <a:gd name="connsiteX2" fmla="*/ 3894667 w 6993467"/>
              <a:gd name="connsiteY2" fmla="*/ 2819400 h 3056467"/>
              <a:gd name="connsiteX3" fmla="*/ 4250267 w 6993467"/>
              <a:gd name="connsiteY3" fmla="*/ 3048000 h 3056467"/>
              <a:gd name="connsiteX4" fmla="*/ 5046133 w 6993467"/>
              <a:gd name="connsiteY4" fmla="*/ 2599267 h 3056467"/>
              <a:gd name="connsiteX5" fmla="*/ 5427133 w 6993467"/>
              <a:gd name="connsiteY5" fmla="*/ 2853267 h 3056467"/>
              <a:gd name="connsiteX6" fmla="*/ 5825067 w 6993467"/>
              <a:gd name="connsiteY6" fmla="*/ 2624667 h 3056467"/>
              <a:gd name="connsiteX7" fmla="*/ 6214533 w 6993467"/>
              <a:gd name="connsiteY7" fmla="*/ 1498600 h 3056467"/>
              <a:gd name="connsiteX8" fmla="*/ 6595533 w 6993467"/>
              <a:gd name="connsiteY8" fmla="*/ 651934 h 3056467"/>
              <a:gd name="connsiteX9" fmla="*/ 6993467 w 6993467"/>
              <a:gd name="connsiteY9" fmla="*/ 0 h 3056467"/>
              <a:gd name="connsiteX0" fmla="*/ 0 w 6595533"/>
              <a:gd name="connsiteY0" fmla="*/ 2396066 h 2404533"/>
              <a:gd name="connsiteX1" fmla="*/ 3488267 w 6595533"/>
              <a:gd name="connsiteY1" fmla="*/ 2404533 h 2404533"/>
              <a:gd name="connsiteX2" fmla="*/ 3894667 w 6595533"/>
              <a:gd name="connsiteY2" fmla="*/ 2167466 h 2404533"/>
              <a:gd name="connsiteX3" fmla="*/ 4250267 w 6595533"/>
              <a:gd name="connsiteY3" fmla="*/ 2396066 h 2404533"/>
              <a:gd name="connsiteX4" fmla="*/ 5046133 w 6595533"/>
              <a:gd name="connsiteY4" fmla="*/ 1947333 h 2404533"/>
              <a:gd name="connsiteX5" fmla="*/ 5427133 w 6595533"/>
              <a:gd name="connsiteY5" fmla="*/ 2201333 h 2404533"/>
              <a:gd name="connsiteX6" fmla="*/ 5825067 w 6595533"/>
              <a:gd name="connsiteY6" fmla="*/ 1972733 h 2404533"/>
              <a:gd name="connsiteX7" fmla="*/ 6214533 w 6595533"/>
              <a:gd name="connsiteY7" fmla="*/ 846666 h 2404533"/>
              <a:gd name="connsiteX8" fmla="*/ 6595533 w 6595533"/>
              <a:gd name="connsiteY8" fmla="*/ 0 h 2404533"/>
              <a:gd name="connsiteX0" fmla="*/ 0 w 6214533"/>
              <a:gd name="connsiteY0" fmla="*/ 1549400 h 1557867"/>
              <a:gd name="connsiteX1" fmla="*/ 3488267 w 6214533"/>
              <a:gd name="connsiteY1" fmla="*/ 1557867 h 1557867"/>
              <a:gd name="connsiteX2" fmla="*/ 3894667 w 6214533"/>
              <a:gd name="connsiteY2" fmla="*/ 1320800 h 1557867"/>
              <a:gd name="connsiteX3" fmla="*/ 4250267 w 6214533"/>
              <a:gd name="connsiteY3" fmla="*/ 1549400 h 1557867"/>
              <a:gd name="connsiteX4" fmla="*/ 5046133 w 6214533"/>
              <a:gd name="connsiteY4" fmla="*/ 1100667 h 1557867"/>
              <a:gd name="connsiteX5" fmla="*/ 5427133 w 6214533"/>
              <a:gd name="connsiteY5" fmla="*/ 1354667 h 1557867"/>
              <a:gd name="connsiteX6" fmla="*/ 5825067 w 6214533"/>
              <a:gd name="connsiteY6" fmla="*/ 1126067 h 1557867"/>
              <a:gd name="connsiteX7" fmla="*/ 6214533 w 6214533"/>
              <a:gd name="connsiteY7" fmla="*/ 0 h 1557867"/>
              <a:gd name="connsiteX0" fmla="*/ 0 w 5825067"/>
              <a:gd name="connsiteY0" fmla="*/ 448733 h 457200"/>
              <a:gd name="connsiteX1" fmla="*/ 3488267 w 5825067"/>
              <a:gd name="connsiteY1" fmla="*/ 457200 h 457200"/>
              <a:gd name="connsiteX2" fmla="*/ 3894667 w 5825067"/>
              <a:gd name="connsiteY2" fmla="*/ 220133 h 457200"/>
              <a:gd name="connsiteX3" fmla="*/ 4250267 w 5825067"/>
              <a:gd name="connsiteY3" fmla="*/ 448733 h 457200"/>
              <a:gd name="connsiteX4" fmla="*/ 5046133 w 5825067"/>
              <a:gd name="connsiteY4" fmla="*/ 0 h 457200"/>
              <a:gd name="connsiteX5" fmla="*/ 5427133 w 5825067"/>
              <a:gd name="connsiteY5" fmla="*/ 254000 h 457200"/>
              <a:gd name="connsiteX6" fmla="*/ 5825067 w 5825067"/>
              <a:gd name="connsiteY6" fmla="*/ 25400 h 457200"/>
              <a:gd name="connsiteX0" fmla="*/ 0 w 5427133"/>
              <a:gd name="connsiteY0" fmla="*/ 448733 h 457200"/>
              <a:gd name="connsiteX1" fmla="*/ 3488267 w 5427133"/>
              <a:gd name="connsiteY1" fmla="*/ 457200 h 457200"/>
              <a:gd name="connsiteX2" fmla="*/ 3894667 w 5427133"/>
              <a:gd name="connsiteY2" fmla="*/ 220133 h 457200"/>
              <a:gd name="connsiteX3" fmla="*/ 4250267 w 5427133"/>
              <a:gd name="connsiteY3" fmla="*/ 448733 h 457200"/>
              <a:gd name="connsiteX4" fmla="*/ 5046133 w 5427133"/>
              <a:gd name="connsiteY4" fmla="*/ 0 h 457200"/>
              <a:gd name="connsiteX5" fmla="*/ 5427133 w 5427133"/>
              <a:gd name="connsiteY5" fmla="*/ 2540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27133" h="457200">
                <a:moveTo>
                  <a:pt x="0" y="448733"/>
                </a:moveTo>
                <a:lnTo>
                  <a:pt x="3488267" y="457200"/>
                </a:lnTo>
                <a:lnTo>
                  <a:pt x="3894667" y="220133"/>
                </a:lnTo>
                <a:lnTo>
                  <a:pt x="4250267" y="448733"/>
                </a:lnTo>
                <a:lnTo>
                  <a:pt x="5046133" y="0"/>
                </a:lnTo>
                <a:lnTo>
                  <a:pt x="5427133" y="254000"/>
                </a:lnTo>
              </a:path>
            </a:pathLst>
          </a:custGeom>
          <a:ln w="76200" cmpd="sng">
            <a:solidFill>
              <a:schemeClr val="accent2"/>
            </a:solidFill>
          </a:ln>
          <a:effectLst>
            <a:glow rad="508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644953" y="4273868"/>
            <a:ext cx="800219" cy="461665"/>
          </a:xfrm>
          <a:prstGeom prst="rect">
            <a:avLst/>
          </a:prstGeom>
          <a:solidFill>
            <a:schemeClr val="accent2"/>
          </a:solidFill>
          <a:ln w="9525" cmpd="sng">
            <a:solidFill>
              <a:srgbClr val="EBF1DD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Men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44953" y="3703656"/>
            <a:ext cx="1290033" cy="461665"/>
          </a:xfrm>
          <a:prstGeom prst="rect">
            <a:avLst/>
          </a:prstGeom>
          <a:solidFill>
            <a:schemeClr val="accent1"/>
          </a:solidFill>
          <a:ln w="9525" cmpd="sng">
            <a:solidFill>
              <a:srgbClr val="EBF1DD"/>
            </a:solidFill>
            <a:prstDash val="solid"/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Women</a:t>
            </a:r>
          </a:p>
        </p:txBody>
      </p:sp>
      <p:sp>
        <p:nvSpPr>
          <p:cNvPr id="4" name="Down Arrow Callout 3"/>
          <p:cNvSpPr/>
          <p:nvPr/>
        </p:nvSpPr>
        <p:spPr>
          <a:xfrm>
            <a:off x="7764670" y="2855336"/>
            <a:ext cx="1467317" cy="1977896"/>
          </a:xfrm>
          <a:prstGeom prst="downArrowCallout">
            <a:avLst>
              <a:gd name="adj1" fmla="val 12253"/>
              <a:gd name="adj2" fmla="val 12961"/>
              <a:gd name="adj3" fmla="val 17918"/>
              <a:gd name="adj4" fmla="val 29778"/>
            </a:avLst>
          </a:prstGeom>
          <a:solidFill>
            <a:schemeClr val="accent1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ea typeface="Franklin Gothic Medium" charset="0"/>
                <a:cs typeface="Franklin Gothic Medium" charset="0"/>
              </a:rPr>
              <a:t>Age 65</a:t>
            </a:r>
            <a:endParaRPr lang="en-US" sz="2800" b="1" dirty="0">
              <a:ea typeface="Franklin Gothic Medium" charset="0"/>
              <a:cs typeface="Franklin Gothic Medium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38199" y="921247"/>
            <a:ext cx="56235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400" b="1" dirty="0">
                <a:solidFill>
                  <a:srgbClr val="FFFF00"/>
                </a:solidFill>
              </a:rPr>
              <a:t>Healthier Americans</a:t>
            </a:r>
          </a:p>
        </p:txBody>
      </p:sp>
      <p:sp>
        <p:nvSpPr>
          <p:cNvPr id="20" name="Freeform 19"/>
          <p:cNvSpPr/>
          <p:nvPr/>
        </p:nvSpPr>
        <p:spPr>
          <a:xfrm>
            <a:off x="8407567" y="1922920"/>
            <a:ext cx="2972719" cy="3141425"/>
          </a:xfrm>
          <a:custGeom>
            <a:avLst/>
            <a:gdLst>
              <a:gd name="connsiteX0" fmla="*/ 0 w 7755467"/>
              <a:gd name="connsiteY0" fmla="*/ 3251200 h 3259667"/>
              <a:gd name="connsiteX1" fmla="*/ 3488267 w 7755467"/>
              <a:gd name="connsiteY1" fmla="*/ 3259667 h 3259667"/>
              <a:gd name="connsiteX2" fmla="*/ 3894667 w 7755467"/>
              <a:gd name="connsiteY2" fmla="*/ 3022600 h 3259667"/>
              <a:gd name="connsiteX3" fmla="*/ 4250267 w 7755467"/>
              <a:gd name="connsiteY3" fmla="*/ 3251200 h 3259667"/>
              <a:gd name="connsiteX4" fmla="*/ 5046133 w 7755467"/>
              <a:gd name="connsiteY4" fmla="*/ 2802467 h 3259667"/>
              <a:gd name="connsiteX5" fmla="*/ 5427133 w 7755467"/>
              <a:gd name="connsiteY5" fmla="*/ 3056467 h 3259667"/>
              <a:gd name="connsiteX6" fmla="*/ 5825067 w 7755467"/>
              <a:gd name="connsiteY6" fmla="*/ 2827867 h 3259667"/>
              <a:gd name="connsiteX7" fmla="*/ 6214533 w 7755467"/>
              <a:gd name="connsiteY7" fmla="*/ 1701800 h 3259667"/>
              <a:gd name="connsiteX8" fmla="*/ 6595533 w 7755467"/>
              <a:gd name="connsiteY8" fmla="*/ 855134 h 3259667"/>
              <a:gd name="connsiteX9" fmla="*/ 6993467 w 7755467"/>
              <a:gd name="connsiteY9" fmla="*/ 203200 h 3259667"/>
              <a:gd name="connsiteX10" fmla="*/ 7391400 w 7755467"/>
              <a:gd name="connsiteY10" fmla="*/ 203200 h 3259667"/>
              <a:gd name="connsiteX11" fmla="*/ 7755467 w 7755467"/>
              <a:gd name="connsiteY11" fmla="*/ 0 h 3259667"/>
              <a:gd name="connsiteX0" fmla="*/ 0 w 7814734"/>
              <a:gd name="connsiteY0" fmla="*/ 3302000 h 3310467"/>
              <a:gd name="connsiteX1" fmla="*/ 3488267 w 7814734"/>
              <a:gd name="connsiteY1" fmla="*/ 3310467 h 3310467"/>
              <a:gd name="connsiteX2" fmla="*/ 3894667 w 7814734"/>
              <a:gd name="connsiteY2" fmla="*/ 3073400 h 3310467"/>
              <a:gd name="connsiteX3" fmla="*/ 4250267 w 7814734"/>
              <a:gd name="connsiteY3" fmla="*/ 3302000 h 3310467"/>
              <a:gd name="connsiteX4" fmla="*/ 5046133 w 7814734"/>
              <a:gd name="connsiteY4" fmla="*/ 2853267 h 3310467"/>
              <a:gd name="connsiteX5" fmla="*/ 5427133 w 7814734"/>
              <a:gd name="connsiteY5" fmla="*/ 3107267 h 3310467"/>
              <a:gd name="connsiteX6" fmla="*/ 5825067 w 7814734"/>
              <a:gd name="connsiteY6" fmla="*/ 2878667 h 3310467"/>
              <a:gd name="connsiteX7" fmla="*/ 6214533 w 7814734"/>
              <a:gd name="connsiteY7" fmla="*/ 1752600 h 3310467"/>
              <a:gd name="connsiteX8" fmla="*/ 6595533 w 7814734"/>
              <a:gd name="connsiteY8" fmla="*/ 905934 h 3310467"/>
              <a:gd name="connsiteX9" fmla="*/ 6993467 w 7814734"/>
              <a:gd name="connsiteY9" fmla="*/ 254000 h 3310467"/>
              <a:gd name="connsiteX10" fmla="*/ 7391400 w 7814734"/>
              <a:gd name="connsiteY10" fmla="*/ 254000 h 3310467"/>
              <a:gd name="connsiteX11" fmla="*/ 7814734 w 7814734"/>
              <a:gd name="connsiteY11" fmla="*/ 0 h 3310467"/>
              <a:gd name="connsiteX0" fmla="*/ 0 w 4326467"/>
              <a:gd name="connsiteY0" fmla="*/ 3310467 h 3310467"/>
              <a:gd name="connsiteX1" fmla="*/ 406400 w 4326467"/>
              <a:gd name="connsiteY1" fmla="*/ 3073400 h 3310467"/>
              <a:gd name="connsiteX2" fmla="*/ 762000 w 4326467"/>
              <a:gd name="connsiteY2" fmla="*/ 3302000 h 3310467"/>
              <a:gd name="connsiteX3" fmla="*/ 1557866 w 4326467"/>
              <a:gd name="connsiteY3" fmla="*/ 2853267 h 3310467"/>
              <a:gd name="connsiteX4" fmla="*/ 1938866 w 4326467"/>
              <a:gd name="connsiteY4" fmla="*/ 3107267 h 3310467"/>
              <a:gd name="connsiteX5" fmla="*/ 2336800 w 4326467"/>
              <a:gd name="connsiteY5" fmla="*/ 2878667 h 3310467"/>
              <a:gd name="connsiteX6" fmla="*/ 2726266 w 4326467"/>
              <a:gd name="connsiteY6" fmla="*/ 1752600 h 3310467"/>
              <a:gd name="connsiteX7" fmla="*/ 3107266 w 4326467"/>
              <a:gd name="connsiteY7" fmla="*/ 905934 h 3310467"/>
              <a:gd name="connsiteX8" fmla="*/ 3505200 w 4326467"/>
              <a:gd name="connsiteY8" fmla="*/ 254000 h 3310467"/>
              <a:gd name="connsiteX9" fmla="*/ 3903133 w 4326467"/>
              <a:gd name="connsiteY9" fmla="*/ 254000 h 3310467"/>
              <a:gd name="connsiteX10" fmla="*/ 4326467 w 4326467"/>
              <a:gd name="connsiteY10" fmla="*/ 0 h 3310467"/>
              <a:gd name="connsiteX0" fmla="*/ 0 w 3920067"/>
              <a:gd name="connsiteY0" fmla="*/ 3073400 h 3302000"/>
              <a:gd name="connsiteX1" fmla="*/ 355600 w 3920067"/>
              <a:gd name="connsiteY1" fmla="*/ 3302000 h 3302000"/>
              <a:gd name="connsiteX2" fmla="*/ 1151466 w 3920067"/>
              <a:gd name="connsiteY2" fmla="*/ 2853267 h 3302000"/>
              <a:gd name="connsiteX3" fmla="*/ 1532466 w 3920067"/>
              <a:gd name="connsiteY3" fmla="*/ 3107267 h 3302000"/>
              <a:gd name="connsiteX4" fmla="*/ 1930400 w 3920067"/>
              <a:gd name="connsiteY4" fmla="*/ 2878667 h 3302000"/>
              <a:gd name="connsiteX5" fmla="*/ 2319866 w 3920067"/>
              <a:gd name="connsiteY5" fmla="*/ 1752600 h 3302000"/>
              <a:gd name="connsiteX6" fmla="*/ 2700866 w 3920067"/>
              <a:gd name="connsiteY6" fmla="*/ 905934 h 3302000"/>
              <a:gd name="connsiteX7" fmla="*/ 3098800 w 3920067"/>
              <a:gd name="connsiteY7" fmla="*/ 254000 h 3302000"/>
              <a:gd name="connsiteX8" fmla="*/ 3496733 w 3920067"/>
              <a:gd name="connsiteY8" fmla="*/ 254000 h 3302000"/>
              <a:gd name="connsiteX9" fmla="*/ 3920067 w 3920067"/>
              <a:gd name="connsiteY9" fmla="*/ 0 h 3302000"/>
              <a:gd name="connsiteX0" fmla="*/ 0 w 3564467"/>
              <a:gd name="connsiteY0" fmla="*/ 3302000 h 3302000"/>
              <a:gd name="connsiteX1" fmla="*/ 795866 w 3564467"/>
              <a:gd name="connsiteY1" fmla="*/ 2853267 h 3302000"/>
              <a:gd name="connsiteX2" fmla="*/ 1176866 w 3564467"/>
              <a:gd name="connsiteY2" fmla="*/ 3107267 h 3302000"/>
              <a:gd name="connsiteX3" fmla="*/ 1574800 w 3564467"/>
              <a:gd name="connsiteY3" fmla="*/ 2878667 h 3302000"/>
              <a:gd name="connsiteX4" fmla="*/ 1964266 w 3564467"/>
              <a:gd name="connsiteY4" fmla="*/ 1752600 h 3302000"/>
              <a:gd name="connsiteX5" fmla="*/ 2345266 w 3564467"/>
              <a:gd name="connsiteY5" fmla="*/ 905934 h 3302000"/>
              <a:gd name="connsiteX6" fmla="*/ 2743200 w 3564467"/>
              <a:gd name="connsiteY6" fmla="*/ 254000 h 3302000"/>
              <a:gd name="connsiteX7" fmla="*/ 3141133 w 3564467"/>
              <a:gd name="connsiteY7" fmla="*/ 254000 h 3302000"/>
              <a:gd name="connsiteX8" fmla="*/ 3564467 w 3564467"/>
              <a:gd name="connsiteY8" fmla="*/ 0 h 3302000"/>
              <a:gd name="connsiteX0" fmla="*/ 0 w 2768601"/>
              <a:gd name="connsiteY0" fmla="*/ 2853267 h 3107267"/>
              <a:gd name="connsiteX1" fmla="*/ 381000 w 2768601"/>
              <a:gd name="connsiteY1" fmla="*/ 3107267 h 3107267"/>
              <a:gd name="connsiteX2" fmla="*/ 778934 w 2768601"/>
              <a:gd name="connsiteY2" fmla="*/ 2878667 h 3107267"/>
              <a:gd name="connsiteX3" fmla="*/ 1168400 w 2768601"/>
              <a:gd name="connsiteY3" fmla="*/ 1752600 h 3107267"/>
              <a:gd name="connsiteX4" fmla="*/ 1549400 w 2768601"/>
              <a:gd name="connsiteY4" fmla="*/ 905934 h 3107267"/>
              <a:gd name="connsiteX5" fmla="*/ 1947334 w 2768601"/>
              <a:gd name="connsiteY5" fmla="*/ 254000 h 3107267"/>
              <a:gd name="connsiteX6" fmla="*/ 2345267 w 2768601"/>
              <a:gd name="connsiteY6" fmla="*/ 254000 h 3107267"/>
              <a:gd name="connsiteX7" fmla="*/ 2768601 w 2768601"/>
              <a:gd name="connsiteY7" fmla="*/ 0 h 3107267"/>
              <a:gd name="connsiteX0" fmla="*/ 0 w 2387601"/>
              <a:gd name="connsiteY0" fmla="*/ 3107267 h 3107267"/>
              <a:gd name="connsiteX1" fmla="*/ 397934 w 2387601"/>
              <a:gd name="connsiteY1" fmla="*/ 2878667 h 3107267"/>
              <a:gd name="connsiteX2" fmla="*/ 787400 w 2387601"/>
              <a:gd name="connsiteY2" fmla="*/ 1752600 h 3107267"/>
              <a:gd name="connsiteX3" fmla="*/ 1168400 w 2387601"/>
              <a:gd name="connsiteY3" fmla="*/ 905934 h 3107267"/>
              <a:gd name="connsiteX4" fmla="*/ 1566334 w 2387601"/>
              <a:gd name="connsiteY4" fmla="*/ 254000 h 3107267"/>
              <a:gd name="connsiteX5" fmla="*/ 1964267 w 2387601"/>
              <a:gd name="connsiteY5" fmla="*/ 254000 h 3107267"/>
              <a:gd name="connsiteX6" fmla="*/ 2387601 w 2387601"/>
              <a:gd name="connsiteY6" fmla="*/ 0 h 3107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87601" h="3107267">
                <a:moveTo>
                  <a:pt x="0" y="3107267"/>
                </a:moveTo>
                <a:lnTo>
                  <a:pt x="397934" y="2878667"/>
                </a:lnTo>
                <a:lnTo>
                  <a:pt x="787400" y="1752600"/>
                </a:lnTo>
                <a:lnTo>
                  <a:pt x="1168400" y="905934"/>
                </a:lnTo>
                <a:lnTo>
                  <a:pt x="1566334" y="254000"/>
                </a:lnTo>
                <a:lnTo>
                  <a:pt x="1964267" y="254000"/>
                </a:lnTo>
                <a:lnTo>
                  <a:pt x="2387601" y="0"/>
                </a:lnTo>
              </a:path>
            </a:pathLst>
          </a:custGeom>
          <a:ln w="76200" cmpd="sng">
            <a:solidFill>
              <a:schemeClr val="accent2"/>
            </a:solidFill>
          </a:ln>
          <a:effectLst>
            <a:glow rad="508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1634488" y="5030199"/>
            <a:ext cx="6854287" cy="231113"/>
          </a:xfrm>
          <a:custGeom>
            <a:avLst/>
            <a:gdLst>
              <a:gd name="connsiteX0" fmla="*/ 0 w 7806266"/>
              <a:gd name="connsiteY0" fmla="*/ 3285066 h 3285066"/>
              <a:gd name="connsiteX1" fmla="*/ 423333 w 7806266"/>
              <a:gd name="connsiteY1" fmla="*/ 3268133 h 3285066"/>
              <a:gd name="connsiteX2" fmla="*/ 795866 w 7806266"/>
              <a:gd name="connsiteY2" fmla="*/ 3081866 h 3285066"/>
              <a:gd name="connsiteX3" fmla="*/ 1185333 w 7806266"/>
              <a:gd name="connsiteY3" fmla="*/ 3073400 h 3285066"/>
              <a:gd name="connsiteX4" fmla="*/ 1532466 w 7806266"/>
              <a:gd name="connsiteY4" fmla="*/ 3276600 h 3285066"/>
              <a:gd name="connsiteX5" fmla="*/ 4241800 w 7806266"/>
              <a:gd name="connsiteY5" fmla="*/ 3285066 h 3285066"/>
              <a:gd name="connsiteX6" fmla="*/ 4699000 w 7806266"/>
              <a:gd name="connsiteY6" fmla="*/ 3056466 h 3285066"/>
              <a:gd name="connsiteX7" fmla="*/ 5791200 w 7806266"/>
              <a:gd name="connsiteY7" fmla="*/ 3064933 h 3285066"/>
              <a:gd name="connsiteX8" fmla="*/ 6180666 w 7806266"/>
              <a:gd name="connsiteY8" fmla="*/ 2870200 h 3285066"/>
              <a:gd name="connsiteX9" fmla="*/ 7001933 w 7806266"/>
              <a:gd name="connsiteY9" fmla="*/ 694266 h 3285066"/>
              <a:gd name="connsiteX10" fmla="*/ 7382933 w 7806266"/>
              <a:gd name="connsiteY10" fmla="*/ 457200 h 3285066"/>
              <a:gd name="connsiteX11" fmla="*/ 7806266 w 7806266"/>
              <a:gd name="connsiteY11" fmla="*/ 0 h 3285066"/>
              <a:gd name="connsiteX0" fmla="*/ 0 w 7806266"/>
              <a:gd name="connsiteY0" fmla="*/ 3285066 h 3285066"/>
              <a:gd name="connsiteX1" fmla="*/ 423333 w 7806266"/>
              <a:gd name="connsiteY1" fmla="*/ 3268133 h 3285066"/>
              <a:gd name="connsiteX2" fmla="*/ 795866 w 7806266"/>
              <a:gd name="connsiteY2" fmla="*/ 3081866 h 3285066"/>
              <a:gd name="connsiteX3" fmla="*/ 1185333 w 7806266"/>
              <a:gd name="connsiteY3" fmla="*/ 3073400 h 3285066"/>
              <a:gd name="connsiteX4" fmla="*/ 1532466 w 7806266"/>
              <a:gd name="connsiteY4" fmla="*/ 3276600 h 3285066"/>
              <a:gd name="connsiteX5" fmla="*/ 4241800 w 7806266"/>
              <a:gd name="connsiteY5" fmla="*/ 3285066 h 3285066"/>
              <a:gd name="connsiteX6" fmla="*/ 4699000 w 7806266"/>
              <a:gd name="connsiteY6" fmla="*/ 3056466 h 3285066"/>
              <a:gd name="connsiteX7" fmla="*/ 5791200 w 7806266"/>
              <a:gd name="connsiteY7" fmla="*/ 3064933 h 3285066"/>
              <a:gd name="connsiteX8" fmla="*/ 6239933 w 7806266"/>
              <a:gd name="connsiteY8" fmla="*/ 2861734 h 3285066"/>
              <a:gd name="connsiteX9" fmla="*/ 7001933 w 7806266"/>
              <a:gd name="connsiteY9" fmla="*/ 694266 h 3285066"/>
              <a:gd name="connsiteX10" fmla="*/ 7382933 w 7806266"/>
              <a:gd name="connsiteY10" fmla="*/ 457200 h 3285066"/>
              <a:gd name="connsiteX11" fmla="*/ 7806266 w 7806266"/>
              <a:gd name="connsiteY11" fmla="*/ 0 h 3285066"/>
              <a:gd name="connsiteX0" fmla="*/ 0 w 7806266"/>
              <a:gd name="connsiteY0" fmla="*/ 3285066 h 3285066"/>
              <a:gd name="connsiteX1" fmla="*/ 423333 w 7806266"/>
              <a:gd name="connsiteY1" fmla="*/ 3268133 h 3285066"/>
              <a:gd name="connsiteX2" fmla="*/ 795866 w 7806266"/>
              <a:gd name="connsiteY2" fmla="*/ 3081866 h 3285066"/>
              <a:gd name="connsiteX3" fmla="*/ 1185333 w 7806266"/>
              <a:gd name="connsiteY3" fmla="*/ 3073400 h 3285066"/>
              <a:gd name="connsiteX4" fmla="*/ 1532466 w 7806266"/>
              <a:gd name="connsiteY4" fmla="*/ 3276600 h 3285066"/>
              <a:gd name="connsiteX5" fmla="*/ 4241800 w 7806266"/>
              <a:gd name="connsiteY5" fmla="*/ 3285066 h 3285066"/>
              <a:gd name="connsiteX6" fmla="*/ 4699000 w 7806266"/>
              <a:gd name="connsiteY6" fmla="*/ 3056466 h 3285066"/>
              <a:gd name="connsiteX7" fmla="*/ 5791200 w 7806266"/>
              <a:gd name="connsiteY7" fmla="*/ 3064933 h 3285066"/>
              <a:gd name="connsiteX8" fmla="*/ 5816600 w 7806266"/>
              <a:gd name="connsiteY8" fmla="*/ 3064933 h 3285066"/>
              <a:gd name="connsiteX9" fmla="*/ 6239933 w 7806266"/>
              <a:gd name="connsiteY9" fmla="*/ 2861734 h 3285066"/>
              <a:gd name="connsiteX10" fmla="*/ 7001933 w 7806266"/>
              <a:gd name="connsiteY10" fmla="*/ 694266 h 3285066"/>
              <a:gd name="connsiteX11" fmla="*/ 7382933 w 7806266"/>
              <a:gd name="connsiteY11" fmla="*/ 457200 h 3285066"/>
              <a:gd name="connsiteX12" fmla="*/ 7806266 w 7806266"/>
              <a:gd name="connsiteY12" fmla="*/ 0 h 3285066"/>
              <a:gd name="connsiteX0" fmla="*/ 0 w 7382933"/>
              <a:gd name="connsiteY0" fmla="*/ 2827866 h 2827866"/>
              <a:gd name="connsiteX1" fmla="*/ 423333 w 7382933"/>
              <a:gd name="connsiteY1" fmla="*/ 2810933 h 2827866"/>
              <a:gd name="connsiteX2" fmla="*/ 795866 w 7382933"/>
              <a:gd name="connsiteY2" fmla="*/ 2624666 h 2827866"/>
              <a:gd name="connsiteX3" fmla="*/ 1185333 w 7382933"/>
              <a:gd name="connsiteY3" fmla="*/ 2616200 h 2827866"/>
              <a:gd name="connsiteX4" fmla="*/ 1532466 w 7382933"/>
              <a:gd name="connsiteY4" fmla="*/ 2819400 h 2827866"/>
              <a:gd name="connsiteX5" fmla="*/ 4241800 w 7382933"/>
              <a:gd name="connsiteY5" fmla="*/ 2827866 h 2827866"/>
              <a:gd name="connsiteX6" fmla="*/ 4699000 w 7382933"/>
              <a:gd name="connsiteY6" fmla="*/ 2599266 h 2827866"/>
              <a:gd name="connsiteX7" fmla="*/ 5791200 w 7382933"/>
              <a:gd name="connsiteY7" fmla="*/ 2607733 h 2827866"/>
              <a:gd name="connsiteX8" fmla="*/ 5816600 w 7382933"/>
              <a:gd name="connsiteY8" fmla="*/ 2607733 h 2827866"/>
              <a:gd name="connsiteX9" fmla="*/ 6239933 w 7382933"/>
              <a:gd name="connsiteY9" fmla="*/ 2404534 h 2827866"/>
              <a:gd name="connsiteX10" fmla="*/ 7001933 w 7382933"/>
              <a:gd name="connsiteY10" fmla="*/ 237066 h 2827866"/>
              <a:gd name="connsiteX11" fmla="*/ 7382933 w 7382933"/>
              <a:gd name="connsiteY11" fmla="*/ 0 h 2827866"/>
              <a:gd name="connsiteX0" fmla="*/ 0 w 7001933"/>
              <a:gd name="connsiteY0" fmla="*/ 2590800 h 2590800"/>
              <a:gd name="connsiteX1" fmla="*/ 423333 w 7001933"/>
              <a:gd name="connsiteY1" fmla="*/ 2573867 h 2590800"/>
              <a:gd name="connsiteX2" fmla="*/ 795866 w 7001933"/>
              <a:gd name="connsiteY2" fmla="*/ 2387600 h 2590800"/>
              <a:gd name="connsiteX3" fmla="*/ 1185333 w 7001933"/>
              <a:gd name="connsiteY3" fmla="*/ 2379134 h 2590800"/>
              <a:gd name="connsiteX4" fmla="*/ 1532466 w 7001933"/>
              <a:gd name="connsiteY4" fmla="*/ 2582334 h 2590800"/>
              <a:gd name="connsiteX5" fmla="*/ 4241800 w 7001933"/>
              <a:gd name="connsiteY5" fmla="*/ 2590800 h 2590800"/>
              <a:gd name="connsiteX6" fmla="*/ 4699000 w 7001933"/>
              <a:gd name="connsiteY6" fmla="*/ 2362200 h 2590800"/>
              <a:gd name="connsiteX7" fmla="*/ 5791200 w 7001933"/>
              <a:gd name="connsiteY7" fmla="*/ 2370667 h 2590800"/>
              <a:gd name="connsiteX8" fmla="*/ 5816600 w 7001933"/>
              <a:gd name="connsiteY8" fmla="*/ 2370667 h 2590800"/>
              <a:gd name="connsiteX9" fmla="*/ 6239933 w 7001933"/>
              <a:gd name="connsiteY9" fmla="*/ 2167468 h 2590800"/>
              <a:gd name="connsiteX10" fmla="*/ 7001933 w 7001933"/>
              <a:gd name="connsiteY10" fmla="*/ 0 h 2590800"/>
              <a:gd name="connsiteX0" fmla="*/ 0 w 6239933"/>
              <a:gd name="connsiteY0" fmla="*/ 423332 h 423332"/>
              <a:gd name="connsiteX1" fmla="*/ 423333 w 6239933"/>
              <a:gd name="connsiteY1" fmla="*/ 406399 h 423332"/>
              <a:gd name="connsiteX2" fmla="*/ 795866 w 6239933"/>
              <a:gd name="connsiteY2" fmla="*/ 220132 h 423332"/>
              <a:gd name="connsiteX3" fmla="*/ 1185333 w 6239933"/>
              <a:gd name="connsiteY3" fmla="*/ 211666 h 423332"/>
              <a:gd name="connsiteX4" fmla="*/ 1532466 w 6239933"/>
              <a:gd name="connsiteY4" fmla="*/ 414866 h 423332"/>
              <a:gd name="connsiteX5" fmla="*/ 4241800 w 6239933"/>
              <a:gd name="connsiteY5" fmla="*/ 423332 h 423332"/>
              <a:gd name="connsiteX6" fmla="*/ 4699000 w 6239933"/>
              <a:gd name="connsiteY6" fmla="*/ 194732 h 423332"/>
              <a:gd name="connsiteX7" fmla="*/ 5791200 w 6239933"/>
              <a:gd name="connsiteY7" fmla="*/ 203199 h 423332"/>
              <a:gd name="connsiteX8" fmla="*/ 5816600 w 6239933"/>
              <a:gd name="connsiteY8" fmla="*/ 203199 h 423332"/>
              <a:gd name="connsiteX9" fmla="*/ 6239933 w 6239933"/>
              <a:gd name="connsiteY9" fmla="*/ 0 h 423332"/>
              <a:gd name="connsiteX0" fmla="*/ 0 w 5816600"/>
              <a:gd name="connsiteY0" fmla="*/ 228600 h 228600"/>
              <a:gd name="connsiteX1" fmla="*/ 423333 w 5816600"/>
              <a:gd name="connsiteY1" fmla="*/ 211667 h 228600"/>
              <a:gd name="connsiteX2" fmla="*/ 795866 w 5816600"/>
              <a:gd name="connsiteY2" fmla="*/ 25400 h 228600"/>
              <a:gd name="connsiteX3" fmla="*/ 1185333 w 5816600"/>
              <a:gd name="connsiteY3" fmla="*/ 16934 h 228600"/>
              <a:gd name="connsiteX4" fmla="*/ 1532466 w 5816600"/>
              <a:gd name="connsiteY4" fmla="*/ 220134 h 228600"/>
              <a:gd name="connsiteX5" fmla="*/ 4241800 w 5816600"/>
              <a:gd name="connsiteY5" fmla="*/ 228600 h 228600"/>
              <a:gd name="connsiteX6" fmla="*/ 4699000 w 5816600"/>
              <a:gd name="connsiteY6" fmla="*/ 0 h 228600"/>
              <a:gd name="connsiteX7" fmla="*/ 5791200 w 5816600"/>
              <a:gd name="connsiteY7" fmla="*/ 8467 h 228600"/>
              <a:gd name="connsiteX8" fmla="*/ 5816600 w 5816600"/>
              <a:gd name="connsiteY8" fmla="*/ 8467 h 228600"/>
              <a:gd name="connsiteX0" fmla="*/ 0 w 5791200"/>
              <a:gd name="connsiteY0" fmla="*/ 228600 h 228600"/>
              <a:gd name="connsiteX1" fmla="*/ 423333 w 5791200"/>
              <a:gd name="connsiteY1" fmla="*/ 211667 h 228600"/>
              <a:gd name="connsiteX2" fmla="*/ 795866 w 5791200"/>
              <a:gd name="connsiteY2" fmla="*/ 25400 h 228600"/>
              <a:gd name="connsiteX3" fmla="*/ 1185333 w 5791200"/>
              <a:gd name="connsiteY3" fmla="*/ 16934 h 228600"/>
              <a:gd name="connsiteX4" fmla="*/ 1532466 w 5791200"/>
              <a:gd name="connsiteY4" fmla="*/ 220134 h 228600"/>
              <a:gd name="connsiteX5" fmla="*/ 4241800 w 5791200"/>
              <a:gd name="connsiteY5" fmla="*/ 228600 h 228600"/>
              <a:gd name="connsiteX6" fmla="*/ 4699000 w 5791200"/>
              <a:gd name="connsiteY6" fmla="*/ 0 h 228600"/>
              <a:gd name="connsiteX7" fmla="*/ 5791200 w 5791200"/>
              <a:gd name="connsiteY7" fmla="*/ 8467 h 228600"/>
              <a:gd name="connsiteX0" fmla="*/ 0 w 5505164"/>
              <a:gd name="connsiteY0" fmla="*/ 228600 h 228600"/>
              <a:gd name="connsiteX1" fmla="*/ 423333 w 5505164"/>
              <a:gd name="connsiteY1" fmla="*/ 211667 h 228600"/>
              <a:gd name="connsiteX2" fmla="*/ 795866 w 5505164"/>
              <a:gd name="connsiteY2" fmla="*/ 25400 h 228600"/>
              <a:gd name="connsiteX3" fmla="*/ 1185333 w 5505164"/>
              <a:gd name="connsiteY3" fmla="*/ 16934 h 228600"/>
              <a:gd name="connsiteX4" fmla="*/ 1532466 w 5505164"/>
              <a:gd name="connsiteY4" fmla="*/ 220134 h 228600"/>
              <a:gd name="connsiteX5" fmla="*/ 4241800 w 5505164"/>
              <a:gd name="connsiteY5" fmla="*/ 228600 h 228600"/>
              <a:gd name="connsiteX6" fmla="*/ 4699000 w 5505164"/>
              <a:gd name="connsiteY6" fmla="*/ 0 h 228600"/>
              <a:gd name="connsiteX7" fmla="*/ 5505164 w 5505164"/>
              <a:gd name="connsiteY7" fmla="*/ 27509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05164" h="228600">
                <a:moveTo>
                  <a:pt x="0" y="228600"/>
                </a:moveTo>
                <a:lnTo>
                  <a:pt x="423333" y="211667"/>
                </a:lnTo>
                <a:lnTo>
                  <a:pt x="795866" y="25400"/>
                </a:lnTo>
                <a:lnTo>
                  <a:pt x="1185333" y="16934"/>
                </a:lnTo>
                <a:lnTo>
                  <a:pt x="1532466" y="220134"/>
                </a:lnTo>
                <a:lnTo>
                  <a:pt x="4241800" y="228600"/>
                </a:lnTo>
                <a:lnTo>
                  <a:pt x="4699000" y="0"/>
                </a:lnTo>
                <a:lnTo>
                  <a:pt x="5505164" y="27509"/>
                </a:lnTo>
              </a:path>
            </a:pathLst>
          </a:custGeom>
          <a:ln w="76200" cmpd="sng">
            <a:solidFill>
              <a:schemeClr val="accent1"/>
            </a:solidFill>
            <a:prstDash val="sysDash"/>
          </a:ln>
          <a:effectLst>
            <a:glow rad="508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8486079" y="1940132"/>
            <a:ext cx="2867721" cy="3109316"/>
          </a:xfrm>
          <a:custGeom>
            <a:avLst/>
            <a:gdLst>
              <a:gd name="connsiteX0" fmla="*/ 0 w 7806266"/>
              <a:gd name="connsiteY0" fmla="*/ 3285066 h 3285066"/>
              <a:gd name="connsiteX1" fmla="*/ 423333 w 7806266"/>
              <a:gd name="connsiteY1" fmla="*/ 3268133 h 3285066"/>
              <a:gd name="connsiteX2" fmla="*/ 795866 w 7806266"/>
              <a:gd name="connsiteY2" fmla="*/ 3081866 h 3285066"/>
              <a:gd name="connsiteX3" fmla="*/ 1185333 w 7806266"/>
              <a:gd name="connsiteY3" fmla="*/ 3073400 h 3285066"/>
              <a:gd name="connsiteX4" fmla="*/ 1532466 w 7806266"/>
              <a:gd name="connsiteY4" fmla="*/ 3276600 h 3285066"/>
              <a:gd name="connsiteX5" fmla="*/ 4241800 w 7806266"/>
              <a:gd name="connsiteY5" fmla="*/ 3285066 h 3285066"/>
              <a:gd name="connsiteX6" fmla="*/ 4699000 w 7806266"/>
              <a:gd name="connsiteY6" fmla="*/ 3056466 h 3285066"/>
              <a:gd name="connsiteX7" fmla="*/ 5791200 w 7806266"/>
              <a:gd name="connsiteY7" fmla="*/ 3064933 h 3285066"/>
              <a:gd name="connsiteX8" fmla="*/ 6180666 w 7806266"/>
              <a:gd name="connsiteY8" fmla="*/ 2870200 h 3285066"/>
              <a:gd name="connsiteX9" fmla="*/ 7001933 w 7806266"/>
              <a:gd name="connsiteY9" fmla="*/ 694266 h 3285066"/>
              <a:gd name="connsiteX10" fmla="*/ 7382933 w 7806266"/>
              <a:gd name="connsiteY10" fmla="*/ 457200 h 3285066"/>
              <a:gd name="connsiteX11" fmla="*/ 7806266 w 7806266"/>
              <a:gd name="connsiteY11" fmla="*/ 0 h 3285066"/>
              <a:gd name="connsiteX0" fmla="*/ 0 w 7806266"/>
              <a:gd name="connsiteY0" fmla="*/ 3285066 h 3285066"/>
              <a:gd name="connsiteX1" fmla="*/ 423333 w 7806266"/>
              <a:gd name="connsiteY1" fmla="*/ 3268133 h 3285066"/>
              <a:gd name="connsiteX2" fmla="*/ 795866 w 7806266"/>
              <a:gd name="connsiteY2" fmla="*/ 3081866 h 3285066"/>
              <a:gd name="connsiteX3" fmla="*/ 1185333 w 7806266"/>
              <a:gd name="connsiteY3" fmla="*/ 3073400 h 3285066"/>
              <a:gd name="connsiteX4" fmla="*/ 1532466 w 7806266"/>
              <a:gd name="connsiteY4" fmla="*/ 3276600 h 3285066"/>
              <a:gd name="connsiteX5" fmla="*/ 4241800 w 7806266"/>
              <a:gd name="connsiteY5" fmla="*/ 3285066 h 3285066"/>
              <a:gd name="connsiteX6" fmla="*/ 4699000 w 7806266"/>
              <a:gd name="connsiteY6" fmla="*/ 3056466 h 3285066"/>
              <a:gd name="connsiteX7" fmla="*/ 5791200 w 7806266"/>
              <a:gd name="connsiteY7" fmla="*/ 3064933 h 3285066"/>
              <a:gd name="connsiteX8" fmla="*/ 6239933 w 7806266"/>
              <a:gd name="connsiteY8" fmla="*/ 2861734 h 3285066"/>
              <a:gd name="connsiteX9" fmla="*/ 7001933 w 7806266"/>
              <a:gd name="connsiteY9" fmla="*/ 694266 h 3285066"/>
              <a:gd name="connsiteX10" fmla="*/ 7382933 w 7806266"/>
              <a:gd name="connsiteY10" fmla="*/ 457200 h 3285066"/>
              <a:gd name="connsiteX11" fmla="*/ 7806266 w 7806266"/>
              <a:gd name="connsiteY11" fmla="*/ 0 h 3285066"/>
              <a:gd name="connsiteX0" fmla="*/ 0 w 7806266"/>
              <a:gd name="connsiteY0" fmla="*/ 3285066 h 3285066"/>
              <a:gd name="connsiteX1" fmla="*/ 423333 w 7806266"/>
              <a:gd name="connsiteY1" fmla="*/ 3268133 h 3285066"/>
              <a:gd name="connsiteX2" fmla="*/ 795866 w 7806266"/>
              <a:gd name="connsiteY2" fmla="*/ 3081866 h 3285066"/>
              <a:gd name="connsiteX3" fmla="*/ 1185333 w 7806266"/>
              <a:gd name="connsiteY3" fmla="*/ 3073400 h 3285066"/>
              <a:gd name="connsiteX4" fmla="*/ 1532466 w 7806266"/>
              <a:gd name="connsiteY4" fmla="*/ 3276600 h 3285066"/>
              <a:gd name="connsiteX5" fmla="*/ 4241800 w 7806266"/>
              <a:gd name="connsiteY5" fmla="*/ 3285066 h 3285066"/>
              <a:gd name="connsiteX6" fmla="*/ 4699000 w 7806266"/>
              <a:gd name="connsiteY6" fmla="*/ 3056466 h 3285066"/>
              <a:gd name="connsiteX7" fmla="*/ 5791200 w 7806266"/>
              <a:gd name="connsiteY7" fmla="*/ 3064933 h 3285066"/>
              <a:gd name="connsiteX8" fmla="*/ 5816600 w 7806266"/>
              <a:gd name="connsiteY8" fmla="*/ 3064933 h 3285066"/>
              <a:gd name="connsiteX9" fmla="*/ 6239933 w 7806266"/>
              <a:gd name="connsiteY9" fmla="*/ 2861734 h 3285066"/>
              <a:gd name="connsiteX10" fmla="*/ 7001933 w 7806266"/>
              <a:gd name="connsiteY10" fmla="*/ 694266 h 3285066"/>
              <a:gd name="connsiteX11" fmla="*/ 7382933 w 7806266"/>
              <a:gd name="connsiteY11" fmla="*/ 457200 h 3285066"/>
              <a:gd name="connsiteX12" fmla="*/ 7806266 w 7806266"/>
              <a:gd name="connsiteY12" fmla="*/ 0 h 3285066"/>
              <a:gd name="connsiteX0" fmla="*/ 0 w 7382933"/>
              <a:gd name="connsiteY0" fmla="*/ 3268133 h 3285066"/>
              <a:gd name="connsiteX1" fmla="*/ 372533 w 7382933"/>
              <a:gd name="connsiteY1" fmla="*/ 3081866 h 3285066"/>
              <a:gd name="connsiteX2" fmla="*/ 762000 w 7382933"/>
              <a:gd name="connsiteY2" fmla="*/ 3073400 h 3285066"/>
              <a:gd name="connsiteX3" fmla="*/ 1109133 w 7382933"/>
              <a:gd name="connsiteY3" fmla="*/ 3276600 h 3285066"/>
              <a:gd name="connsiteX4" fmla="*/ 3818467 w 7382933"/>
              <a:gd name="connsiteY4" fmla="*/ 3285066 h 3285066"/>
              <a:gd name="connsiteX5" fmla="*/ 4275667 w 7382933"/>
              <a:gd name="connsiteY5" fmla="*/ 3056466 h 3285066"/>
              <a:gd name="connsiteX6" fmla="*/ 5367867 w 7382933"/>
              <a:gd name="connsiteY6" fmla="*/ 3064933 h 3285066"/>
              <a:gd name="connsiteX7" fmla="*/ 5393267 w 7382933"/>
              <a:gd name="connsiteY7" fmla="*/ 3064933 h 3285066"/>
              <a:gd name="connsiteX8" fmla="*/ 5816600 w 7382933"/>
              <a:gd name="connsiteY8" fmla="*/ 2861734 h 3285066"/>
              <a:gd name="connsiteX9" fmla="*/ 6578600 w 7382933"/>
              <a:gd name="connsiteY9" fmla="*/ 694266 h 3285066"/>
              <a:gd name="connsiteX10" fmla="*/ 6959600 w 7382933"/>
              <a:gd name="connsiteY10" fmla="*/ 457200 h 3285066"/>
              <a:gd name="connsiteX11" fmla="*/ 7382933 w 7382933"/>
              <a:gd name="connsiteY11" fmla="*/ 0 h 3285066"/>
              <a:gd name="connsiteX0" fmla="*/ 0 w 7010400"/>
              <a:gd name="connsiteY0" fmla="*/ 3081866 h 3285066"/>
              <a:gd name="connsiteX1" fmla="*/ 389467 w 7010400"/>
              <a:gd name="connsiteY1" fmla="*/ 3073400 h 3285066"/>
              <a:gd name="connsiteX2" fmla="*/ 736600 w 7010400"/>
              <a:gd name="connsiteY2" fmla="*/ 3276600 h 3285066"/>
              <a:gd name="connsiteX3" fmla="*/ 3445934 w 7010400"/>
              <a:gd name="connsiteY3" fmla="*/ 3285066 h 3285066"/>
              <a:gd name="connsiteX4" fmla="*/ 3903134 w 7010400"/>
              <a:gd name="connsiteY4" fmla="*/ 3056466 h 3285066"/>
              <a:gd name="connsiteX5" fmla="*/ 4995334 w 7010400"/>
              <a:gd name="connsiteY5" fmla="*/ 3064933 h 3285066"/>
              <a:gd name="connsiteX6" fmla="*/ 5020734 w 7010400"/>
              <a:gd name="connsiteY6" fmla="*/ 3064933 h 3285066"/>
              <a:gd name="connsiteX7" fmla="*/ 5444067 w 7010400"/>
              <a:gd name="connsiteY7" fmla="*/ 2861734 h 3285066"/>
              <a:gd name="connsiteX8" fmla="*/ 6206067 w 7010400"/>
              <a:gd name="connsiteY8" fmla="*/ 694266 h 3285066"/>
              <a:gd name="connsiteX9" fmla="*/ 6587067 w 7010400"/>
              <a:gd name="connsiteY9" fmla="*/ 457200 h 3285066"/>
              <a:gd name="connsiteX10" fmla="*/ 7010400 w 7010400"/>
              <a:gd name="connsiteY10" fmla="*/ 0 h 3285066"/>
              <a:gd name="connsiteX0" fmla="*/ 0 w 6620933"/>
              <a:gd name="connsiteY0" fmla="*/ 3073400 h 3285066"/>
              <a:gd name="connsiteX1" fmla="*/ 347133 w 6620933"/>
              <a:gd name="connsiteY1" fmla="*/ 3276600 h 3285066"/>
              <a:gd name="connsiteX2" fmla="*/ 3056467 w 6620933"/>
              <a:gd name="connsiteY2" fmla="*/ 3285066 h 3285066"/>
              <a:gd name="connsiteX3" fmla="*/ 3513667 w 6620933"/>
              <a:gd name="connsiteY3" fmla="*/ 3056466 h 3285066"/>
              <a:gd name="connsiteX4" fmla="*/ 4605867 w 6620933"/>
              <a:gd name="connsiteY4" fmla="*/ 3064933 h 3285066"/>
              <a:gd name="connsiteX5" fmla="*/ 4631267 w 6620933"/>
              <a:gd name="connsiteY5" fmla="*/ 3064933 h 3285066"/>
              <a:gd name="connsiteX6" fmla="*/ 5054600 w 6620933"/>
              <a:gd name="connsiteY6" fmla="*/ 2861734 h 3285066"/>
              <a:gd name="connsiteX7" fmla="*/ 5816600 w 6620933"/>
              <a:gd name="connsiteY7" fmla="*/ 694266 h 3285066"/>
              <a:gd name="connsiteX8" fmla="*/ 6197600 w 6620933"/>
              <a:gd name="connsiteY8" fmla="*/ 457200 h 3285066"/>
              <a:gd name="connsiteX9" fmla="*/ 6620933 w 6620933"/>
              <a:gd name="connsiteY9" fmla="*/ 0 h 3285066"/>
              <a:gd name="connsiteX0" fmla="*/ 0 w 6273800"/>
              <a:gd name="connsiteY0" fmla="*/ 3276600 h 3285066"/>
              <a:gd name="connsiteX1" fmla="*/ 2709334 w 6273800"/>
              <a:gd name="connsiteY1" fmla="*/ 3285066 h 3285066"/>
              <a:gd name="connsiteX2" fmla="*/ 3166534 w 6273800"/>
              <a:gd name="connsiteY2" fmla="*/ 3056466 h 3285066"/>
              <a:gd name="connsiteX3" fmla="*/ 4258734 w 6273800"/>
              <a:gd name="connsiteY3" fmla="*/ 3064933 h 3285066"/>
              <a:gd name="connsiteX4" fmla="*/ 4284134 w 6273800"/>
              <a:gd name="connsiteY4" fmla="*/ 3064933 h 3285066"/>
              <a:gd name="connsiteX5" fmla="*/ 4707467 w 6273800"/>
              <a:gd name="connsiteY5" fmla="*/ 2861734 h 3285066"/>
              <a:gd name="connsiteX6" fmla="*/ 5469467 w 6273800"/>
              <a:gd name="connsiteY6" fmla="*/ 694266 h 3285066"/>
              <a:gd name="connsiteX7" fmla="*/ 5850467 w 6273800"/>
              <a:gd name="connsiteY7" fmla="*/ 457200 h 3285066"/>
              <a:gd name="connsiteX8" fmla="*/ 6273800 w 6273800"/>
              <a:gd name="connsiteY8" fmla="*/ 0 h 3285066"/>
              <a:gd name="connsiteX0" fmla="*/ 0 w 3564466"/>
              <a:gd name="connsiteY0" fmla="*/ 3285066 h 3285066"/>
              <a:gd name="connsiteX1" fmla="*/ 457200 w 3564466"/>
              <a:gd name="connsiteY1" fmla="*/ 3056466 h 3285066"/>
              <a:gd name="connsiteX2" fmla="*/ 1549400 w 3564466"/>
              <a:gd name="connsiteY2" fmla="*/ 3064933 h 3285066"/>
              <a:gd name="connsiteX3" fmla="*/ 1574800 w 3564466"/>
              <a:gd name="connsiteY3" fmla="*/ 3064933 h 3285066"/>
              <a:gd name="connsiteX4" fmla="*/ 1998133 w 3564466"/>
              <a:gd name="connsiteY4" fmla="*/ 2861734 h 3285066"/>
              <a:gd name="connsiteX5" fmla="*/ 2760133 w 3564466"/>
              <a:gd name="connsiteY5" fmla="*/ 694266 h 3285066"/>
              <a:gd name="connsiteX6" fmla="*/ 3141133 w 3564466"/>
              <a:gd name="connsiteY6" fmla="*/ 457200 h 3285066"/>
              <a:gd name="connsiteX7" fmla="*/ 3564466 w 3564466"/>
              <a:gd name="connsiteY7" fmla="*/ 0 h 3285066"/>
              <a:gd name="connsiteX0" fmla="*/ 0 w 3107266"/>
              <a:gd name="connsiteY0" fmla="*/ 3056466 h 3065747"/>
              <a:gd name="connsiteX1" fmla="*/ 1092200 w 3107266"/>
              <a:gd name="connsiteY1" fmla="*/ 3064933 h 3065747"/>
              <a:gd name="connsiteX2" fmla="*/ 1117600 w 3107266"/>
              <a:gd name="connsiteY2" fmla="*/ 3064933 h 3065747"/>
              <a:gd name="connsiteX3" fmla="*/ 1540933 w 3107266"/>
              <a:gd name="connsiteY3" fmla="*/ 2861734 h 3065747"/>
              <a:gd name="connsiteX4" fmla="*/ 2302933 w 3107266"/>
              <a:gd name="connsiteY4" fmla="*/ 694266 h 3065747"/>
              <a:gd name="connsiteX5" fmla="*/ 2683933 w 3107266"/>
              <a:gd name="connsiteY5" fmla="*/ 457200 h 3065747"/>
              <a:gd name="connsiteX6" fmla="*/ 3107266 w 3107266"/>
              <a:gd name="connsiteY6" fmla="*/ 0 h 3065747"/>
              <a:gd name="connsiteX0" fmla="*/ 0 w 2287808"/>
              <a:gd name="connsiteY0" fmla="*/ 3113589 h 3113589"/>
              <a:gd name="connsiteX1" fmla="*/ 272742 w 2287808"/>
              <a:gd name="connsiteY1" fmla="*/ 3064933 h 3113589"/>
              <a:gd name="connsiteX2" fmla="*/ 298142 w 2287808"/>
              <a:gd name="connsiteY2" fmla="*/ 3064933 h 3113589"/>
              <a:gd name="connsiteX3" fmla="*/ 721475 w 2287808"/>
              <a:gd name="connsiteY3" fmla="*/ 2861734 h 3113589"/>
              <a:gd name="connsiteX4" fmla="*/ 1483475 w 2287808"/>
              <a:gd name="connsiteY4" fmla="*/ 694266 h 3113589"/>
              <a:gd name="connsiteX5" fmla="*/ 1864475 w 2287808"/>
              <a:gd name="connsiteY5" fmla="*/ 457200 h 3113589"/>
              <a:gd name="connsiteX6" fmla="*/ 2287808 w 2287808"/>
              <a:gd name="connsiteY6" fmla="*/ 0 h 3113589"/>
              <a:gd name="connsiteX0" fmla="*/ 0 w 2303270"/>
              <a:gd name="connsiteY0" fmla="*/ 3075507 h 3075507"/>
              <a:gd name="connsiteX1" fmla="*/ 288204 w 2303270"/>
              <a:gd name="connsiteY1" fmla="*/ 3064933 h 3075507"/>
              <a:gd name="connsiteX2" fmla="*/ 313604 w 2303270"/>
              <a:gd name="connsiteY2" fmla="*/ 3064933 h 3075507"/>
              <a:gd name="connsiteX3" fmla="*/ 736937 w 2303270"/>
              <a:gd name="connsiteY3" fmla="*/ 2861734 h 3075507"/>
              <a:gd name="connsiteX4" fmla="*/ 1498937 w 2303270"/>
              <a:gd name="connsiteY4" fmla="*/ 694266 h 3075507"/>
              <a:gd name="connsiteX5" fmla="*/ 1879937 w 2303270"/>
              <a:gd name="connsiteY5" fmla="*/ 457200 h 3075507"/>
              <a:gd name="connsiteX6" fmla="*/ 2303270 w 2303270"/>
              <a:gd name="connsiteY6" fmla="*/ 0 h 307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03270" h="3075507">
                <a:moveTo>
                  <a:pt x="0" y="3075507"/>
                </a:moveTo>
                <a:lnTo>
                  <a:pt x="288204" y="3064933"/>
                </a:lnTo>
                <a:cubicBezTo>
                  <a:pt x="296671" y="3062111"/>
                  <a:pt x="305137" y="3067755"/>
                  <a:pt x="313604" y="3064933"/>
                </a:cubicBezTo>
                <a:lnTo>
                  <a:pt x="736937" y="2861734"/>
                </a:lnTo>
                <a:lnTo>
                  <a:pt x="1498937" y="694266"/>
                </a:lnTo>
                <a:lnTo>
                  <a:pt x="1879937" y="457200"/>
                </a:lnTo>
                <a:lnTo>
                  <a:pt x="2303270" y="0"/>
                </a:lnTo>
              </a:path>
            </a:pathLst>
          </a:custGeom>
          <a:ln w="76200" cmpd="sng">
            <a:solidFill>
              <a:schemeClr val="accent1"/>
            </a:solidFill>
            <a:prstDash val="sysDash"/>
          </a:ln>
          <a:effectLst>
            <a:glow rad="508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42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 animBg="1"/>
      <p:bldP spid="16" grpId="0" animBg="1"/>
      <p:bldP spid="17" grpId="0" animBg="1"/>
      <p:bldP spid="4" grpId="0" animBg="1"/>
      <p:bldP spid="20" grpId="0" animBg="1"/>
      <p:bldP spid="21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125200" cy="1325563"/>
          </a:xfrm>
        </p:spPr>
        <p:txBody>
          <a:bodyPr>
            <a:normAutofit/>
          </a:bodyPr>
          <a:lstStyle/>
          <a:p>
            <a:r>
              <a:rPr lang="en-US" dirty="0"/>
              <a:t>Five Moral Pillars of “Cover Everybody”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563453" y="1612676"/>
            <a:ext cx="3951723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  <a:ea typeface="Franklin Gothic Book" charset="0"/>
                <a:cs typeface="Franklin Gothic Book" charset="0"/>
              </a:rPr>
              <a:t>Healthcare is a human right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563454" y="2561061"/>
            <a:ext cx="3180679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  <a:ea typeface="Franklin Gothic Book" charset="0"/>
                <a:cs typeface="Franklin Gothic Book" charset="0"/>
              </a:rPr>
              <a:t>Protect the vulnerable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563454" y="3534846"/>
            <a:ext cx="931369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  <a:ea typeface="Franklin Gothic Book" charset="0"/>
                <a:cs typeface="Franklin Gothic Book" charset="0"/>
              </a:rPr>
              <a:t>Poor outcomes but plenty of </a:t>
            </a:r>
            <a:r>
              <a:rPr lang="en-US" sz="2400" b="1" i="1" dirty="0">
                <a:solidFill>
                  <a:srgbClr val="FFFF00"/>
                </a:solidFill>
                <a:latin typeface="+mj-lt"/>
                <a:ea typeface="Franklin Gothic Book" charset="0"/>
                <a:cs typeface="Franklin Gothic Book" charset="0"/>
              </a:rPr>
              <a:t>reasons for national pride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563453" y="4511612"/>
            <a:ext cx="692850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  <a:ea typeface="Franklin Gothic Book" charset="0"/>
                <a:cs typeface="Franklin Gothic Book" charset="0"/>
              </a:rPr>
              <a:t>Mention, but don’t over-emphasize, your sources.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563454" y="5482416"/>
            <a:ext cx="851567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j-lt"/>
                <a:ea typeface="Franklin Gothic Book" charset="0"/>
                <a:cs typeface="Franklin Gothic Book" charset="0"/>
              </a:rPr>
              <a:t>Medicare </a:t>
            </a:r>
            <a:r>
              <a:rPr lang="en-US" sz="2400" dirty="0">
                <a:solidFill>
                  <a:schemeClr val="bg1"/>
                </a:solidFill>
                <a:ea typeface="Franklin Gothic Book" charset="0"/>
                <a:cs typeface="Franklin Gothic Book" charset="0"/>
              </a:rPr>
              <a:t>keeps us from poverty </a:t>
            </a:r>
            <a:r>
              <a:rPr lang="en-US" sz="2400" dirty="0">
                <a:solidFill>
                  <a:schemeClr val="bg1"/>
                </a:solidFill>
                <a:latin typeface="+mj-lt"/>
                <a:ea typeface="Franklin Gothic Book" charset="0"/>
                <a:cs typeface="Franklin Gothic Book" charset="0"/>
              </a:rPr>
              <a:t>and </a:t>
            </a:r>
            <a:r>
              <a:rPr lang="en-US" sz="2400" b="1" i="1" dirty="0">
                <a:solidFill>
                  <a:srgbClr val="FFFF00"/>
                </a:solidFill>
                <a:latin typeface="+mj-lt"/>
                <a:ea typeface="Franklin Gothic Book" charset="0"/>
                <a:cs typeface="Franklin Gothic Book" charset="0"/>
              </a:rPr>
              <a:t>extends our lives</a:t>
            </a:r>
            <a:endParaRPr lang="en-US" sz="2400" dirty="0">
              <a:solidFill>
                <a:schemeClr val="bg1"/>
              </a:solidFill>
              <a:latin typeface="+mj-lt"/>
              <a:ea typeface="Franklin Gothic Book" charset="0"/>
              <a:cs typeface="Franklin Gothic Book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838200" y="1624367"/>
            <a:ext cx="1696365" cy="424732"/>
            <a:chOff x="507215" y="1697748"/>
            <a:chExt cx="1696365" cy="424732"/>
          </a:xfrm>
        </p:grpSpPr>
        <p:sp>
          <p:nvSpPr>
            <p:cNvPr id="28" name="Oval 27"/>
            <p:cNvSpPr/>
            <p:nvPr/>
          </p:nvSpPr>
          <p:spPr>
            <a:xfrm>
              <a:off x="507215" y="1787451"/>
              <a:ext cx="245327" cy="245327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 cmpd="sng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52542" y="1697748"/>
              <a:ext cx="1451038" cy="4247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b="1" dirty="0">
                  <a:solidFill>
                    <a:schemeClr val="bg1"/>
                  </a:solidFill>
                  <a:latin typeface="+mj-lt"/>
                </a:rPr>
                <a:t>Fairness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38201" y="2597171"/>
            <a:ext cx="1404619" cy="424732"/>
            <a:chOff x="507215" y="2367413"/>
            <a:chExt cx="1404619" cy="424732"/>
          </a:xfrm>
        </p:grpSpPr>
        <p:sp>
          <p:nvSpPr>
            <p:cNvPr id="33" name="Oval 32"/>
            <p:cNvSpPr/>
            <p:nvPr/>
          </p:nvSpPr>
          <p:spPr>
            <a:xfrm>
              <a:off x="507215" y="2457116"/>
              <a:ext cx="245327" cy="245327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 w="9525" cmpd="sng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52542" y="2367413"/>
              <a:ext cx="1159292" cy="4247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b="1" dirty="0">
                  <a:solidFill>
                    <a:schemeClr val="bg1"/>
                  </a:solidFill>
                  <a:latin typeface="+mj-lt"/>
                </a:rPr>
                <a:t>Caring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838200" y="3569975"/>
            <a:ext cx="1507211" cy="424732"/>
            <a:chOff x="507215" y="3310458"/>
            <a:chExt cx="1507211" cy="424732"/>
          </a:xfrm>
        </p:grpSpPr>
        <p:sp>
          <p:nvSpPr>
            <p:cNvPr id="38" name="Oval 37"/>
            <p:cNvSpPr/>
            <p:nvPr/>
          </p:nvSpPr>
          <p:spPr>
            <a:xfrm>
              <a:off x="507215" y="3400161"/>
              <a:ext cx="245327" cy="245327"/>
            </a:xfrm>
            <a:prstGeom prst="ellipse">
              <a:avLst/>
            </a:prstGeom>
            <a:solidFill>
              <a:srgbClr val="FFFF00"/>
            </a:solidFill>
            <a:ln w="9525" cmpd="sng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52542" y="3310458"/>
              <a:ext cx="1261884" cy="424732"/>
            </a:xfrm>
            <a:prstGeom prst="rect">
              <a:avLst/>
            </a:prstGeom>
            <a:noFill/>
            <a:effectLst>
              <a:glow rad="127000">
                <a:schemeClr val="bg1"/>
              </a:glow>
            </a:effectLst>
          </p:spPr>
          <p:txBody>
            <a:bodyPr wrap="non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b="1" dirty="0">
                  <a:solidFill>
                    <a:schemeClr val="bg1"/>
                  </a:solidFill>
                  <a:effectLst/>
                  <a:latin typeface="+mj-lt"/>
                </a:rPr>
                <a:t>Loyalty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838200" y="4542779"/>
            <a:ext cx="1797355" cy="424732"/>
            <a:chOff x="507215" y="4054041"/>
            <a:chExt cx="1797355" cy="424732"/>
          </a:xfrm>
        </p:grpSpPr>
        <p:sp>
          <p:nvSpPr>
            <p:cNvPr id="43" name="Oval 42"/>
            <p:cNvSpPr/>
            <p:nvPr/>
          </p:nvSpPr>
          <p:spPr>
            <a:xfrm>
              <a:off x="507215" y="4143744"/>
              <a:ext cx="245327" cy="245327"/>
            </a:xfrm>
            <a:prstGeom prst="ellipse">
              <a:avLst/>
            </a:prstGeom>
            <a:solidFill>
              <a:srgbClr val="FFC000"/>
            </a:solidFill>
            <a:ln w="9525" cmpd="sng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52542" y="4054041"/>
              <a:ext cx="1552028" cy="4247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b="1" dirty="0">
                  <a:solidFill>
                    <a:schemeClr val="bg1"/>
                  </a:solidFill>
                  <a:effectLst/>
                  <a:latin typeface="+mj-lt"/>
                </a:rPr>
                <a:t>Authority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838200" y="5515582"/>
            <a:ext cx="1627437" cy="424732"/>
            <a:chOff x="507215" y="4974692"/>
            <a:chExt cx="1627437" cy="424732"/>
          </a:xfrm>
        </p:grpSpPr>
        <p:sp>
          <p:nvSpPr>
            <p:cNvPr id="48" name="TextBox 47"/>
            <p:cNvSpPr txBox="1"/>
            <p:nvPr/>
          </p:nvSpPr>
          <p:spPr>
            <a:xfrm>
              <a:off x="752542" y="4974692"/>
              <a:ext cx="1382110" cy="4247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b="1" dirty="0">
                  <a:solidFill>
                    <a:schemeClr val="bg1"/>
                  </a:solidFill>
                  <a:effectLst/>
                  <a:latin typeface="+mj-lt"/>
                </a:rPr>
                <a:t>Sanctity</a:t>
              </a:r>
            </a:p>
          </p:txBody>
        </p:sp>
        <p:sp>
          <p:nvSpPr>
            <p:cNvPr id="49" name="Oval 48"/>
            <p:cNvSpPr/>
            <p:nvPr/>
          </p:nvSpPr>
          <p:spPr>
            <a:xfrm>
              <a:off x="507215" y="5064395"/>
              <a:ext cx="245327" cy="245327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 w="9525" cmpd="sng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738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Tribalism Trumps Moral Pillars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5482" y="1993899"/>
            <a:ext cx="80689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“Our brains were </a:t>
            </a:r>
          </a:p>
          <a:p>
            <a:pPr algn="ctr"/>
            <a:r>
              <a:rPr lang="en-US" sz="3600" b="1" i="1">
                <a:solidFill>
                  <a:srgbClr val="FFFF00"/>
                </a:solidFill>
              </a:rPr>
              <a:t>designed for tribal life</a:t>
            </a:r>
            <a:r>
              <a:rPr lang="en-US" sz="3600">
                <a:solidFill>
                  <a:schemeClr val="bg1"/>
                </a:solidFill>
              </a:rPr>
              <a:t>, </a:t>
            </a:r>
          </a:p>
          <a:p>
            <a:pPr algn="ctr"/>
            <a:r>
              <a:rPr lang="en-US" sz="3600">
                <a:solidFill>
                  <a:schemeClr val="bg1"/>
                </a:solidFill>
              </a:rPr>
              <a:t>for getting along with </a:t>
            </a:r>
          </a:p>
          <a:p>
            <a:pPr algn="ctr"/>
            <a:r>
              <a:rPr lang="en-US" sz="3600">
                <a:solidFill>
                  <a:schemeClr val="bg1"/>
                </a:solidFill>
              </a:rPr>
              <a:t>a select group of others (</a:t>
            </a:r>
            <a:r>
              <a:rPr lang="en-US" sz="3600" b="1" i="1">
                <a:solidFill>
                  <a:srgbClr val="FFFF00"/>
                </a:solidFill>
              </a:rPr>
              <a:t>Us</a:t>
            </a:r>
            <a:r>
              <a:rPr lang="en-US" sz="3600">
                <a:solidFill>
                  <a:schemeClr val="bg1"/>
                </a:solidFill>
              </a:rPr>
              <a:t>) and for</a:t>
            </a:r>
          </a:p>
          <a:p>
            <a:pPr algn="ctr"/>
            <a:r>
              <a:rPr lang="en-US" sz="3600">
                <a:solidFill>
                  <a:schemeClr val="bg1"/>
                </a:solidFill>
              </a:rPr>
              <a:t>fighting off everyone else (</a:t>
            </a:r>
            <a:r>
              <a:rPr lang="en-US" sz="3600" b="1" i="1">
                <a:solidFill>
                  <a:srgbClr val="FFFF00"/>
                </a:solidFill>
              </a:rPr>
              <a:t>Them</a:t>
            </a:r>
            <a:r>
              <a:rPr lang="en-US" sz="3600">
                <a:solidFill>
                  <a:schemeClr val="bg1"/>
                </a:solidFill>
              </a:rPr>
              <a:t>).”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0950" y="1429390"/>
            <a:ext cx="2819478" cy="4295004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16199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35A1ED-6BEA-0A41-8C77-6F7F1E3D6A0B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Russell Hochschild, Arlie. Strangers in Their Own Land. 2018. </a:t>
            </a:r>
            <a:r>
              <a:rPr lang="en-US" dirty="0" err="1"/>
              <a:t>pg</a:t>
            </a:r>
            <a:r>
              <a:rPr lang="en-US" dirty="0"/>
              <a:t> 228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5F809C-8654-1845-B9E5-1206634BA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471" y="365125"/>
            <a:ext cx="9685059" cy="544784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CCB4274-B29A-6943-B7B8-BEA8E6958779}"/>
              </a:ext>
            </a:extLst>
          </p:cNvPr>
          <p:cNvSpPr/>
          <p:nvPr/>
        </p:nvSpPr>
        <p:spPr>
          <a:xfrm>
            <a:off x="1485902" y="3608613"/>
            <a:ext cx="8964386" cy="122169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Strangers in Their Own Land:</a:t>
            </a:r>
          </a:p>
          <a:p>
            <a:pPr algn="ctr"/>
            <a:r>
              <a:rPr lang="en-US" sz="32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 Journey to the Heart of Our Political Divide</a:t>
            </a:r>
          </a:p>
        </p:txBody>
      </p:sp>
    </p:spTree>
    <p:extLst>
      <p:ext uri="{BB962C8B-B14F-4D97-AF65-F5344CB8AC3E}">
        <p14:creationId xmlns:p14="http://schemas.microsoft.com/office/powerpoint/2010/main" val="97879113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Tribalism Trumps Moral Pillars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PNHP Workshop participant, Nov. 3, 2017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5528" y="2115810"/>
            <a:ext cx="667512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“Most of you know me as the neighborhood pediatrician 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but you may not realize </a:t>
            </a:r>
          </a:p>
          <a:p>
            <a:pPr algn="ctr"/>
            <a:r>
              <a:rPr lang="en-US" sz="4800" b="1" i="1" dirty="0">
                <a:solidFill>
                  <a:srgbClr val="FFFF00"/>
                </a:solidFill>
              </a:rPr>
              <a:t>I also run a </a:t>
            </a:r>
          </a:p>
          <a:p>
            <a:pPr algn="ctr"/>
            <a:r>
              <a:rPr lang="en-US" sz="4800" b="1" i="1" dirty="0">
                <a:solidFill>
                  <a:srgbClr val="FFFF00"/>
                </a:solidFill>
              </a:rPr>
              <a:t>small business</a:t>
            </a:r>
            <a:r>
              <a:rPr lang="en-US" sz="3600" dirty="0">
                <a:solidFill>
                  <a:schemeClr val="bg1"/>
                </a:solidFill>
              </a:rPr>
              <a:t>.”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49277" y="1631320"/>
            <a:ext cx="608838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Translation</a:t>
            </a:r>
            <a:r>
              <a:rPr lang="en-US" sz="3600" dirty="0">
                <a:solidFill>
                  <a:schemeClr val="bg1"/>
                </a:solidFill>
              </a:rPr>
              <a:t>: </a:t>
            </a:r>
          </a:p>
          <a:p>
            <a:pPr algn="ctr">
              <a:spcAft>
                <a:spcPts val="1800"/>
              </a:spcAft>
            </a:pPr>
            <a:r>
              <a:rPr lang="en-US" sz="3600" dirty="0">
                <a:solidFill>
                  <a:schemeClr val="bg1"/>
                </a:solidFill>
              </a:rPr>
              <a:t>“I’m in your </a:t>
            </a:r>
            <a:r>
              <a:rPr lang="en-US" sz="3600" b="1" i="1" dirty="0">
                <a:solidFill>
                  <a:srgbClr val="FFFF00"/>
                </a:solidFill>
              </a:rPr>
              <a:t>tribe</a:t>
            </a:r>
            <a:r>
              <a:rPr lang="en-US" sz="3600" dirty="0">
                <a:solidFill>
                  <a:schemeClr val="bg1"/>
                </a:solidFill>
              </a:rPr>
              <a:t>”</a:t>
            </a:r>
          </a:p>
          <a:p>
            <a:pPr algn="ctr"/>
            <a:r>
              <a:rPr lang="en-US" sz="3600" b="1" dirty="0" err="1">
                <a:solidFill>
                  <a:schemeClr val="bg1"/>
                </a:solidFill>
              </a:rPr>
              <a:t>Lakoff</a:t>
            </a:r>
            <a:r>
              <a:rPr lang="en-US" sz="3600" b="1" dirty="0">
                <a:solidFill>
                  <a:schemeClr val="bg1"/>
                </a:solidFill>
              </a:rPr>
              <a:t> frames</a:t>
            </a:r>
            <a:r>
              <a:rPr lang="en-US" sz="3600" dirty="0">
                <a:solidFill>
                  <a:schemeClr val="bg1"/>
                </a:solidFill>
              </a:rPr>
              <a:t>: </a:t>
            </a:r>
          </a:p>
          <a:p>
            <a:pPr algn="ctr">
              <a:spcAft>
                <a:spcPts val="1800"/>
              </a:spcAft>
            </a:pPr>
            <a:r>
              <a:rPr lang="en-US" sz="3600" dirty="0">
                <a:solidFill>
                  <a:schemeClr val="bg1"/>
                </a:solidFill>
              </a:rPr>
              <a:t>Nurturing + hierarchy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</a:rPr>
              <a:t>Moral Pillars</a:t>
            </a:r>
            <a:r>
              <a:rPr lang="en-US" sz="3600" dirty="0">
                <a:solidFill>
                  <a:schemeClr val="bg1"/>
                </a:solidFill>
              </a:rPr>
              <a:t>: 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Loyalty and Authority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8200" y="1267495"/>
            <a:ext cx="38491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One good example</a:t>
            </a:r>
          </a:p>
        </p:txBody>
      </p:sp>
    </p:spTree>
    <p:extLst>
      <p:ext uri="{BB962C8B-B14F-4D97-AF65-F5344CB8AC3E}">
        <p14:creationId xmlns:p14="http://schemas.microsoft.com/office/powerpoint/2010/main" val="400004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9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5691B-813D-1944-9196-D3F004215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Like It or Not, You’re In a Tribe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215990-FE4D-254B-A096-8D07DD764E42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/>
              <a:t>HiddenTribes.us</a:t>
            </a:r>
            <a:r>
              <a:rPr lang="en-US" dirty="0"/>
              <a:t>  </a:t>
            </a:r>
          </a:p>
          <a:p>
            <a:r>
              <a:rPr lang="en-US" dirty="0"/>
              <a:t>https://static1.squarespace.com/static/5a70a7c3010027736a22740f/t/5bbcea6b7817f7bf7342b718/1539107467397/hidden_tribes_report-2.pdf</a:t>
            </a:r>
          </a:p>
          <a:p>
            <a:r>
              <a:rPr lang="en-US" dirty="0"/>
              <a:t>Accessed Oct 30, 2018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B00F1F-A99C-494E-AEAC-D9585D000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769" y="1473685"/>
            <a:ext cx="3217031" cy="416283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0D3809-1C4A-0748-8E7E-9F6E8DBB6882}"/>
              </a:ext>
            </a:extLst>
          </p:cNvPr>
          <p:cNvSpPr txBox="1"/>
          <p:nvPr/>
        </p:nvSpPr>
        <p:spPr>
          <a:xfrm>
            <a:off x="4174369" y="3574421"/>
            <a:ext cx="763094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4813" indent="-40481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Recognize yourself as tribal</a:t>
            </a:r>
          </a:p>
          <a:p>
            <a:pPr marL="404813" indent="-40481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Recognize others’ tribes</a:t>
            </a:r>
          </a:p>
          <a:p>
            <a:pPr marL="404813" indent="-404813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Avoid inter-tribal barriers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AFC793-BCEE-D945-B9B6-BB60AA42D0D7}"/>
              </a:ext>
            </a:extLst>
          </p:cNvPr>
          <p:cNvSpPr txBox="1"/>
          <p:nvPr/>
        </p:nvSpPr>
        <p:spPr>
          <a:xfrm>
            <a:off x="3859732" y="1690688"/>
            <a:ext cx="7434500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1">
                    <a:lumMod val="50000"/>
                  </a:schemeClr>
                </a:solidFill>
              </a:rPr>
              <a:t>8 minute free quiz</a:t>
            </a:r>
          </a:p>
          <a:p>
            <a:pPr algn="ctr"/>
            <a:r>
              <a:rPr lang="en-US" sz="6000" b="1" dirty="0" err="1">
                <a:solidFill>
                  <a:schemeClr val="accent1">
                    <a:lumMod val="50000"/>
                  </a:schemeClr>
                </a:solidFill>
              </a:rPr>
              <a:t>HiddenTribes.us</a:t>
            </a:r>
            <a:endParaRPr lang="en-US" sz="6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305118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1350" y="1549830"/>
            <a:ext cx="7409300" cy="433952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None of This Helps If You Can’t Speak</a:t>
            </a:r>
          </a:p>
        </p:txBody>
      </p:sp>
    </p:spTree>
    <p:extLst>
      <p:ext uri="{BB962C8B-B14F-4D97-AF65-F5344CB8AC3E}">
        <p14:creationId xmlns:p14="http://schemas.microsoft.com/office/powerpoint/2010/main" val="367549410"/>
      </p:ext>
    </p:extLst>
  </p:cSld>
  <p:clrMapOvr>
    <a:masterClrMapping/>
  </p:clrMapOvr>
  <p:transition spd="slow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We’ve All Heard These Things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67366" y="1621723"/>
            <a:ext cx="8457268" cy="381642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  <a:cs typeface="Franklin Gothic Medium"/>
              </a:rPr>
              <a:t>“I’m sorry, but…”</a:t>
            </a:r>
          </a:p>
          <a:p>
            <a:pPr algn="ctr"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  <a:cs typeface="Franklin Gothic Medium"/>
              </a:rPr>
              <a:t>“Too much material, so…”</a:t>
            </a:r>
          </a:p>
          <a:p>
            <a:pPr algn="ctr"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  <a:cs typeface="Franklin Gothic Medium"/>
              </a:rPr>
              <a:t>“I know this doesn’t show up on my slide...”</a:t>
            </a:r>
          </a:p>
          <a:p>
            <a:pPr algn="ctr"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  <a:cs typeface="Franklin Gothic Medium"/>
              </a:rPr>
              <a:t>“I’d rather be talking to you about…”</a:t>
            </a:r>
          </a:p>
          <a:p>
            <a:pPr algn="ctr"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  <a:cs typeface="Franklin Gothic Medium"/>
              </a:rPr>
              <a:t>“This is really Dr. X’s presentation, but…”</a:t>
            </a:r>
          </a:p>
          <a:p>
            <a:pPr algn="ctr">
              <a:spcAft>
                <a:spcPts val="1200"/>
              </a:spcAft>
            </a:pPr>
            <a:r>
              <a:rPr lang="en-US" sz="3200" dirty="0">
                <a:solidFill>
                  <a:schemeClr val="bg1"/>
                </a:solidFill>
                <a:cs typeface="Franklin Gothic Medium"/>
              </a:rPr>
              <a:t>“Somebody please watch the clock for me…”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617" y="1621723"/>
            <a:ext cx="5616767" cy="4122707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577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3" grpId="1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Be Yourself, Sort Of</a:t>
            </a:r>
          </a:p>
        </p:txBody>
      </p:sp>
      <p:sp>
        <p:nvSpPr>
          <p:cNvPr id="4" name="Freeform 3"/>
          <p:cNvSpPr/>
          <p:nvPr/>
        </p:nvSpPr>
        <p:spPr>
          <a:xfrm>
            <a:off x="1033272" y="1596559"/>
            <a:ext cx="5151628" cy="777600"/>
          </a:xfrm>
          <a:custGeom>
            <a:avLst/>
            <a:gdLst>
              <a:gd name="connsiteX0" fmla="*/ 0 w 4033776"/>
              <a:gd name="connsiteY0" fmla="*/ 0 h 777600"/>
              <a:gd name="connsiteX1" fmla="*/ 4033776 w 4033776"/>
              <a:gd name="connsiteY1" fmla="*/ 0 h 777600"/>
              <a:gd name="connsiteX2" fmla="*/ 4033776 w 4033776"/>
              <a:gd name="connsiteY2" fmla="*/ 777600 h 777600"/>
              <a:gd name="connsiteX3" fmla="*/ 0 w 4033776"/>
              <a:gd name="connsiteY3" fmla="*/ 777600 h 777600"/>
              <a:gd name="connsiteX4" fmla="*/ 0 w 4033776"/>
              <a:gd name="connsiteY4" fmla="*/ 0 h 77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3776" h="777600">
                <a:moveTo>
                  <a:pt x="0" y="0"/>
                </a:moveTo>
                <a:lnTo>
                  <a:pt x="4033776" y="0"/>
                </a:lnTo>
                <a:lnTo>
                  <a:pt x="4033776" y="777600"/>
                </a:lnTo>
                <a:lnTo>
                  <a:pt x="0" y="777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1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2024" tIns="109728" rIns="192024" bIns="109728" numCol="1" spcCol="1270" anchor="ctr" anchorCtr="0">
            <a:noAutofit/>
          </a:bodyPr>
          <a:lstStyle/>
          <a:p>
            <a:pPr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b="1" dirty="0">
                <a:cs typeface="Franklin Gothic Medium"/>
              </a:rPr>
              <a:t>Be Yourself</a:t>
            </a:r>
          </a:p>
        </p:txBody>
      </p:sp>
      <p:sp>
        <p:nvSpPr>
          <p:cNvPr id="5" name="Freeform 4"/>
          <p:cNvSpPr/>
          <p:nvPr/>
        </p:nvSpPr>
        <p:spPr>
          <a:xfrm>
            <a:off x="1033272" y="2374159"/>
            <a:ext cx="5151628" cy="3376401"/>
          </a:xfrm>
          <a:custGeom>
            <a:avLst/>
            <a:gdLst>
              <a:gd name="connsiteX0" fmla="*/ 0 w 4033776"/>
              <a:gd name="connsiteY0" fmla="*/ 0 h 3928094"/>
              <a:gd name="connsiteX1" fmla="*/ 4033776 w 4033776"/>
              <a:gd name="connsiteY1" fmla="*/ 0 h 3928094"/>
              <a:gd name="connsiteX2" fmla="*/ 4033776 w 4033776"/>
              <a:gd name="connsiteY2" fmla="*/ 3928094 h 3928094"/>
              <a:gd name="connsiteX3" fmla="*/ 0 w 4033776"/>
              <a:gd name="connsiteY3" fmla="*/ 3928094 h 3928094"/>
              <a:gd name="connsiteX4" fmla="*/ 0 w 4033776"/>
              <a:gd name="connsiteY4" fmla="*/ 0 h 3928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3776" h="3928094">
                <a:moveTo>
                  <a:pt x="0" y="0"/>
                </a:moveTo>
                <a:lnTo>
                  <a:pt x="4033776" y="0"/>
                </a:lnTo>
                <a:lnTo>
                  <a:pt x="4033776" y="3928094"/>
                </a:lnTo>
                <a:lnTo>
                  <a:pt x="0" y="392809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4018" tIns="144018" rIns="192024" bIns="216027" numCol="1" spcCol="1270" anchor="t" anchorCtr="0">
            <a:noAutofit/>
          </a:bodyPr>
          <a:lstStyle/>
          <a:p>
            <a:pPr marL="230188" lvl="1" indent="-219075" defTabSz="12446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400" dirty="0">
                <a:cs typeface="Franklin Gothic Book"/>
              </a:rPr>
              <a:t>Say what you believe</a:t>
            </a:r>
          </a:p>
          <a:p>
            <a:pPr marL="230188" lvl="1" indent="-219075" defTabSz="12446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400" dirty="0">
                <a:cs typeface="Franklin Gothic Book"/>
              </a:rPr>
              <a:t>Stand or walk where you want</a:t>
            </a:r>
          </a:p>
          <a:p>
            <a:pPr marL="230188" lvl="1" indent="-219075" defTabSz="12446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400" dirty="0">
                <a:cs typeface="Franklin Gothic Book"/>
              </a:rPr>
              <a:t>Dress for comfort</a:t>
            </a:r>
          </a:p>
          <a:p>
            <a:pPr marL="230188" lvl="1" indent="-219075" defTabSz="12446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400" dirty="0">
                <a:cs typeface="Franklin Gothic Book"/>
              </a:rPr>
              <a:t>1</a:t>
            </a:r>
            <a:r>
              <a:rPr lang="en-US" sz="2400" baseline="30000" dirty="0">
                <a:cs typeface="Franklin Gothic Book"/>
              </a:rPr>
              <a:t>st</a:t>
            </a:r>
            <a:r>
              <a:rPr lang="en-US" sz="2400" dirty="0">
                <a:cs typeface="Franklin Gothic Book"/>
              </a:rPr>
              <a:t> person singular pronouns are powerful</a:t>
            </a:r>
          </a:p>
          <a:p>
            <a:pPr marL="230188" lvl="1" indent="-219075" defTabSz="12446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400" dirty="0">
                <a:cs typeface="Franklin Gothic Book"/>
              </a:rPr>
              <a:t>2</a:t>
            </a:r>
            <a:r>
              <a:rPr lang="en-US" sz="2400" baseline="30000" dirty="0">
                <a:cs typeface="Franklin Gothic Book"/>
              </a:rPr>
              <a:t>nd</a:t>
            </a:r>
            <a:r>
              <a:rPr lang="en-US" sz="2400" dirty="0">
                <a:cs typeface="Franklin Gothic Book"/>
              </a:rPr>
              <a:t> person engage</a:t>
            </a:r>
          </a:p>
          <a:p>
            <a:pPr marL="230188" lvl="1" indent="-219075" defTabSz="124460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400" dirty="0">
                <a:cs typeface="Franklin Gothic Book"/>
              </a:rPr>
              <a:t>3</a:t>
            </a:r>
            <a:r>
              <a:rPr lang="en-US" sz="2400" baseline="30000" dirty="0">
                <a:cs typeface="Franklin Gothic Book"/>
              </a:rPr>
              <a:t>rd</a:t>
            </a:r>
            <a:r>
              <a:rPr lang="en-US" sz="2400" dirty="0">
                <a:cs typeface="Franklin Gothic Book"/>
              </a:rPr>
              <a:t> person distance</a:t>
            </a:r>
          </a:p>
        </p:txBody>
      </p:sp>
      <p:sp>
        <p:nvSpPr>
          <p:cNvPr id="7" name="Freeform 6"/>
          <p:cNvSpPr/>
          <p:nvPr/>
        </p:nvSpPr>
        <p:spPr>
          <a:xfrm>
            <a:off x="6379972" y="1596559"/>
            <a:ext cx="5151628" cy="777600"/>
          </a:xfrm>
          <a:custGeom>
            <a:avLst/>
            <a:gdLst>
              <a:gd name="connsiteX0" fmla="*/ 0 w 4033776"/>
              <a:gd name="connsiteY0" fmla="*/ 0 h 777600"/>
              <a:gd name="connsiteX1" fmla="*/ 4033776 w 4033776"/>
              <a:gd name="connsiteY1" fmla="*/ 0 h 777600"/>
              <a:gd name="connsiteX2" fmla="*/ 4033776 w 4033776"/>
              <a:gd name="connsiteY2" fmla="*/ 777600 h 777600"/>
              <a:gd name="connsiteX3" fmla="*/ 0 w 4033776"/>
              <a:gd name="connsiteY3" fmla="*/ 777600 h 777600"/>
              <a:gd name="connsiteX4" fmla="*/ 0 w 4033776"/>
              <a:gd name="connsiteY4" fmla="*/ 0 h 77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3776" h="777600">
                <a:moveTo>
                  <a:pt x="0" y="0"/>
                </a:moveTo>
                <a:lnTo>
                  <a:pt x="4033776" y="0"/>
                </a:lnTo>
                <a:lnTo>
                  <a:pt x="4033776" y="777600"/>
                </a:lnTo>
                <a:lnTo>
                  <a:pt x="0" y="777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1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2024" tIns="109728" rIns="192024" bIns="109728" numCol="1" spcCol="1270" anchor="ctr" anchorCtr="0">
            <a:noAutofit/>
          </a:bodyPr>
          <a:lstStyle/>
          <a:p>
            <a:pPr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b="1">
                <a:cs typeface="Franklin Gothic Medium"/>
              </a:rPr>
              <a:t>Sort Of</a:t>
            </a:r>
          </a:p>
        </p:txBody>
      </p:sp>
      <p:sp>
        <p:nvSpPr>
          <p:cNvPr id="8" name="Freeform 7"/>
          <p:cNvSpPr/>
          <p:nvPr/>
        </p:nvSpPr>
        <p:spPr>
          <a:xfrm>
            <a:off x="6379972" y="2374159"/>
            <a:ext cx="5151628" cy="3376401"/>
          </a:xfrm>
          <a:custGeom>
            <a:avLst/>
            <a:gdLst>
              <a:gd name="connsiteX0" fmla="*/ 0 w 4033776"/>
              <a:gd name="connsiteY0" fmla="*/ 0 h 3928094"/>
              <a:gd name="connsiteX1" fmla="*/ 4033776 w 4033776"/>
              <a:gd name="connsiteY1" fmla="*/ 0 h 3928094"/>
              <a:gd name="connsiteX2" fmla="*/ 4033776 w 4033776"/>
              <a:gd name="connsiteY2" fmla="*/ 3928094 h 3928094"/>
              <a:gd name="connsiteX3" fmla="*/ 0 w 4033776"/>
              <a:gd name="connsiteY3" fmla="*/ 3928094 h 3928094"/>
              <a:gd name="connsiteX4" fmla="*/ 0 w 4033776"/>
              <a:gd name="connsiteY4" fmla="*/ 0 h 3928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3776" h="3928094">
                <a:moveTo>
                  <a:pt x="0" y="0"/>
                </a:moveTo>
                <a:lnTo>
                  <a:pt x="4033776" y="0"/>
                </a:lnTo>
                <a:lnTo>
                  <a:pt x="4033776" y="3928094"/>
                </a:lnTo>
                <a:lnTo>
                  <a:pt x="0" y="3928094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44018" tIns="144018" rIns="192024" bIns="216027" numCol="1" spcCol="1270" anchor="t" anchorCtr="0">
            <a:noAutofit/>
          </a:bodyPr>
          <a:lstStyle/>
          <a:p>
            <a:pPr marL="228600" lvl="1" indent="-228600" defTabSz="120015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400" dirty="0">
                <a:cs typeface="Franklin Gothic Book"/>
              </a:rPr>
              <a:t>Stay on message</a:t>
            </a:r>
          </a:p>
          <a:p>
            <a:pPr marL="228600" lvl="1" indent="-228600" defTabSz="120015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400" dirty="0">
                <a:cs typeface="Franklin Gothic Book"/>
              </a:rPr>
              <a:t>No rocking or swaying</a:t>
            </a:r>
          </a:p>
          <a:p>
            <a:pPr marL="228600" lvl="1" indent="-228600" defTabSz="120015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400" dirty="0">
                <a:cs typeface="Franklin Gothic Book"/>
              </a:rPr>
              <a:t>Avoid mannerisms (“like”) and pause fillers (“um”, “er”, “look”...)</a:t>
            </a:r>
          </a:p>
          <a:p>
            <a:pPr marL="228600" lvl="1" indent="-228600" defTabSz="120015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400" dirty="0">
                <a:cs typeface="Franklin Gothic Book"/>
              </a:rPr>
              <a:t>Use your outdoor voice</a:t>
            </a:r>
          </a:p>
          <a:p>
            <a:pPr marL="228600" lvl="1" indent="-228600" defTabSz="120015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400" dirty="0">
                <a:cs typeface="Franklin Gothic Book"/>
              </a:rPr>
              <a:t>Be remembered for your content, not your clothing choices</a:t>
            </a:r>
          </a:p>
        </p:txBody>
      </p:sp>
    </p:spTree>
    <p:extLst>
      <p:ext uri="{BB962C8B-B14F-4D97-AF65-F5344CB8AC3E}">
        <p14:creationId xmlns:p14="http://schemas.microsoft.com/office/powerpoint/2010/main" val="38858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  <p:bldP spid="7" grpId="0" animBg="1"/>
      <p:bldP spid="8" grpId="0" uiExpand="1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Look Relaxed, </a:t>
            </a:r>
            <a:br>
              <a:rPr lang="en-US" dirty="0"/>
            </a:br>
            <a:r>
              <a:rPr lang="en-US" dirty="0"/>
              <a:t>But You Are On a Stage</a:t>
            </a:r>
          </a:p>
        </p:txBody>
      </p:sp>
      <p:sp>
        <p:nvSpPr>
          <p:cNvPr id="5" name="Freeform 4"/>
          <p:cNvSpPr/>
          <p:nvPr/>
        </p:nvSpPr>
        <p:spPr>
          <a:xfrm>
            <a:off x="908539" y="1861510"/>
            <a:ext cx="5009055" cy="995862"/>
          </a:xfrm>
          <a:custGeom>
            <a:avLst/>
            <a:gdLst>
              <a:gd name="connsiteX0" fmla="*/ 0 w 3203971"/>
              <a:gd name="connsiteY0" fmla="*/ 0 h 979200"/>
              <a:gd name="connsiteX1" fmla="*/ 3203971 w 3203971"/>
              <a:gd name="connsiteY1" fmla="*/ 0 h 979200"/>
              <a:gd name="connsiteX2" fmla="*/ 3203971 w 3203971"/>
              <a:gd name="connsiteY2" fmla="*/ 979200 h 979200"/>
              <a:gd name="connsiteX3" fmla="*/ 0 w 3203971"/>
              <a:gd name="connsiteY3" fmla="*/ 979200 h 979200"/>
              <a:gd name="connsiteX4" fmla="*/ 0 w 3203971"/>
              <a:gd name="connsiteY4" fmla="*/ 0 h 97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3971" h="979200">
                <a:moveTo>
                  <a:pt x="0" y="0"/>
                </a:moveTo>
                <a:lnTo>
                  <a:pt x="3203971" y="0"/>
                </a:lnTo>
                <a:lnTo>
                  <a:pt x="3203971" y="979200"/>
                </a:lnTo>
                <a:lnTo>
                  <a:pt x="0" y="9792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1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97536" rIns="170688" bIns="97536" numCol="1" spcCol="1270" anchor="ctr" anchorCtr="0">
            <a:noAutofit/>
          </a:bodyPr>
          <a:lstStyle/>
          <a:p>
            <a:pPr lvl="0" algn="ctr" defTabSz="1066800" rtl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2400" b="1" dirty="0">
                <a:latin typeface="+mj-lt"/>
                <a:cs typeface="Franklin Gothic Medium"/>
              </a:rPr>
              <a:t>It’s your job to </a:t>
            </a:r>
          </a:p>
          <a:p>
            <a:pPr lvl="0" algn="ctr" defTabSz="1066800" rtl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2400" b="1" dirty="0">
                <a:latin typeface="+mj-lt"/>
                <a:cs typeface="Franklin Gothic Medium"/>
              </a:rPr>
              <a:t>m</a:t>
            </a:r>
            <a:r>
              <a:rPr lang="en-US" sz="2400" b="1" kern="1200" dirty="0">
                <a:latin typeface="+mj-lt"/>
                <a:cs typeface="Franklin Gothic Medium"/>
              </a:rPr>
              <a:t>anage their expectations</a:t>
            </a:r>
          </a:p>
        </p:txBody>
      </p:sp>
      <p:sp>
        <p:nvSpPr>
          <p:cNvPr id="6" name="Freeform 5"/>
          <p:cNvSpPr/>
          <p:nvPr/>
        </p:nvSpPr>
        <p:spPr>
          <a:xfrm>
            <a:off x="908539" y="2840710"/>
            <a:ext cx="5009055" cy="2968082"/>
          </a:xfrm>
          <a:custGeom>
            <a:avLst/>
            <a:gdLst>
              <a:gd name="connsiteX0" fmla="*/ 0 w 3203971"/>
              <a:gd name="connsiteY0" fmla="*/ 0 h 2751776"/>
              <a:gd name="connsiteX1" fmla="*/ 3203971 w 3203971"/>
              <a:gd name="connsiteY1" fmla="*/ 0 h 2751776"/>
              <a:gd name="connsiteX2" fmla="*/ 3203971 w 3203971"/>
              <a:gd name="connsiteY2" fmla="*/ 2751776 h 2751776"/>
              <a:gd name="connsiteX3" fmla="*/ 0 w 3203971"/>
              <a:gd name="connsiteY3" fmla="*/ 2751776 h 2751776"/>
              <a:gd name="connsiteX4" fmla="*/ 0 w 3203971"/>
              <a:gd name="connsiteY4" fmla="*/ 0 h 2751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3971" h="2751776">
                <a:moveTo>
                  <a:pt x="0" y="0"/>
                </a:moveTo>
                <a:lnTo>
                  <a:pt x="3203971" y="0"/>
                </a:lnTo>
                <a:lnTo>
                  <a:pt x="3203971" y="2751776"/>
                </a:lnTo>
                <a:lnTo>
                  <a:pt x="0" y="275177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6" tIns="128016" rIns="170688" bIns="192024" numCol="1" spcCol="1270" anchor="t" anchorCtr="0">
            <a:noAutofit/>
          </a:bodyPr>
          <a:lstStyle/>
          <a:p>
            <a:pPr marL="228600" lvl="1" indent="-228600" algn="l" defTabSz="1066800" rtl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400" kern="1200" dirty="0">
                <a:latin typeface="+mj-lt"/>
                <a:cs typeface="Franklin Gothic Book"/>
              </a:rPr>
              <a:t>An agenda is not a </a:t>
            </a:r>
            <a:r>
              <a:rPr lang="en-US" sz="2400" kern="1200" dirty="0" err="1">
                <a:latin typeface="+mj-lt"/>
                <a:cs typeface="Franklin Gothic Book"/>
              </a:rPr>
              <a:t>workplan</a:t>
            </a:r>
            <a:r>
              <a:rPr lang="en-US" sz="2400" kern="1200" dirty="0">
                <a:latin typeface="+mj-lt"/>
                <a:cs typeface="Franklin Gothic Book"/>
              </a:rPr>
              <a:t>.</a:t>
            </a:r>
          </a:p>
          <a:p>
            <a:pPr marL="228600" lvl="1" indent="-228600" algn="l" defTabSz="1066800" rtl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400" kern="1200" dirty="0">
                <a:latin typeface="+mj-lt"/>
                <a:cs typeface="Franklin Gothic Book"/>
              </a:rPr>
              <a:t>Get permission: “Here’s where we’ll be in 20 minutes; is</a:t>
            </a:r>
            <a:r>
              <a:rPr lang="en-US" sz="2400" kern="1200" baseline="0" dirty="0">
                <a:latin typeface="+mj-lt"/>
                <a:cs typeface="Franklin Gothic Book"/>
              </a:rPr>
              <a:t> that what you were expecting</a:t>
            </a:r>
            <a:r>
              <a:rPr lang="en-US" sz="2400" kern="1200" dirty="0">
                <a:latin typeface="+mj-lt"/>
                <a:cs typeface="Franklin Gothic Book"/>
              </a:rPr>
              <a:t>?”</a:t>
            </a:r>
          </a:p>
          <a:p>
            <a:pPr marL="228600" lvl="1" indent="-228600" algn="l" defTabSz="1066800" rtl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400" dirty="0">
                <a:latin typeface="+mj-lt"/>
                <a:cs typeface="Franklin Gothic Book"/>
              </a:rPr>
              <a:t>Your audience should always track where you are in the talk</a:t>
            </a:r>
          </a:p>
        </p:txBody>
      </p:sp>
      <p:sp>
        <p:nvSpPr>
          <p:cNvPr id="7" name="Freeform 6"/>
          <p:cNvSpPr/>
          <p:nvPr/>
        </p:nvSpPr>
        <p:spPr>
          <a:xfrm>
            <a:off x="6178851" y="1861510"/>
            <a:ext cx="5009055" cy="995862"/>
          </a:xfrm>
          <a:custGeom>
            <a:avLst/>
            <a:gdLst>
              <a:gd name="connsiteX0" fmla="*/ 0 w 3203971"/>
              <a:gd name="connsiteY0" fmla="*/ 0 h 979200"/>
              <a:gd name="connsiteX1" fmla="*/ 3203971 w 3203971"/>
              <a:gd name="connsiteY1" fmla="*/ 0 h 979200"/>
              <a:gd name="connsiteX2" fmla="*/ 3203971 w 3203971"/>
              <a:gd name="connsiteY2" fmla="*/ 979200 h 979200"/>
              <a:gd name="connsiteX3" fmla="*/ 0 w 3203971"/>
              <a:gd name="connsiteY3" fmla="*/ 979200 h 979200"/>
              <a:gd name="connsiteX4" fmla="*/ 0 w 3203971"/>
              <a:gd name="connsiteY4" fmla="*/ 0 h 97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3971" h="979200">
                <a:moveTo>
                  <a:pt x="0" y="0"/>
                </a:moveTo>
                <a:lnTo>
                  <a:pt x="3203971" y="0"/>
                </a:lnTo>
                <a:lnTo>
                  <a:pt x="3203971" y="979200"/>
                </a:lnTo>
                <a:lnTo>
                  <a:pt x="0" y="9792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1">
            <a:scrgbClr r="0" g="0" b="0"/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97536" rIns="170688" bIns="97536" numCol="1" spcCol="1270" anchor="ctr" anchorCtr="0">
            <a:noAutofit/>
          </a:bodyPr>
          <a:lstStyle/>
          <a:p>
            <a:pPr lvl="0" algn="ctr" defTabSz="1066800" rtl="0">
              <a:lnSpc>
                <a:spcPct val="9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2400" b="1" kern="1200" dirty="0">
                <a:latin typeface="+mj-lt"/>
                <a:cs typeface="Franklin Gothic Medium"/>
              </a:rPr>
              <a:t>You’re giving a performance</a:t>
            </a:r>
          </a:p>
        </p:txBody>
      </p:sp>
      <p:sp>
        <p:nvSpPr>
          <p:cNvPr id="8" name="Freeform 7"/>
          <p:cNvSpPr/>
          <p:nvPr/>
        </p:nvSpPr>
        <p:spPr>
          <a:xfrm>
            <a:off x="6178851" y="2840710"/>
            <a:ext cx="5009055" cy="2968082"/>
          </a:xfrm>
          <a:custGeom>
            <a:avLst/>
            <a:gdLst>
              <a:gd name="connsiteX0" fmla="*/ 0 w 3203971"/>
              <a:gd name="connsiteY0" fmla="*/ 0 h 2751776"/>
              <a:gd name="connsiteX1" fmla="*/ 3203971 w 3203971"/>
              <a:gd name="connsiteY1" fmla="*/ 0 h 2751776"/>
              <a:gd name="connsiteX2" fmla="*/ 3203971 w 3203971"/>
              <a:gd name="connsiteY2" fmla="*/ 2751776 h 2751776"/>
              <a:gd name="connsiteX3" fmla="*/ 0 w 3203971"/>
              <a:gd name="connsiteY3" fmla="*/ 2751776 h 2751776"/>
              <a:gd name="connsiteX4" fmla="*/ 0 w 3203971"/>
              <a:gd name="connsiteY4" fmla="*/ 0 h 2751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3971" h="2751776">
                <a:moveTo>
                  <a:pt x="0" y="0"/>
                </a:moveTo>
                <a:lnTo>
                  <a:pt x="3203971" y="0"/>
                </a:lnTo>
                <a:lnTo>
                  <a:pt x="3203971" y="2751776"/>
                </a:lnTo>
                <a:lnTo>
                  <a:pt x="0" y="275177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rgbClr r="0" g="0" b="0"/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6" tIns="128016" rIns="170688" bIns="192024" numCol="1" spcCol="1270" anchor="t" anchorCtr="0">
            <a:noAutofit/>
          </a:bodyPr>
          <a:lstStyle/>
          <a:p>
            <a:pPr marL="228600" lvl="1" indent="-228600" defTabSz="1066800">
              <a:spcBef>
                <a:spcPct val="0"/>
              </a:spcBef>
              <a:spcAft>
                <a:spcPts val="1200"/>
              </a:spcAft>
              <a:buFontTx/>
              <a:buChar char="••"/>
            </a:pPr>
            <a:r>
              <a:rPr lang="en-US" sz="2400" dirty="0">
                <a:latin typeface="+mj-lt"/>
                <a:cs typeface="Franklin Gothic Book"/>
              </a:rPr>
              <a:t>Surprise! Audiences can read!</a:t>
            </a:r>
          </a:p>
          <a:p>
            <a:pPr marL="228600" lvl="1" indent="-228600" defTabSz="1066800"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400" dirty="0">
                <a:latin typeface="+mj-lt"/>
                <a:cs typeface="Franklin Gothic Book"/>
              </a:rPr>
              <a:t>Know your opening line</a:t>
            </a:r>
          </a:p>
          <a:p>
            <a:pPr marL="228600" lvl="1" indent="-228600" algn="l" defTabSz="1066800" rtl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400" kern="1200" dirty="0">
                <a:latin typeface="+mj-lt"/>
                <a:cs typeface="Franklin Gothic Book"/>
              </a:rPr>
              <a:t>Don’t tune the piano on stage. Play the music.</a:t>
            </a:r>
          </a:p>
          <a:p>
            <a:pPr marL="228600" lvl="1" indent="-228600" algn="l" defTabSz="1066800" rtl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har char="••"/>
            </a:pPr>
            <a:r>
              <a:rPr lang="en-US" sz="2400" dirty="0">
                <a:latin typeface="+mj-lt"/>
                <a:cs typeface="Franklin Gothic Book"/>
              </a:rPr>
              <a:t>Your audience is full of musicians; let them play too.</a:t>
            </a:r>
            <a:endParaRPr lang="en-US" sz="2400" kern="1200" dirty="0">
              <a:latin typeface="+mj-lt"/>
              <a:cs typeface="Franklin Gothic Book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4410" y="1690688"/>
            <a:ext cx="5394730" cy="4743642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64634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uiExpand="1" build="p" animBg="1"/>
      <p:bldP spid="7" grpId="0" animBg="1"/>
      <p:bldP spid="8" grpId="0" uiExpand="1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 Your Own APMs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0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rgbClr val="EBF1DD"/>
                </a:solidFill>
                <a:latin typeface="Franklin Gothic Book"/>
                <a:cs typeface="Franklin Gothic Book"/>
              </a:rPr>
              <a:t>APM = “</a:t>
            </a:r>
            <a:r>
              <a:rPr lang="en-US" sz="2000" dirty="0" err="1">
                <a:solidFill>
                  <a:srgbClr val="EBF1DD"/>
                </a:solidFill>
                <a:latin typeface="Franklin Gothic Book"/>
                <a:cs typeface="Franklin Gothic Book"/>
              </a:rPr>
              <a:t>Actuallys</a:t>
            </a:r>
            <a:r>
              <a:rPr lang="en-US" sz="2000" dirty="0">
                <a:solidFill>
                  <a:srgbClr val="EBF1DD"/>
                </a:solidFill>
                <a:latin typeface="Franklin Gothic Book"/>
                <a:cs typeface="Franklin Gothic Book"/>
              </a:rPr>
              <a:t>” per Minute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4520" y="1730062"/>
            <a:ext cx="7228840" cy="3108543"/>
          </a:xfrm>
          <a:prstGeom prst="rect">
            <a:avLst/>
          </a:prstGeom>
          <a:solidFill>
            <a:schemeClr val="bg1"/>
          </a:solidFill>
          <a:ln>
            <a:solidFill>
              <a:srgbClr val="003300"/>
            </a:solidFill>
          </a:ln>
        </p:spPr>
        <p:txBody>
          <a:bodyPr wrap="square" tIns="365760" rIns="365760" bIns="365760" rtlCol="0" anchor="ctr" anchorCtr="0">
            <a:spAutoFit/>
          </a:bodyPr>
          <a:lstStyle/>
          <a:p>
            <a:pPr algn="ctr"/>
            <a:r>
              <a:rPr lang="en-US" sz="4000" dirty="0">
                <a:cs typeface="Franklin Gothic Book"/>
              </a:rPr>
              <a:t>“Actually, I actually find that </a:t>
            </a:r>
          </a:p>
          <a:p>
            <a:pPr algn="ctr"/>
            <a:r>
              <a:rPr lang="en-US" sz="4000" dirty="0">
                <a:cs typeface="Franklin Gothic Book"/>
              </a:rPr>
              <a:t>this is actually an </a:t>
            </a:r>
          </a:p>
          <a:p>
            <a:pPr algn="ctr"/>
            <a:r>
              <a:rPr lang="en-US" sz="4000" dirty="0">
                <a:cs typeface="Franklin Gothic Book"/>
              </a:rPr>
              <a:t>important point, actually.”</a:t>
            </a:r>
          </a:p>
          <a:p>
            <a:pPr algn="ctr">
              <a:spcBef>
                <a:spcPts val="1200"/>
              </a:spcBef>
            </a:pPr>
            <a:r>
              <a:rPr lang="en-US" sz="2400" dirty="0">
                <a:cs typeface="Franklin Gothic Book"/>
              </a:rPr>
              <a:t>-Actual speaker’s name protected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86203" y="2057527"/>
            <a:ext cx="4175877" cy="2246769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txBody>
          <a:bodyPr wrap="square" tIns="137160" bIns="137160" rtlCol="0" anchor="ctr" anchorCtr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cs typeface="Franklin Gothic Book"/>
              </a:rPr>
              <a:t>If anyone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cs typeface="Franklin Gothic Book"/>
              </a:rPr>
              <a:t>points this out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cs typeface="Franklin Gothic Book"/>
              </a:rPr>
              <a:t>to you, </a:t>
            </a:r>
          </a:p>
          <a:p>
            <a:pPr algn="ctr"/>
            <a:r>
              <a:rPr lang="en-US" sz="3200" b="1" i="1" dirty="0">
                <a:solidFill>
                  <a:srgbClr val="FFFF00"/>
                </a:solidFill>
                <a:cs typeface="Franklin Gothic Book"/>
              </a:rPr>
              <a:t>thank them</a:t>
            </a:r>
            <a:r>
              <a:rPr lang="en-US" sz="3200" dirty="0">
                <a:solidFill>
                  <a:schemeClr val="bg1"/>
                </a:solidFill>
                <a:cs typeface="Franklin Gothic Book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9614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3" grpId="0" animBg="1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1404" y="1448062"/>
            <a:ext cx="5749192" cy="4419926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Do You Get to Carnegie Hall?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0100" y="1168400"/>
            <a:ext cx="5511800" cy="4826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7540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“PowerPoint” Is Not “Word”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621681" y="1458371"/>
            <a:ext cx="3648597" cy="3414677"/>
            <a:chOff x="547576" y="1322390"/>
            <a:chExt cx="3648597" cy="3414677"/>
          </a:xfrm>
        </p:grpSpPr>
        <p:sp>
          <p:nvSpPr>
            <p:cNvPr id="9" name="Rectangle 8"/>
            <p:cNvSpPr/>
            <p:nvPr/>
          </p:nvSpPr>
          <p:spPr>
            <a:xfrm>
              <a:off x="547576" y="1322390"/>
              <a:ext cx="3648597" cy="3414677"/>
            </a:xfrm>
            <a:prstGeom prst="rect">
              <a:avLst/>
            </a:prstGeom>
            <a:solidFill>
              <a:srgbClr val="F2F2F2"/>
            </a:solidFill>
            <a:ln w="9525" cmpd="sng">
              <a:solidFill>
                <a:srgbClr val="0033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5886" y="1591907"/>
              <a:ext cx="3031976" cy="2875643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7432362" y="4976040"/>
            <a:ext cx="20457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Paragraphs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Books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7803" y="1458370"/>
            <a:ext cx="3818791" cy="3411912"/>
          </a:xfrm>
          <a:prstGeom prst="rect">
            <a:avLst/>
          </a:prstGeom>
          <a:ln>
            <a:solidFill>
              <a:srgbClr val="0033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985153" y="4976040"/>
            <a:ext cx="372409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6 line maximum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20 point font minimum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28 point much better</a:t>
            </a:r>
          </a:p>
        </p:txBody>
      </p:sp>
      <p:sp>
        <p:nvSpPr>
          <p:cNvPr id="3" name="Not Equal 2"/>
          <p:cNvSpPr/>
          <p:nvPr/>
        </p:nvSpPr>
        <p:spPr>
          <a:xfrm>
            <a:off x="4774328" y="2250500"/>
            <a:ext cx="2829618" cy="1720026"/>
          </a:xfrm>
          <a:prstGeom prst="mathNotEqual">
            <a:avLst/>
          </a:prstGeom>
          <a:solidFill>
            <a:srgbClr val="800000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151425" y="2048541"/>
            <a:ext cx="3889150" cy="214961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800" b="1" dirty="0">
                <a:latin typeface="+mj-lt"/>
                <a:cs typeface="Franklin Gothic Medium"/>
              </a:rPr>
              <a:t>Three exceptions…</a:t>
            </a:r>
          </a:p>
          <a:p>
            <a:pPr marL="173038" indent="-173038" algn="ctr">
              <a:spcAft>
                <a:spcPts val="600"/>
              </a:spcAft>
              <a:buFont typeface="Arial"/>
              <a:buChar char="•"/>
            </a:pPr>
            <a:r>
              <a:rPr lang="en-US" sz="2800" dirty="0">
                <a:latin typeface="+mj-lt"/>
                <a:cs typeface="Franklin Gothic Book"/>
              </a:rPr>
              <a:t>Legal</a:t>
            </a:r>
          </a:p>
          <a:p>
            <a:pPr marL="173038" indent="-173038" algn="ctr">
              <a:spcAft>
                <a:spcPts val="600"/>
              </a:spcAft>
              <a:buFont typeface="Arial"/>
              <a:buChar char="•"/>
            </a:pPr>
            <a:r>
              <a:rPr lang="en-US" sz="2800" dirty="0">
                <a:latin typeface="+mj-lt"/>
                <a:cs typeface="Franklin Gothic Book"/>
              </a:rPr>
              <a:t>Legislative</a:t>
            </a:r>
          </a:p>
          <a:p>
            <a:pPr marL="173038" indent="-173038" algn="ctr">
              <a:spcAft>
                <a:spcPts val="600"/>
              </a:spcAft>
              <a:buFont typeface="Arial"/>
              <a:buChar char="•"/>
            </a:pPr>
            <a:r>
              <a:rPr lang="en-US" sz="2800" dirty="0">
                <a:latin typeface="+mj-lt"/>
                <a:cs typeface="Franklin Gothic Book"/>
              </a:rPr>
              <a:t>Webinars</a:t>
            </a:r>
          </a:p>
        </p:txBody>
      </p:sp>
    </p:spTree>
    <p:extLst>
      <p:ext uri="{BB962C8B-B14F-4D97-AF65-F5344CB8AC3E}">
        <p14:creationId xmlns:p14="http://schemas.microsoft.com/office/powerpoint/2010/main" val="414672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3" grpId="0" animBg="1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aser Eye Peer Pressure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882" y="434981"/>
            <a:ext cx="7984276" cy="595565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8319158" y="2364894"/>
            <a:ext cx="3872842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400" dirty="0">
                <a:solidFill>
                  <a:schemeClr val="bg1"/>
                </a:solidFill>
                <a:latin typeface="Franklin Gothic Medium" pitchFamily="34" charset="0"/>
              </a:rPr>
              <a:t>Lasers are for </a:t>
            </a:r>
          </a:p>
          <a:p>
            <a:pPr algn="ctr">
              <a:lnSpc>
                <a:spcPct val="90000"/>
              </a:lnSpc>
            </a:pPr>
            <a:r>
              <a:rPr lang="en-US" sz="4400" dirty="0">
                <a:solidFill>
                  <a:schemeClr val="bg1"/>
                </a:solidFill>
                <a:latin typeface="Franklin Gothic Medium" pitchFamily="34" charset="0"/>
              </a:rPr>
              <a:t>amusing cats.</a:t>
            </a:r>
          </a:p>
        </p:txBody>
      </p:sp>
    </p:spTree>
    <p:extLst>
      <p:ext uri="{BB962C8B-B14F-4D97-AF65-F5344CB8AC3E}">
        <p14:creationId xmlns:p14="http://schemas.microsoft.com/office/powerpoint/2010/main" val="309929900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E6FFE-0580-4248-B19D-E909BEF31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Liberals Have a Deep Narrative:</a:t>
            </a:r>
            <a:br>
              <a:rPr lang="en-US" dirty="0"/>
            </a:br>
            <a:r>
              <a:rPr lang="en-US" sz="2700" dirty="0"/>
              <a:t>“Creatively designed, hard-won public sphere as a powerful integrative force in American life”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35A1ED-6BEA-0A41-8C77-6F7F1E3D6A0B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Russell Hochschild, Arlie. Strangers in Their Own Land. 2018.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CB2E20-8036-CD46-9169-FB8E4D634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1785108"/>
            <a:ext cx="6428232" cy="428548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E39634-4E67-C345-BB14-D079A12D3E69}"/>
              </a:ext>
            </a:extLst>
          </p:cNvPr>
          <p:cNvSpPr txBox="1"/>
          <p:nvPr/>
        </p:nvSpPr>
        <p:spPr>
          <a:xfrm>
            <a:off x="3065929" y="2166176"/>
            <a:ext cx="8565239" cy="196977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lIns="182880" tIns="182880" rIns="182880" bIns="182880" rtlCol="0" anchor="ctr" anchorCtr="0">
            <a:spAutoFit/>
          </a:bodyPr>
          <a:lstStyle/>
          <a:p>
            <a:pPr marL="180975" indent="-1809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“We’re proud of this public square – </a:t>
            </a:r>
            <a:r>
              <a:rPr lang="en-US" sz="2800" b="1" dirty="0">
                <a:solidFill>
                  <a:srgbClr val="FFFF00"/>
                </a:solidFill>
              </a:rPr>
              <a:t>we built it</a:t>
            </a:r>
            <a:r>
              <a:rPr lang="en-US" sz="2800" dirty="0">
                <a:solidFill>
                  <a:schemeClr val="bg1"/>
                </a:solidFill>
              </a:rPr>
              <a:t>!”</a:t>
            </a:r>
          </a:p>
          <a:p>
            <a:pPr marL="180975" indent="-1809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“</a:t>
            </a:r>
            <a:r>
              <a:rPr lang="en-US" sz="2800" b="1" dirty="0">
                <a:solidFill>
                  <a:srgbClr val="FFFF00"/>
                </a:solidFill>
              </a:rPr>
              <a:t>Marauders</a:t>
            </a:r>
            <a:r>
              <a:rPr lang="en-US" sz="2800" dirty="0">
                <a:solidFill>
                  <a:schemeClr val="bg1"/>
                </a:solidFill>
              </a:rPr>
              <a:t> are invading it and dismantling it.”</a:t>
            </a:r>
          </a:p>
          <a:p>
            <a:pPr marL="180975" indent="-1809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“Their McMansions; our </a:t>
            </a:r>
            <a:r>
              <a:rPr lang="en-US" sz="2800" b="1" dirty="0">
                <a:solidFill>
                  <a:srgbClr val="FFFF00"/>
                </a:solidFill>
              </a:rPr>
              <a:t>public bricks</a:t>
            </a:r>
            <a:r>
              <a:rPr lang="en-US" sz="2800" dirty="0">
                <a:solidFill>
                  <a:schemeClr val="bg1"/>
                </a:solidFill>
              </a:rPr>
              <a:t>!”</a:t>
            </a:r>
          </a:p>
        </p:txBody>
      </p:sp>
    </p:spTree>
    <p:extLst>
      <p:ext uri="{BB962C8B-B14F-4D97-AF65-F5344CB8AC3E}">
        <p14:creationId xmlns:p14="http://schemas.microsoft.com/office/powerpoint/2010/main" val="33463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87FA8-89F3-D74E-B9CC-872F2159C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Words Matter.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84CD8-E490-794A-AB6F-D155D492886C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2CFE41-7209-1D4B-88AB-B3F32E5DEC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33" r="12109"/>
          <a:stretch/>
        </p:blipFill>
        <p:spPr>
          <a:xfrm>
            <a:off x="4150947" y="1690688"/>
            <a:ext cx="3786699" cy="328068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3CD0D4-6E8A-4E40-97F9-44A4C4FBB1AE}"/>
              </a:ext>
            </a:extLst>
          </p:cNvPr>
          <p:cNvSpPr txBox="1"/>
          <p:nvPr/>
        </p:nvSpPr>
        <p:spPr>
          <a:xfrm>
            <a:off x="7937646" y="2472632"/>
            <a:ext cx="40239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"One simplify would do, Ralph”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replied Thoreau.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193117-972C-E541-BED9-CAF9E6F8E47B}"/>
              </a:ext>
            </a:extLst>
          </p:cNvPr>
          <p:cNvSpPr txBox="1"/>
          <p:nvPr/>
        </p:nvSpPr>
        <p:spPr>
          <a:xfrm>
            <a:off x="230381" y="2472632"/>
            <a:ext cx="39205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"Simplify, simplify, simplify"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said Emerson. </a:t>
            </a:r>
          </a:p>
        </p:txBody>
      </p:sp>
    </p:spTree>
    <p:extLst>
      <p:ext uri="{BB962C8B-B14F-4D97-AF65-F5344CB8AC3E}">
        <p14:creationId xmlns:p14="http://schemas.microsoft.com/office/powerpoint/2010/main" val="115957939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BFFEA-1C3F-8649-810A-D1DFB7EDB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112795" cy="1325563"/>
          </a:xfrm>
        </p:spPr>
        <p:txBody>
          <a:bodyPr/>
          <a:lstStyle/>
          <a:p>
            <a:br>
              <a:rPr lang="en-US" dirty="0"/>
            </a:br>
            <a:r>
              <a:rPr lang="en-US" dirty="0">
                <a:solidFill>
                  <a:srgbClr val="FFFF00"/>
                </a:solidFill>
              </a:rPr>
              <a:t>Simple, Prudent, and Proudly American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9954D3-ACBE-0A49-84D5-EA66562FAEB4}"/>
              </a:ext>
            </a:extLst>
          </p:cNvPr>
          <p:cNvSpPr txBox="1"/>
          <p:nvPr/>
        </p:nvSpPr>
        <p:spPr>
          <a:xfrm>
            <a:off x="838199" y="1814513"/>
            <a:ext cx="1051559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Simple. </a:t>
            </a:r>
            <a: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Not complicated.</a:t>
            </a:r>
          </a:p>
          <a:p>
            <a:pPr algn="ctr">
              <a:spcAft>
                <a:spcPts val="1800"/>
              </a:spcAft>
            </a:pPr>
            <a:r>
              <a:rPr lang="en-US" sz="36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Stop wasting </a:t>
            </a:r>
            <a: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our money.</a:t>
            </a:r>
          </a:p>
          <a:p>
            <a:pPr algn="ctr">
              <a:spcAft>
                <a:spcPts val="1800"/>
              </a:spcAft>
            </a:pPr>
            <a: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Nobody should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take away your choice </a:t>
            </a:r>
            <a: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of doctor.</a:t>
            </a:r>
          </a:p>
          <a:p>
            <a:pPr algn="ctr">
              <a:spcAft>
                <a:spcPts val="1800"/>
              </a:spcAft>
            </a:pPr>
            <a:r>
              <a:rPr lang="en-US" sz="36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Businesses</a:t>
            </a:r>
            <a: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should focus on their businesses.</a:t>
            </a:r>
          </a:p>
          <a:p>
            <a:pPr algn="ctr">
              <a:spcAft>
                <a:spcPts val="1800"/>
              </a:spcAft>
            </a:pPr>
            <a:r>
              <a:rPr lang="en-US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Medicare is </a:t>
            </a:r>
            <a:r>
              <a:rPr lang="en-US" sz="5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proudly</a:t>
            </a:r>
            <a:r>
              <a:rPr lang="en-US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5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American.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1BC597-DF74-D843-A9AE-591038A7AF71}"/>
              </a:ext>
            </a:extLst>
          </p:cNvPr>
          <p:cNvSpPr txBox="1"/>
          <p:nvPr/>
        </p:nvSpPr>
        <p:spPr>
          <a:xfrm>
            <a:off x="838199" y="504686"/>
            <a:ext cx="76637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Non-partisan messages about Medicare for All:</a:t>
            </a:r>
          </a:p>
        </p:txBody>
      </p:sp>
    </p:spTree>
    <p:extLst>
      <p:ext uri="{BB962C8B-B14F-4D97-AF65-F5344CB8AC3E}">
        <p14:creationId xmlns:p14="http://schemas.microsoft.com/office/powerpoint/2010/main" val="369225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E6FFE-0580-4248-B19D-E909BEF31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122152" cy="1325563"/>
          </a:xfrm>
        </p:spPr>
        <p:txBody>
          <a:bodyPr/>
          <a:lstStyle/>
          <a:p>
            <a:r>
              <a:rPr lang="en-US" dirty="0"/>
              <a:t>Conservatives Have a Deep Narrative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35A1ED-6BEA-0A41-8C77-6F7F1E3D6A0B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0" y="6016753"/>
            <a:ext cx="8229600" cy="841248"/>
          </a:xfrm>
        </p:spPr>
        <p:txBody>
          <a:bodyPr/>
          <a:lstStyle/>
          <a:p>
            <a:r>
              <a:rPr lang="en-US"/>
              <a:t>Russell Hochschild, Arlie. Strangers in Their Own Land. 2018.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EB9B560-C8BE-4E41-A034-C74DCA5E6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1458347"/>
            <a:ext cx="7797816" cy="438627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138972-0E23-4140-BAA5-C5E2C45983CC}"/>
              </a:ext>
            </a:extLst>
          </p:cNvPr>
          <p:cNvSpPr txBox="1"/>
          <p:nvPr/>
        </p:nvSpPr>
        <p:spPr>
          <a:xfrm>
            <a:off x="502842" y="1661501"/>
            <a:ext cx="6952207" cy="298543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lIns="182880" tIns="182880" rIns="182880" bIns="182880" rtlCol="0" anchor="ctr" anchorCtr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Waiting in line for the </a:t>
            </a:r>
            <a:r>
              <a:rPr lang="en-US" sz="2800" b="1" dirty="0">
                <a:solidFill>
                  <a:srgbClr val="FFFF00"/>
                </a:solidFill>
              </a:rPr>
              <a:t>American Dream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00"/>
                </a:solidFill>
              </a:rPr>
              <a:t>Pride</a:t>
            </a:r>
            <a:r>
              <a:rPr lang="en-US" sz="2800" dirty="0">
                <a:solidFill>
                  <a:schemeClr val="bg1"/>
                </a:solidFill>
              </a:rPr>
              <a:t> at waiting patiently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00"/>
                </a:solidFill>
              </a:rPr>
              <a:t>Line-cutters </a:t>
            </a:r>
            <a:r>
              <a:rPr lang="en-US" sz="2800" dirty="0">
                <a:solidFill>
                  <a:schemeClr val="bg1"/>
                </a:solidFill>
              </a:rPr>
              <a:t>slow the line down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Government is </a:t>
            </a:r>
            <a:r>
              <a:rPr lang="en-US" sz="2800" b="1" dirty="0">
                <a:solidFill>
                  <a:srgbClr val="FFFF00"/>
                </a:solidFill>
              </a:rPr>
              <a:t>escorting line-cutters </a:t>
            </a:r>
            <a:r>
              <a:rPr lang="en-US" sz="2800" dirty="0">
                <a:solidFill>
                  <a:schemeClr val="bg1"/>
                </a:solidFill>
              </a:rPr>
              <a:t>to the head of the line.</a:t>
            </a:r>
          </a:p>
        </p:txBody>
      </p:sp>
    </p:spTree>
    <p:extLst>
      <p:ext uri="{BB962C8B-B14F-4D97-AF65-F5344CB8AC3E}">
        <p14:creationId xmlns:p14="http://schemas.microsoft.com/office/powerpoint/2010/main" val="54626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35A1ED-6BEA-0A41-8C77-6F7F1E3D6A0B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Russell Hochschild, Arlie. Strangers in Their Own Land. 2018. </a:t>
            </a:r>
            <a:r>
              <a:rPr lang="en-US" dirty="0" err="1"/>
              <a:t>pg</a:t>
            </a:r>
            <a:r>
              <a:rPr lang="en-US" dirty="0"/>
              <a:t> 228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738A30-0E9B-5A42-B40E-ADA008AC9CDD}"/>
              </a:ext>
            </a:extLst>
          </p:cNvPr>
          <p:cNvSpPr/>
          <p:nvPr/>
        </p:nvSpPr>
        <p:spPr>
          <a:xfrm>
            <a:off x="580913" y="1702564"/>
            <a:ext cx="11166438" cy="2706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3200" dirty="0"/>
              <a:t>“While </a:t>
            </a:r>
            <a:r>
              <a:rPr lang="en-US" sz="3200" b="1" dirty="0">
                <a:solidFill>
                  <a:srgbClr val="FFFF00"/>
                </a:solidFill>
              </a:rPr>
              <a:t>economic self-interest </a:t>
            </a:r>
            <a:r>
              <a:rPr lang="en-US" sz="3200" dirty="0"/>
              <a:t>is never entirely absent, </a:t>
            </a:r>
          </a:p>
          <a:p>
            <a:pPr algn="ctr">
              <a:lnSpc>
                <a:spcPct val="110000"/>
              </a:lnSpc>
            </a:pPr>
            <a:r>
              <a:rPr lang="en-US" sz="3200" dirty="0"/>
              <a:t>what I discovered was the profound importance of </a:t>
            </a:r>
          </a:p>
          <a:p>
            <a:pPr algn="ctr">
              <a:lnSpc>
                <a:spcPct val="110000"/>
              </a:lnSpc>
            </a:pPr>
            <a:r>
              <a:rPr lang="en-US" sz="60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emotional self-interest</a:t>
            </a:r>
            <a:r>
              <a:rPr lang="en-US" sz="6000" b="1" dirty="0">
                <a:solidFill>
                  <a:srgbClr val="FFFF00"/>
                </a:solidFill>
              </a:rPr>
              <a:t> </a:t>
            </a:r>
            <a:r>
              <a:rPr lang="en-US" sz="6000" dirty="0"/>
              <a:t>– </a:t>
            </a:r>
            <a:endParaRPr lang="en-US" sz="4800" dirty="0"/>
          </a:p>
          <a:p>
            <a:pPr algn="ctr">
              <a:lnSpc>
                <a:spcPct val="110000"/>
              </a:lnSpc>
            </a:pPr>
            <a:r>
              <a:rPr lang="en-US" sz="3200" dirty="0"/>
              <a:t>a giddy release from the feeling of being a</a:t>
            </a:r>
          </a:p>
          <a:p>
            <a:pPr algn="ctr">
              <a:lnSpc>
                <a:spcPct val="110000"/>
              </a:lnSpc>
            </a:pPr>
            <a:r>
              <a:rPr lang="en-US" sz="6000" b="1" dirty="0">
                <a:solidFill>
                  <a:srgbClr val="FFFF00"/>
                </a:solidFill>
              </a:rPr>
              <a:t>stranger in one’s own land</a:t>
            </a:r>
            <a:r>
              <a:rPr lang="en-US" sz="6000" dirty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08090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Got $10 to Risk?</a:t>
            </a:r>
            <a:endParaRPr lang="en-US" sz="2200" dirty="0">
              <a:latin typeface="Franklin Gothic Book" charset="0"/>
              <a:ea typeface="Franklin Gothic Book" charset="0"/>
              <a:cs typeface="Franklin Gothic Book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082268" y="1618255"/>
            <a:ext cx="8354504" cy="4577902"/>
            <a:chOff x="1109138" y="1187898"/>
            <a:chExt cx="8354504" cy="4577902"/>
          </a:xfrm>
        </p:grpSpPr>
        <p:pic>
          <p:nvPicPr>
            <p:cNvPr id="13" name="Picture 12" descr="coin toss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09138" y="1187898"/>
              <a:ext cx="3387648" cy="4577902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3161992" y="1574417"/>
              <a:ext cx="6301650" cy="1642533"/>
            </a:xfrm>
            <a:prstGeom prst="rect">
              <a:avLst/>
            </a:prstGeom>
            <a:solidFill>
              <a:schemeClr val="accent1"/>
            </a:solidFill>
            <a:ln w="9525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spcAft>
                  <a:spcPts val="1200"/>
                </a:spcAft>
                <a:buFont typeface="Arial" charset="0"/>
                <a:buChar char="•"/>
              </a:pPr>
              <a:r>
                <a:rPr lang="en-US" sz="2800" dirty="0">
                  <a:latin typeface="+mj-lt"/>
                  <a:ea typeface="Franklin Gothic Book" charset="0"/>
                  <a:cs typeface="Franklin Gothic Book" charset="0"/>
                </a:rPr>
                <a:t>Heads: You lose $10.</a:t>
              </a:r>
            </a:p>
            <a:p>
              <a:pPr marL="285750" indent="-285750">
                <a:spcAft>
                  <a:spcPts val="1200"/>
                </a:spcAft>
                <a:buFont typeface="Arial" charset="0"/>
                <a:buChar char="•"/>
              </a:pPr>
              <a:r>
                <a:rPr lang="en-US" sz="2800" dirty="0">
                  <a:latin typeface="+mj-lt"/>
                  <a:ea typeface="Franklin Gothic Book" charset="0"/>
                  <a:cs typeface="Franklin Gothic Book" charset="0"/>
                </a:rPr>
                <a:t>How much should tails be worth?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5819510" y="3892604"/>
            <a:ext cx="5126076" cy="1642533"/>
          </a:xfrm>
          <a:prstGeom prst="rect">
            <a:avLst/>
          </a:prstGeom>
          <a:solidFill>
            <a:schemeClr val="accent2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ea typeface="Franklin Gothic Medium" charset="0"/>
                <a:cs typeface="Franklin Gothic Medium" charset="0"/>
              </a:rPr>
              <a:t>Losses generally count </a:t>
            </a:r>
          </a:p>
          <a:p>
            <a:pPr algn="ctr"/>
            <a:r>
              <a:rPr lang="en-US" sz="3600" dirty="0">
                <a:ea typeface="Franklin Gothic Medium" charset="0"/>
                <a:cs typeface="Franklin Gothic Medium" charset="0"/>
              </a:rPr>
              <a:t>double of gains.</a:t>
            </a:r>
          </a:p>
        </p:txBody>
      </p:sp>
    </p:spTree>
    <p:extLst>
      <p:ext uri="{BB962C8B-B14F-4D97-AF65-F5344CB8AC3E}">
        <p14:creationId xmlns:p14="http://schemas.microsoft.com/office/powerpoint/2010/main" val="193790812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100" dirty="0"/>
              <a:t>Medicare for All</a:t>
            </a:r>
            <a:br>
              <a:rPr lang="en-US" sz="3600" dirty="0"/>
            </a:br>
            <a:r>
              <a:rPr lang="en-US" dirty="0"/>
              <a:t>Focused on Loss Aversion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838199" y="1865499"/>
            <a:ext cx="5029197" cy="891147"/>
          </a:xfrm>
          <a:prstGeom prst="rect">
            <a:avLst/>
          </a:prstGeom>
          <a:solidFill>
            <a:schemeClr val="accent1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3200" b="1" dirty="0">
                <a:ea typeface="Franklin Gothic Medium" charset="0"/>
                <a:cs typeface="Franklin Gothic Medium" charset="0"/>
              </a:rPr>
              <a:t>Gain Centric Messages</a:t>
            </a:r>
          </a:p>
        </p:txBody>
      </p:sp>
      <p:sp>
        <p:nvSpPr>
          <p:cNvPr id="5" name="Rectangle 4"/>
          <p:cNvSpPr/>
          <p:nvPr/>
        </p:nvSpPr>
        <p:spPr>
          <a:xfrm>
            <a:off x="6324602" y="1865499"/>
            <a:ext cx="5029197" cy="891147"/>
          </a:xfrm>
          <a:prstGeom prst="rect">
            <a:avLst/>
          </a:prstGeom>
          <a:solidFill>
            <a:schemeClr val="accent2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3200" b="1" dirty="0">
                <a:ea typeface="Franklin Gothic Medium" charset="0"/>
                <a:cs typeface="Franklin Gothic Medium" charset="0"/>
              </a:rPr>
              <a:t>Loss Centric Messages</a:t>
            </a:r>
          </a:p>
        </p:txBody>
      </p:sp>
      <p:sp>
        <p:nvSpPr>
          <p:cNvPr id="6" name="Rectangle 5"/>
          <p:cNvSpPr/>
          <p:nvPr/>
        </p:nvSpPr>
        <p:spPr>
          <a:xfrm>
            <a:off x="838199" y="2756646"/>
            <a:ext cx="5029197" cy="2783541"/>
          </a:xfrm>
          <a:prstGeom prst="rect">
            <a:avLst/>
          </a:prstGeom>
          <a:solidFill>
            <a:schemeClr val="bg1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34950" indent="-234950">
              <a:spcAft>
                <a:spcPts val="1200"/>
              </a:spcAft>
              <a:buFont typeface="Arial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+mj-lt"/>
                <a:ea typeface="Franklin Gothic Book" charset="0"/>
                <a:cs typeface="Franklin Gothic Book" charset="0"/>
              </a:rPr>
              <a:t>Save money for the other things you want.</a:t>
            </a:r>
          </a:p>
          <a:p>
            <a:pPr marL="234950" indent="-234950">
              <a:spcAft>
                <a:spcPts val="1200"/>
              </a:spcAft>
              <a:buFont typeface="Arial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+mj-lt"/>
                <a:ea typeface="Franklin Gothic Book" charset="0"/>
                <a:cs typeface="Franklin Gothic Book" charset="0"/>
              </a:rPr>
              <a:t>See any doctor you want.</a:t>
            </a:r>
          </a:p>
          <a:p>
            <a:pPr marL="234950" indent="-234950">
              <a:spcAft>
                <a:spcPts val="1200"/>
              </a:spcAft>
              <a:buFont typeface="Arial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+mj-lt"/>
                <a:ea typeface="Franklin Gothic Book" charset="0"/>
                <a:cs typeface="Franklin Gothic Book" charset="0"/>
              </a:rPr>
              <a:t>Live longer and healthier.</a:t>
            </a:r>
          </a:p>
        </p:txBody>
      </p:sp>
      <p:sp>
        <p:nvSpPr>
          <p:cNvPr id="7" name="Rectangle 6"/>
          <p:cNvSpPr/>
          <p:nvPr/>
        </p:nvSpPr>
        <p:spPr>
          <a:xfrm>
            <a:off x="6324602" y="2756645"/>
            <a:ext cx="5029197" cy="2783541"/>
          </a:xfrm>
          <a:prstGeom prst="rect">
            <a:avLst/>
          </a:prstGeom>
          <a:solidFill>
            <a:schemeClr val="bg1"/>
          </a:solidFill>
          <a:ln w="9525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34950" indent="-234950">
              <a:spcAft>
                <a:spcPts val="1200"/>
              </a:spcAft>
              <a:buFont typeface="Arial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+mj-lt"/>
                <a:ea typeface="Franklin Gothic Book" charset="0"/>
                <a:cs typeface="Franklin Gothic Book" charset="0"/>
              </a:rPr>
              <a:t>Stop wasting your money.</a:t>
            </a:r>
          </a:p>
          <a:p>
            <a:pPr marL="234950" indent="-234950">
              <a:spcAft>
                <a:spcPts val="1200"/>
              </a:spcAft>
              <a:buFont typeface="Arial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+mj-lt"/>
                <a:ea typeface="Franklin Gothic Book" charset="0"/>
                <a:cs typeface="Franklin Gothic Book" charset="0"/>
              </a:rPr>
              <a:t>Don’t let anyone take away your choice of doctor.</a:t>
            </a:r>
          </a:p>
          <a:p>
            <a:pPr marL="234950" indent="-234950">
              <a:spcAft>
                <a:spcPts val="1200"/>
              </a:spcAft>
              <a:buFont typeface="Arial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+mj-lt"/>
                <a:ea typeface="Franklin Gothic Book" charset="0"/>
                <a:cs typeface="Franklin Gothic Book" charset="0"/>
              </a:rPr>
              <a:t>Don’t die younger than you need to.</a:t>
            </a:r>
          </a:p>
        </p:txBody>
      </p:sp>
    </p:spTree>
    <p:extLst>
      <p:ext uri="{BB962C8B-B14F-4D97-AF65-F5344CB8AC3E}">
        <p14:creationId xmlns:p14="http://schemas.microsoft.com/office/powerpoint/2010/main" val="353919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  <p:bldP spid="7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393540" y="1352550"/>
            <a:ext cx="7404923" cy="4152900"/>
            <a:chOff x="444089" y="1352550"/>
            <a:chExt cx="7404923" cy="4152900"/>
          </a:xfrm>
        </p:grpSpPr>
        <p:sp>
          <p:nvSpPr>
            <p:cNvPr id="19" name="Rectangle 18"/>
            <p:cNvSpPr/>
            <p:nvPr/>
          </p:nvSpPr>
          <p:spPr>
            <a:xfrm>
              <a:off x="4309945" y="2774684"/>
              <a:ext cx="3539067" cy="1308633"/>
            </a:xfrm>
            <a:prstGeom prst="rect">
              <a:avLst/>
            </a:prstGeom>
            <a:solidFill>
              <a:schemeClr val="accent1"/>
            </a:solidFill>
            <a:ln w="9525" cmpd="sng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Franklin Gothic Medium" charset="0"/>
                  <a:ea typeface="Franklin Gothic Medium" charset="0"/>
                  <a:cs typeface="Franklin Gothic Medium" charset="0"/>
                </a:rPr>
                <a:t>Manny </a:t>
              </a:r>
              <a:r>
                <a:rPr lang="en-US" sz="2400" dirty="0" err="1">
                  <a:latin typeface="Franklin Gothic Medium" charset="0"/>
                  <a:ea typeface="Franklin Gothic Medium" charset="0"/>
                  <a:cs typeface="Franklin Gothic Medium" charset="0"/>
                </a:rPr>
                <a:t>Elkind</a:t>
              </a:r>
              <a:endParaRPr lang="en-US" sz="2400" dirty="0">
                <a:latin typeface="Franklin Gothic Medium" charset="0"/>
                <a:ea typeface="Franklin Gothic Medium" charset="0"/>
                <a:cs typeface="Franklin Gothic Medium" charset="0"/>
              </a:endParaRPr>
            </a:p>
            <a:p>
              <a:pPr algn="ctr"/>
              <a:r>
                <a:rPr lang="en-US" sz="2400" dirty="0">
                  <a:latin typeface="Franklin Gothic Medium" charset="0"/>
                  <a:ea typeface="Franklin Gothic Medium" charset="0"/>
                  <a:cs typeface="Franklin Gothic Medium" charset="0"/>
                </a:rPr>
                <a:t>“Whole Brain Model”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4089" y="1352550"/>
              <a:ext cx="4152900" cy="4152900"/>
            </a:xfrm>
            <a:prstGeom prst="ellipse">
              <a:avLst/>
            </a:prstGeom>
            <a:ln w="31750" cap="rnd">
              <a:solidFill>
                <a:schemeClr val="bg1"/>
              </a:solidFill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We Each Have Different Comfort Zones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>
                <a:latin typeface="Franklin Gothic Book" charset="0"/>
                <a:ea typeface="Franklin Gothic Book" charset="0"/>
                <a:cs typeface="Franklin Gothic Book" charset="0"/>
              </a:rPr>
              <a:t>Manny </a:t>
            </a:r>
            <a:r>
              <a:rPr lang="en-US" dirty="0" err="1">
                <a:latin typeface="Franklin Gothic Book" charset="0"/>
                <a:ea typeface="Franklin Gothic Book" charset="0"/>
                <a:cs typeface="Franklin Gothic Book" charset="0"/>
              </a:rPr>
              <a:t>Elkind</a:t>
            </a:r>
            <a:r>
              <a:rPr lang="en-US" dirty="0">
                <a:latin typeface="Franklin Gothic Book" charset="0"/>
                <a:ea typeface="Franklin Gothic Book" charset="0"/>
                <a:cs typeface="Franklin Gothic Book" charset="0"/>
              </a:rPr>
              <a:t>, </a:t>
            </a:r>
            <a:r>
              <a:rPr lang="en-US" dirty="0" err="1">
                <a:latin typeface="Franklin Gothic Book" charset="0"/>
                <a:ea typeface="Franklin Gothic Book" charset="0"/>
                <a:cs typeface="Franklin Gothic Book" charset="0"/>
              </a:rPr>
              <a:t>Mindtech</a:t>
            </a:r>
            <a:r>
              <a:rPr lang="en-US" dirty="0">
                <a:latin typeface="Franklin Gothic Book" charset="0"/>
                <a:ea typeface="Franklin Gothic Book" charset="0"/>
                <a:cs typeface="Franklin Gothic Book" charset="0"/>
              </a:rPr>
              <a:t> Inc.</a:t>
            </a:r>
          </a:p>
        </p:txBody>
      </p:sp>
      <p:sp>
        <p:nvSpPr>
          <p:cNvPr id="6" name="Freeform 5"/>
          <p:cNvSpPr/>
          <p:nvPr/>
        </p:nvSpPr>
        <p:spPr>
          <a:xfrm>
            <a:off x="6358056" y="4484271"/>
            <a:ext cx="5342498" cy="1338304"/>
          </a:xfrm>
          <a:custGeom>
            <a:avLst/>
            <a:gdLst>
              <a:gd name="connsiteX0" fmla="*/ 0 w 3247629"/>
              <a:gd name="connsiteY0" fmla="*/ 149746 h 1497464"/>
              <a:gd name="connsiteX1" fmla="*/ 149746 w 3247629"/>
              <a:gd name="connsiteY1" fmla="*/ 0 h 1497464"/>
              <a:gd name="connsiteX2" fmla="*/ 3097883 w 3247629"/>
              <a:gd name="connsiteY2" fmla="*/ 0 h 1497464"/>
              <a:gd name="connsiteX3" fmla="*/ 3247629 w 3247629"/>
              <a:gd name="connsiteY3" fmla="*/ 149746 h 1497464"/>
              <a:gd name="connsiteX4" fmla="*/ 3247629 w 3247629"/>
              <a:gd name="connsiteY4" fmla="*/ 1347718 h 1497464"/>
              <a:gd name="connsiteX5" fmla="*/ 3097883 w 3247629"/>
              <a:gd name="connsiteY5" fmla="*/ 1497464 h 1497464"/>
              <a:gd name="connsiteX6" fmla="*/ 149746 w 3247629"/>
              <a:gd name="connsiteY6" fmla="*/ 1497464 h 1497464"/>
              <a:gd name="connsiteX7" fmla="*/ 0 w 3247629"/>
              <a:gd name="connsiteY7" fmla="*/ 1347718 h 1497464"/>
              <a:gd name="connsiteX8" fmla="*/ 0 w 3247629"/>
              <a:gd name="connsiteY8" fmla="*/ 149746 h 1497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47629" h="1497464">
                <a:moveTo>
                  <a:pt x="0" y="149746"/>
                </a:moveTo>
                <a:cubicBezTo>
                  <a:pt x="0" y="67044"/>
                  <a:pt x="67044" y="0"/>
                  <a:pt x="149746" y="0"/>
                </a:cubicBezTo>
                <a:lnTo>
                  <a:pt x="3097883" y="0"/>
                </a:lnTo>
                <a:cubicBezTo>
                  <a:pt x="3180585" y="0"/>
                  <a:pt x="3247629" y="67044"/>
                  <a:pt x="3247629" y="149746"/>
                </a:cubicBezTo>
                <a:lnTo>
                  <a:pt x="3247629" y="1347718"/>
                </a:lnTo>
                <a:cubicBezTo>
                  <a:pt x="3247629" y="1430420"/>
                  <a:pt x="3180585" y="1497464"/>
                  <a:pt x="3097883" y="1497464"/>
                </a:cubicBezTo>
                <a:lnTo>
                  <a:pt x="149746" y="1497464"/>
                </a:lnTo>
                <a:cubicBezTo>
                  <a:pt x="67044" y="1497464"/>
                  <a:pt x="0" y="1430420"/>
                  <a:pt x="0" y="1347718"/>
                </a:cubicBezTo>
                <a:lnTo>
                  <a:pt x="0" y="14974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54480" tIns="0" rIns="101474" bIns="0" numCol="1" spcCol="1270" anchor="ctr" anchorCtr="0">
            <a:noAutofit/>
          </a:bodyPr>
          <a:lstStyle/>
          <a:p>
            <a:pPr marL="0" lvl="1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200" dirty="0">
                <a:ea typeface="Franklin Gothic Book" charset="0"/>
                <a:cs typeface="Franklin Gothic Book" charset="0"/>
              </a:rPr>
              <a:t>Relationships, communication, culture, values</a:t>
            </a:r>
          </a:p>
        </p:txBody>
      </p:sp>
      <p:sp>
        <p:nvSpPr>
          <p:cNvPr id="7" name="Freeform 6"/>
          <p:cNvSpPr/>
          <p:nvPr/>
        </p:nvSpPr>
        <p:spPr>
          <a:xfrm>
            <a:off x="547693" y="4484271"/>
            <a:ext cx="5342498" cy="1338304"/>
          </a:xfrm>
          <a:custGeom>
            <a:avLst/>
            <a:gdLst>
              <a:gd name="connsiteX0" fmla="*/ 0 w 3247629"/>
              <a:gd name="connsiteY0" fmla="*/ 149746 h 1497464"/>
              <a:gd name="connsiteX1" fmla="*/ 149746 w 3247629"/>
              <a:gd name="connsiteY1" fmla="*/ 0 h 1497464"/>
              <a:gd name="connsiteX2" fmla="*/ 3097883 w 3247629"/>
              <a:gd name="connsiteY2" fmla="*/ 0 h 1497464"/>
              <a:gd name="connsiteX3" fmla="*/ 3247629 w 3247629"/>
              <a:gd name="connsiteY3" fmla="*/ 149746 h 1497464"/>
              <a:gd name="connsiteX4" fmla="*/ 3247629 w 3247629"/>
              <a:gd name="connsiteY4" fmla="*/ 1347718 h 1497464"/>
              <a:gd name="connsiteX5" fmla="*/ 3097883 w 3247629"/>
              <a:gd name="connsiteY5" fmla="*/ 1497464 h 1497464"/>
              <a:gd name="connsiteX6" fmla="*/ 149746 w 3247629"/>
              <a:gd name="connsiteY6" fmla="*/ 1497464 h 1497464"/>
              <a:gd name="connsiteX7" fmla="*/ 0 w 3247629"/>
              <a:gd name="connsiteY7" fmla="*/ 1347718 h 1497464"/>
              <a:gd name="connsiteX8" fmla="*/ 0 w 3247629"/>
              <a:gd name="connsiteY8" fmla="*/ 149746 h 1497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47629" h="1497464">
                <a:moveTo>
                  <a:pt x="0" y="149746"/>
                </a:moveTo>
                <a:cubicBezTo>
                  <a:pt x="0" y="67044"/>
                  <a:pt x="67044" y="0"/>
                  <a:pt x="149746" y="0"/>
                </a:cubicBezTo>
                <a:lnTo>
                  <a:pt x="3097883" y="0"/>
                </a:lnTo>
                <a:cubicBezTo>
                  <a:pt x="3180585" y="0"/>
                  <a:pt x="3247629" y="67044"/>
                  <a:pt x="3247629" y="149746"/>
                </a:cubicBezTo>
                <a:lnTo>
                  <a:pt x="3247629" y="1347718"/>
                </a:lnTo>
                <a:cubicBezTo>
                  <a:pt x="3247629" y="1430420"/>
                  <a:pt x="3180585" y="1497464"/>
                  <a:pt x="3097883" y="1497464"/>
                </a:cubicBezTo>
                <a:lnTo>
                  <a:pt x="149746" y="1497464"/>
                </a:lnTo>
                <a:cubicBezTo>
                  <a:pt x="67044" y="1497464"/>
                  <a:pt x="0" y="1430420"/>
                  <a:pt x="0" y="1347718"/>
                </a:cubicBezTo>
                <a:lnTo>
                  <a:pt x="0" y="14974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474" tIns="0" rIns="1280160" bIns="0" numCol="1" spcCol="1270" anchor="ctr" anchorCtr="0">
            <a:noAutofit/>
          </a:bodyPr>
          <a:lstStyle/>
          <a:p>
            <a:pPr marL="0" lvl="1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200" dirty="0">
                <a:ea typeface="Franklin Gothic Book" charset="0"/>
                <a:cs typeface="Franklin Gothic Book" charset="0"/>
              </a:rPr>
              <a:t>Concepts, vision, purpose, strategy, global</a:t>
            </a:r>
          </a:p>
        </p:txBody>
      </p:sp>
      <p:sp>
        <p:nvSpPr>
          <p:cNvPr id="9" name="Freeform 8"/>
          <p:cNvSpPr/>
          <p:nvPr/>
        </p:nvSpPr>
        <p:spPr>
          <a:xfrm>
            <a:off x="6358056" y="1302160"/>
            <a:ext cx="5342498" cy="1338304"/>
          </a:xfrm>
          <a:custGeom>
            <a:avLst/>
            <a:gdLst>
              <a:gd name="connsiteX0" fmla="*/ 0 w 3247629"/>
              <a:gd name="connsiteY0" fmla="*/ 149746 h 1497464"/>
              <a:gd name="connsiteX1" fmla="*/ 149746 w 3247629"/>
              <a:gd name="connsiteY1" fmla="*/ 0 h 1497464"/>
              <a:gd name="connsiteX2" fmla="*/ 3097883 w 3247629"/>
              <a:gd name="connsiteY2" fmla="*/ 0 h 1497464"/>
              <a:gd name="connsiteX3" fmla="*/ 3247629 w 3247629"/>
              <a:gd name="connsiteY3" fmla="*/ 149746 h 1497464"/>
              <a:gd name="connsiteX4" fmla="*/ 3247629 w 3247629"/>
              <a:gd name="connsiteY4" fmla="*/ 1347718 h 1497464"/>
              <a:gd name="connsiteX5" fmla="*/ 3097883 w 3247629"/>
              <a:gd name="connsiteY5" fmla="*/ 1497464 h 1497464"/>
              <a:gd name="connsiteX6" fmla="*/ 149746 w 3247629"/>
              <a:gd name="connsiteY6" fmla="*/ 1497464 h 1497464"/>
              <a:gd name="connsiteX7" fmla="*/ 0 w 3247629"/>
              <a:gd name="connsiteY7" fmla="*/ 1347718 h 1497464"/>
              <a:gd name="connsiteX8" fmla="*/ 0 w 3247629"/>
              <a:gd name="connsiteY8" fmla="*/ 149746 h 1497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47629" h="1497464">
                <a:moveTo>
                  <a:pt x="0" y="149746"/>
                </a:moveTo>
                <a:cubicBezTo>
                  <a:pt x="0" y="67044"/>
                  <a:pt x="67044" y="0"/>
                  <a:pt x="149746" y="0"/>
                </a:cubicBezTo>
                <a:lnTo>
                  <a:pt x="3097883" y="0"/>
                </a:lnTo>
                <a:cubicBezTo>
                  <a:pt x="3180585" y="0"/>
                  <a:pt x="3247629" y="67044"/>
                  <a:pt x="3247629" y="149746"/>
                </a:cubicBezTo>
                <a:lnTo>
                  <a:pt x="3247629" y="1347718"/>
                </a:lnTo>
                <a:cubicBezTo>
                  <a:pt x="3247629" y="1430420"/>
                  <a:pt x="3180585" y="1497464"/>
                  <a:pt x="3097883" y="1497464"/>
                </a:cubicBezTo>
                <a:lnTo>
                  <a:pt x="149746" y="1497464"/>
                </a:lnTo>
                <a:cubicBezTo>
                  <a:pt x="67044" y="1497464"/>
                  <a:pt x="0" y="1430420"/>
                  <a:pt x="0" y="1347718"/>
                </a:cubicBezTo>
                <a:lnTo>
                  <a:pt x="0" y="14974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54480" tIns="0" rIns="105284" bIns="0" numCol="1" spcCol="1270" anchor="ctr" anchorCtr="0">
            <a:noAutofit/>
          </a:bodyPr>
          <a:lstStyle/>
          <a:p>
            <a:pPr marL="0" lvl="1" defTabSz="666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200" dirty="0">
                <a:ea typeface="Franklin Gothic Book" charset="0"/>
                <a:cs typeface="Franklin Gothic Book" charset="0"/>
              </a:rPr>
              <a:t>Methods, regulation, quality, control, timing, policies</a:t>
            </a:r>
          </a:p>
        </p:txBody>
      </p:sp>
      <p:sp>
        <p:nvSpPr>
          <p:cNvPr id="10" name="Freeform 9"/>
          <p:cNvSpPr/>
          <p:nvPr/>
        </p:nvSpPr>
        <p:spPr>
          <a:xfrm>
            <a:off x="547693" y="1302160"/>
            <a:ext cx="5342498" cy="1338304"/>
          </a:xfrm>
          <a:custGeom>
            <a:avLst/>
            <a:gdLst>
              <a:gd name="connsiteX0" fmla="*/ 0 w 3247629"/>
              <a:gd name="connsiteY0" fmla="*/ 149746 h 1497464"/>
              <a:gd name="connsiteX1" fmla="*/ 149746 w 3247629"/>
              <a:gd name="connsiteY1" fmla="*/ 0 h 1497464"/>
              <a:gd name="connsiteX2" fmla="*/ 3097883 w 3247629"/>
              <a:gd name="connsiteY2" fmla="*/ 0 h 1497464"/>
              <a:gd name="connsiteX3" fmla="*/ 3247629 w 3247629"/>
              <a:gd name="connsiteY3" fmla="*/ 149746 h 1497464"/>
              <a:gd name="connsiteX4" fmla="*/ 3247629 w 3247629"/>
              <a:gd name="connsiteY4" fmla="*/ 1347718 h 1497464"/>
              <a:gd name="connsiteX5" fmla="*/ 3097883 w 3247629"/>
              <a:gd name="connsiteY5" fmla="*/ 1497464 h 1497464"/>
              <a:gd name="connsiteX6" fmla="*/ 149746 w 3247629"/>
              <a:gd name="connsiteY6" fmla="*/ 1497464 h 1497464"/>
              <a:gd name="connsiteX7" fmla="*/ 0 w 3247629"/>
              <a:gd name="connsiteY7" fmla="*/ 1347718 h 1497464"/>
              <a:gd name="connsiteX8" fmla="*/ 0 w 3247629"/>
              <a:gd name="connsiteY8" fmla="*/ 149746 h 1497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47629" h="1497464">
                <a:moveTo>
                  <a:pt x="0" y="149746"/>
                </a:moveTo>
                <a:cubicBezTo>
                  <a:pt x="0" y="67044"/>
                  <a:pt x="67044" y="0"/>
                  <a:pt x="149746" y="0"/>
                </a:cubicBezTo>
                <a:lnTo>
                  <a:pt x="3097883" y="0"/>
                </a:lnTo>
                <a:cubicBezTo>
                  <a:pt x="3180585" y="0"/>
                  <a:pt x="3247629" y="67044"/>
                  <a:pt x="3247629" y="149746"/>
                </a:cubicBezTo>
                <a:lnTo>
                  <a:pt x="3247629" y="1347718"/>
                </a:lnTo>
                <a:cubicBezTo>
                  <a:pt x="3247629" y="1430420"/>
                  <a:pt x="3180585" y="1497464"/>
                  <a:pt x="3097883" y="1497464"/>
                </a:cubicBezTo>
                <a:lnTo>
                  <a:pt x="149746" y="1497464"/>
                </a:lnTo>
                <a:cubicBezTo>
                  <a:pt x="67044" y="1497464"/>
                  <a:pt x="0" y="1430420"/>
                  <a:pt x="0" y="1347718"/>
                </a:cubicBezTo>
                <a:lnTo>
                  <a:pt x="0" y="14974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5284" tIns="0" rIns="1079573" bIns="0" numCol="1" spcCol="1270" anchor="ctr" anchorCtr="0">
            <a:noAutofit/>
          </a:bodyPr>
          <a:lstStyle/>
          <a:p>
            <a:pPr marL="0" lvl="1" defTabSz="666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2200" dirty="0">
                <a:ea typeface="Franklin Gothic Book" charset="0"/>
                <a:cs typeface="Franklin Gothic Book" charset="0"/>
              </a:rPr>
              <a:t>Efficiency, financials, performance, measurements</a:t>
            </a:r>
          </a:p>
        </p:txBody>
      </p:sp>
      <p:sp>
        <p:nvSpPr>
          <p:cNvPr id="11" name="Freeform 10"/>
          <p:cNvSpPr/>
          <p:nvPr/>
        </p:nvSpPr>
        <p:spPr>
          <a:xfrm>
            <a:off x="4022947" y="1409735"/>
            <a:ext cx="2026256" cy="2026256"/>
          </a:xfrm>
          <a:custGeom>
            <a:avLst/>
            <a:gdLst>
              <a:gd name="connsiteX0" fmla="*/ 0 w 2026256"/>
              <a:gd name="connsiteY0" fmla="*/ 2026256 h 2026256"/>
              <a:gd name="connsiteX1" fmla="*/ 2026256 w 2026256"/>
              <a:gd name="connsiteY1" fmla="*/ 0 h 2026256"/>
              <a:gd name="connsiteX2" fmla="*/ 2026256 w 2026256"/>
              <a:gd name="connsiteY2" fmla="*/ 2026256 h 2026256"/>
              <a:gd name="connsiteX3" fmla="*/ 0 w 2026256"/>
              <a:gd name="connsiteY3" fmla="*/ 2026256 h 2026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6256" h="2026256">
                <a:moveTo>
                  <a:pt x="0" y="2026256"/>
                </a:moveTo>
                <a:cubicBezTo>
                  <a:pt x="0" y="907186"/>
                  <a:pt x="907186" y="0"/>
                  <a:pt x="2026256" y="0"/>
                </a:cubicBezTo>
                <a:lnTo>
                  <a:pt x="2026256" y="2026256"/>
                </a:lnTo>
                <a:lnTo>
                  <a:pt x="0" y="2026256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4320" tIns="764165" rIns="0" bIns="170688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solidFill>
                  <a:schemeClr val="bg1"/>
                </a:solidFill>
                <a:latin typeface="+mj-lt"/>
              </a:rPr>
              <a:t>Facts</a:t>
            </a:r>
          </a:p>
        </p:txBody>
      </p:sp>
      <p:sp>
        <p:nvSpPr>
          <p:cNvPr id="12" name="Freeform 11"/>
          <p:cNvSpPr/>
          <p:nvPr/>
        </p:nvSpPr>
        <p:spPr>
          <a:xfrm>
            <a:off x="6142795" y="1409735"/>
            <a:ext cx="2026256" cy="2026256"/>
          </a:xfrm>
          <a:custGeom>
            <a:avLst/>
            <a:gdLst>
              <a:gd name="connsiteX0" fmla="*/ 0 w 2026256"/>
              <a:gd name="connsiteY0" fmla="*/ 2026256 h 2026256"/>
              <a:gd name="connsiteX1" fmla="*/ 2026256 w 2026256"/>
              <a:gd name="connsiteY1" fmla="*/ 0 h 2026256"/>
              <a:gd name="connsiteX2" fmla="*/ 2026256 w 2026256"/>
              <a:gd name="connsiteY2" fmla="*/ 2026256 h 2026256"/>
              <a:gd name="connsiteX3" fmla="*/ 0 w 2026256"/>
              <a:gd name="connsiteY3" fmla="*/ 2026256 h 2026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6256" h="2026256">
                <a:moveTo>
                  <a:pt x="0" y="0"/>
                </a:moveTo>
                <a:cubicBezTo>
                  <a:pt x="1119070" y="0"/>
                  <a:pt x="2026256" y="907186"/>
                  <a:pt x="2026256" y="2026256"/>
                </a:cubicBezTo>
                <a:lnTo>
                  <a:pt x="0" y="202625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64165" rIns="274320" bIns="170688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solidFill>
                  <a:schemeClr val="bg1"/>
                </a:solidFill>
                <a:latin typeface="+mj-lt"/>
              </a:rPr>
              <a:t>Forms</a:t>
            </a:r>
          </a:p>
        </p:txBody>
      </p:sp>
      <p:sp>
        <p:nvSpPr>
          <p:cNvPr id="13" name="Freeform 12"/>
          <p:cNvSpPr/>
          <p:nvPr/>
        </p:nvSpPr>
        <p:spPr>
          <a:xfrm>
            <a:off x="6142796" y="3529583"/>
            <a:ext cx="2026257" cy="2026257"/>
          </a:xfrm>
          <a:custGeom>
            <a:avLst/>
            <a:gdLst>
              <a:gd name="connsiteX0" fmla="*/ 0 w 2026256"/>
              <a:gd name="connsiteY0" fmla="*/ 2026256 h 2026256"/>
              <a:gd name="connsiteX1" fmla="*/ 2026256 w 2026256"/>
              <a:gd name="connsiteY1" fmla="*/ 0 h 2026256"/>
              <a:gd name="connsiteX2" fmla="*/ 2026256 w 2026256"/>
              <a:gd name="connsiteY2" fmla="*/ 2026256 h 2026256"/>
              <a:gd name="connsiteX3" fmla="*/ 0 w 2026256"/>
              <a:gd name="connsiteY3" fmla="*/ 2026256 h 2026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6256" h="2026256">
                <a:moveTo>
                  <a:pt x="2026256" y="0"/>
                </a:moveTo>
                <a:cubicBezTo>
                  <a:pt x="2026256" y="1119070"/>
                  <a:pt x="1119070" y="2026256"/>
                  <a:pt x="0" y="2026256"/>
                </a:cubicBezTo>
                <a:lnTo>
                  <a:pt x="0" y="0"/>
                </a:lnTo>
                <a:lnTo>
                  <a:pt x="2026256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70689" rIns="182880" bIns="764165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>
                <a:solidFill>
                  <a:schemeClr val="bg1"/>
                </a:solidFill>
                <a:latin typeface="+mj-lt"/>
              </a:rPr>
              <a:t>Feelings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4022947" y="3529583"/>
            <a:ext cx="2026256" cy="2026256"/>
          </a:xfrm>
          <a:custGeom>
            <a:avLst/>
            <a:gdLst>
              <a:gd name="connsiteX0" fmla="*/ 0 w 2026256"/>
              <a:gd name="connsiteY0" fmla="*/ 2026256 h 2026256"/>
              <a:gd name="connsiteX1" fmla="*/ 2026256 w 2026256"/>
              <a:gd name="connsiteY1" fmla="*/ 0 h 2026256"/>
              <a:gd name="connsiteX2" fmla="*/ 2026256 w 2026256"/>
              <a:gd name="connsiteY2" fmla="*/ 2026256 h 2026256"/>
              <a:gd name="connsiteX3" fmla="*/ 0 w 2026256"/>
              <a:gd name="connsiteY3" fmla="*/ 2026256 h 2026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6256" h="2026256">
                <a:moveTo>
                  <a:pt x="2026256" y="2026256"/>
                </a:moveTo>
                <a:cubicBezTo>
                  <a:pt x="907186" y="2026256"/>
                  <a:pt x="0" y="1119070"/>
                  <a:pt x="0" y="0"/>
                </a:cubicBezTo>
                <a:lnTo>
                  <a:pt x="2026256" y="0"/>
                </a:lnTo>
                <a:lnTo>
                  <a:pt x="2026256" y="2026256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2880" tIns="170688" rIns="0" bIns="764165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>
                <a:solidFill>
                  <a:schemeClr val="bg1"/>
                </a:solidFill>
                <a:latin typeface="+mj-lt"/>
              </a:rPr>
              <a:t>Futures</a:t>
            </a:r>
            <a:endParaRPr lang="en-US" sz="32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334570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Medicare for All from the Four Quadrants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>
                <a:latin typeface="Franklin Gothic Book" charset="0"/>
                <a:ea typeface="Franklin Gothic Book" charset="0"/>
                <a:cs typeface="Franklin Gothic Book" charset="0"/>
              </a:rPr>
              <a:t>Manny </a:t>
            </a:r>
            <a:r>
              <a:rPr lang="en-US" dirty="0" err="1">
                <a:latin typeface="Franklin Gothic Book" charset="0"/>
                <a:ea typeface="Franklin Gothic Book" charset="0"/>
                <a:cs typeface="Franklin Gothic Book" charset="0"/>
              </a:rPr>
              <a:t>Elkind</a:t>
            </a:r>
            <a:r>
              <a:rPr lang="en-US" dirty="0">
                <a:latin typeface="Franklin Gothic Book" charset="0"/>
                <a:ea typeface="Franklin Gothic Book" charset="0"/>
                <a:cs typeface="Franklin Gothic Book" charset="0"/>
              </a:rPr>
              <a:t>, </a:t>
            </a:r>
            <a:r>
              <a:rPr lang="en-US" dirty="0" err="1">
                <a:latin typeface="Franklin Gothic Book" charset="0"/>
                <a:ea typeface="Franklin Gothic Book" charset="0"/>
                <a:cs typeface="Franklin Gothic Book" charset="0"/>
              </a:rPr>
              <a:t>Mindtech</a:t>
            </a:r>
            <a:r>
              <a:rPr lang="en-US" dirty="0">
                <a:latin typeface="Franklin Gothic Book" charset="0"/>
                <a:ea typeface="Franklin Gothic Book" charset="0"/>
                <a:cs typeface="Franklin Gothic Book" charset="0"/>
              </a:rPr>
              <a:t> Inc.</a:t>
            </a:r>
          </a:p>
        </p:txBody>
      </p:sp>
      <p:sp>
        <p:nvSpPr>
          <p:cNvPr id="6" name="Freeform 5"/>
          <p:cNvSpPr/>
          <p:nvPr/>
        </p:nvSpPr>
        <p:spPr>
          <a:xfrm>
            <a:off x="6358056" y="4484271"/>
            <a:ext cx="5342498" cy="1338304"/>
          </a:xfrm>
          <a:custGeom>
            <a:avLst/>
            <a:gdLst>
              <a:gd name="connsiteX0" fmla="*/ 0 w 3247629"/>
              <a:gd name="connsiteY0" fmla="*/ 149746 h 1497464"/>
              <a:gd name="connsiteX1" fmla="*/ 149746 w 3247629"/>
              <a:gd name="connsiteY1" fmla="*/ 0 h 1497464"/>
              <a:gd name="connsiteX2" fmla="*/ 3097883 w 3247629"/>
              <a:gd name="connsiteY2" fmla="*/ 0 h 1497464"/>
              <a:gd name="connsiteX3" fmla="*/ 3247629 w 3247629"/>
              <a:gd name="connsiteY3" fmla="*/ 149746 h 1497464"/>
              <a:gd name="connsiteX4" fmla="*/ 3247629 w 3247629"/>
              <a:gd name="connsiteY4" fmla="*/ 1347718 h 1497464"/>
              <a:gd name="connsiteX5" fmla="*/ 3097883 w 3247629"/>
              <a:gd name="connsiteY5" fmla="*/ 1497464 h 1497464"/>
              <a:gd name="connsiteX6" fmla="*/ 149746 w 3247629"/>
              <a:gd name="connsiteY6" fmla="*/ 1497464 h 1497464"/>
              <a:gd name="connsiteX7" fmla="*/ 0 w 3247629"/>
              <a:gd name="connsiteY7" fmla="*/ 1347718 h 1497464"/>
              <a:gd name="connsiteX8" fmla="*/ 0 w 3247629"/>
              <a:gd name="connsiteY8" fmla="*/ 149746 h 1497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47629" h="1497464">
                <a:moveTo>
                  <a:pt x="0" y="149746"/>
                </a:moveTo>
                <a:cubicBezTo>
                  <a:pt x="0" y="67044"/>
                  <a:pt x="67044" y="0"/>
                  <a:pt x="149746" y="0"/>
                </a:cubicBezTo>
                <a:lnTo>
                  <a:pt x="3097883" y="0"/>
                </a:lnTo>
                <a:cubicBezTo>
                  <a:pt x="3180585" y="0"/>
                  <a:pt x="3247629" y="67044"/>
                  <a:pt x="3247629" y="149746"/>
                </a:cubicBezTo>
                <a:lnTo>
                  <a:pt x="3247629" y="1347718"/>
                </a:lnTo>
                <a:cubicBezTo>
                  <a:pt x="3247629" y="1430420"/>
                  <a:pt x="3180585" y="1497464"/>
                  <a:pt x="3097883" y="1497464"/>
                </a:cubicBezTo>
                <a:lnTo>
                  <a:pt x="149746" y="1497464"/>
                </a:lnTo>
                <a:cubicBezTo>
                  <a:pt x="67044" y="1497464"/>
                  <a:pt x="0" y="1430420"/>
                  <a:pt x="0" y="1347718"/>
                </a:cubicBezTo>
                <a:lnTo>
                  <a:pt x="0" y="14974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54480" tIns="0" rIns="101474" bIns="0" numCol="1" spcCol="1270" anchor="ctr" anchorCtr="0">
            <a:noAutofit/>
          </a:bodyPr>
          <a:lstStyle/>
          <a:p>
            <a:pPr marL="171450" lvl="1" indent="-17145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charset="0"/>
              <a:buChar char="•"/>
            </a:pPr>
            <a:r>
              <a:rPr lang="en-US" sz="2200" dirty="0">
                <a:ea typeface="Franklin Gothic Book" charset="0"/>
                <a:cs typeface="Franklin Gothic Book" charset="0"/>
              </a:rPr>
              <a:t>Personal stories</a:t>
            </a:r>
          </a:p>
          <a:p>
            <a:pPr marL="171450" lvl="1" indent="-17145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charset="0"/>
              <a:buChar char="•"/>
            </a:pPr>
            <a:r>
              <a:rPr lang="en-US" sz="2200" dirty="0">
                <a:ea typeface="Franklin Gothic Book" charset="0"/>
                <a:cs typeface="Franklin Gothic Book" charset="0"/>
              </a:rPr>
              <a:t>Connect to the issues</a:t>
            </a:r>
          </a:p>
        </p:txBody>
      </p:sp>
      <p:sp>
        <p:nvSpPr>
          <p:cNvPr id="7" name="Freeform 6"/>
          <p:cNvSpPr/>
          <p:nvPr/>
        </p:nvSpPr>
        <p:spPr>
          <a:xfrm>
            <a:off x="547693" y="4484271"/>
            <a:ext cx="5342498" cy="1338304"/>
          </a:xfrm>
          <a:custGeom>
            <a:avLst/>
            <a:gdLst>
              <a:gd name="connsiteX0" fmla="*/ 0 w 3247629"/>
              <a:gd name="connsiteY0" fmla="*/ 149746 h 1497464"/>
              <a:gd name="connsiteX1" fmla="*/ 149746 w 3247629"/>
              <a:gd name="connsiteY1" fmla="*/ 0 h 1497464"/>
              <a:gd name="connsiteX2" fmla="*/ 3097883 w 3247629"/>
              <a:gd name="connsiteY2" fmla="*/ 0 h 1497464"/>
              <a:gd name="connsiteX3" fmla="*/ 3247629 w 3247629"/>
              <a:gd name="connsiteY3" fmla="*/ 149746 h 1497464"/>
              <a:gd name="connsiteX4" fmla="*/ 3247629 w 3247629"/>
              <a:gd name="connsiteY4" fmla="*/ 1347718 h 1497464"/>
              <a:gd name="connsiteX5" fmla="*/ 3097883 w 3247629"/>
              <a:gd name="connsiteY5" fmla="*/ 1497464 h 1497464"/>
              <a:gd name="connsiteX6" fmla="*/ 149746 w 3247629"/>
              <a:gd name="connsiteY6" fmla="*/ 1497464 h 1497464"/>
              <a:gd name="connsiteX7" fmla="*/ 0 w 3247629"/>
              <a:gd name="connsiteY7" fmla="*/ 1347718 h 1497464"/>
              <a:gd name="connsiteX8" fmla="*/ 0 w 3247629"/>
              <a:gd name="connsiteY8" fmla="*/ 149746 h 1497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47629" h="1497464">
                <a:moveTo>
                  <a:pt x="0" y="149746"/>
                </a:moveTo>
                <a:cubicBezTo>
                  <a:pt x="0" y="67044"/>
                  <a:pt x="67044" y="0"/>
                  <a:pt x="149746" y="0"/>
                </a:cubicBezTo>
                <a:lnTo>
                  <a:pt x="3097883" y="0"/>
                </a:lnTo>
                <a:cubicBezTo>
                  <a:pt x="3180585" y="0"/>
                  <a:pt x="3247629" y="67044"/>
                  <a:pt x="3247629" y="149746"/>
                </a:cubicBezTo>
                <a:lnTo>
                  <a:pt x="3247629" y="1347718"/>
                </a:lnTo>
                <a:cubicBezTo>
                  <a:pt x="3247629" y="1430420"/>
                  <a:pt x="3180585" y="1497464"/>
                  <a:pt x="3097883" y="1497464"/>
                </a:cubicBezTo>
                <a:lnTo>
                  <a:pt x="149746" y="1497464"/>
                </a:lnTo>
                <a:cubicBezTo>
                  <a:pt x="67044" y="1497464"/>
                  <a:pt x="0" y="1430420"/>
                  <a:pt x="0" y="1347718"/>
                </a:cubicBezTo>
                <a:lnTo>
                  <a:pt x="0" y="14974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1474" tIns="0" rIns="1280160" bIns="0" numCol="1" spcCol="1270" anchor="ctr" anchorCtr="0">
            <a:noAutofit/>
          </a:bodyPr>
          <a:lstStyle/>
          <a:p>
            <a:pPr marL="171450" lvl="1" indent="-171450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charset="0"/>
              <a:buChar char="•"/>
            </a:pPr>
            <a:r>
              <a:rPr lang="en-US" sz="2200" dirty="0">
                <a:ea typeface="Franklin Gothic Book" charset="0"/>
                <a:cs typeface="Franklin Gothic Book" charset="0"/>
              </a:rPr>
              <a:t>Businesses unfettered by the cost of American healthcare</a:t>
            </a:r>
          </a:p>
        </p:txBody>
      </p:sp>
      <p:sp>
        <p:nvSpPr>
          <p:cNvPr id="9" name="Freeform 8"/>
          <p:cNvSpPr/>
          <p:nvPr/>
        </p:nvSpPr>
        <p:spPr>
          <a:xfrm>
            <a:off x="6358056" y="1302160"/>
            <a:ext cx="5342498" cy="1338304"/>
          </a:xfrm>
          <a:custGeom>
            <a:avLst/>
            <a:gdLst>
              <a:gd name="connsiteX0" fmla="*/ 0 w 3247629"/>
              <a:gd name="connsiteY0" fmla="*/ 149746 h 1497464"/>
              <a:gd name="connsiteX1" fmla="*/ 149746 w 3247629"/>
              <a:gd name="connsiteY1" fmla="*/ 0 h 1497464"/>
              <a:gd name="connsiteX2" fmla="*/ 3097883 w 3247629"/>
              <a:gd name="connsiteY2" fmla="*/ 0 h 1497464"/>
              <a:gd name="connsiteX3" fmla="*/ 3247629 w 3247629"/>
              <a:gd name="connsiteY3" fmla="*/ 149746 h 1497464"/>
              <a:gd name="connsiteX4" fmla="*/ 3247629 w 3247629"/>
              <a:gd name="connsiteY4" fmla="*/ 1347718 h 1497464"/>
              <a:gd name="connsiteX5" fmla="*/ 3097883 w 3247629"/>
              <a:gd name="connsiteY5" fmla="*/ 1497464 h 1497464"/>
              <a:gd name="connsiteX6" fmla="*/ 149746 w 3247629"/>
              <a:gd name="connsiteY6" fmla="*/ 1497464 h 1497464"/>
              <a:gd name="connsiteX7" fmla="*/ 0 w 3247629"/>
              <a:gd name="connsiteY7" fmla="*/ 1347718 h 1497464"/>
              <a:gd name="connsiteX8" fmla="*/ 0 w 3247629"/>
              <a:gd name="connsiteY8" fmla="*/ 149746 h 1497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47629" h="1497464">
                <a:moveTo>
                  <a:pt x="0" y="149746"/>
                </a:moveTo>
                <a:cubicBezTo>
                  <a:pt x="0" y="67044"/>
                  <a:pt x="67044" y="0"/>
                  <a:pt x="149746" y="0"/>
                </a:cubicBezTo>
                <a:lnTo>
                  <a:pt x="3097883" y="0"/>
                </a:lnTo>
                <a:cubicBezTo>
                  <a:pt x="3180585" y="0"/>
                  <a:pt x="3247629" y="67044"/>
                  <a:pt x="3247629" y="149746"/>
                </a:cubicBezTo>
                <a:lnTo>
                  <a:pt x="3247629" y="1347718"/>
                </a:lnTo>
                <a:cubicBezTo>
                  <a:pt x="3247629" y="1430420"/>
                  <a:pt x="3180585" y="1497464"/>
                  <a:pt x="3097883" y="1497464"/>
                </a:cubicBezTo>
                <a:lnTo>
                  <a:pt x="149746" y="1497464"/>
                </a:lnTo>
                <a:cubicBezTo>
                  <a:pt x="67044" y="1497464"/>
                  <a:pt x="0" y="1430420"/>
                  <a:pt x="0" y="1347718"/>
                </a:cubicBezTo>
                <a:lnTo>
                  <a:pt x="0" y="14974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554480" tIns="0" rIns="105284" bIns="0" numCol="1" spcCol="1270" anchor="ctr" anchorCtr="0">
            <a:noAutofit/>
          </a:bodyPr>
          <a:lstStyle/>
          <a:p>
            <a:pPr marL="171450" lvl="1" indent="-171450" defTabSz="666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charset="0"/>
              <a:buChar char="•"/>
            </a:pPr>
            <a:r>
              <a:rPr lang="en-US" sz="2200" dirty="0">
                <a:ea typeface="Franklin Gothic Book" charset="0"/>
                <a:cs typeface="Franklin Gothic Book" charset="0"/>
              </a:rPr>
              <a:t>Bills pending in Congress</a:t>
            </a:r>
          </a:p>
          <a:p>
            <a:pPr marL="171450" lvl="1" indent="-171450" defTabSz="666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charset="0"/>
              <a:buChar char="•"/>
            </a:pPr>
            <a:r>
              <a:rPr lang="en-US" sz="2200" dirty="0">
                <a:ea typeface="Franklin Gothic Book" charset="0"/>
                <a:cs typeface="Franklin Gothic Book" charset="0"/>
              </a:rPr>
              <a:t>Implement through a link to Social Security</a:t>
            </a:r>
          </a:p>
        </p:txBody>
      </p:sp>
      <p:sp>
        <p:nvSpPr>
          <p:cNvPr id="10" name="Freeform 9"/>
          <p:cNvSpPr/>
          <p:nvPr/>
        </p:nvSpPr>
        <p:spPr>
          <a:xfrm>
            <a:off x="547693" y="1302160"/>
            <a:ext cx="5342498" cy="1338304"/>
          </a:xfrm>
          <a:custGeom>
            <a:avLst/>
            <a:gdLst>
              <a:gd name="connsiteX0" fmla="*/ 0 w 3247629"/>
              <a:gd name="connsiteY0" fmla="*/ 149746 h 1497464"/>
              <a:gd name="connsiteX1" fmla="*/ 149746 w 3247629"/>
              <a:gd name="connsiteY1" fmla="*/ 0 h 1497464"/>
              <a:gd name="connsiteX2" fmla="*/ 3097883 w 3247629"/>
              <a:gd name="connsiteY2" fmla="*/ 0 h 1497464"/>
              <a:gd name="connsiteX3" fmla="*/ 3247629 w 3247629"/>
              <a:gd name="connsiteY3" fmla="*/ 149746 h 1497464"/>
              <a:gd name="connsiteX4" fmla="*/ 3247629 w 3247629"/>
              <a:gd name="connsiteY4" fmla="*/ 1347718 h 1497464"/>
              <a:gd name="connsiteX5" fmla="*/ 3097883 w 3247629"/>
              <a:gd name="connsiteY5" fmla="*/ 1497464 h 1497464"/>
              <a:gd name="connsiteX6" fmla="*/ 149746 w 3247629"/>
              <a:gd name="connsiteY6" fmla="*/ 1497464 h 1497464"/>
              <a:gd name="connsiteX7" fmla="*/ 0 w 3247629"/>
              <a:gd name="connsiteY7" fmla="*/ 1347718 h 1497464"/>
              <a:gd name="connsiteX8" fmla="*/ 0 w 3247629"/>
              <a:gd name="connsiteY8" fmla="*/ 149746 h 1497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47629" h="1497464">
                <a:moveTo>
                  <a:pt x="0" y="149746"/>
                </a:moveTo>
                <a:cubicBezTo>
                  <a:pt x="0" y="67044"/>
                  <a:pt x="67044" y="0"/>
                  <a:pt x="149746" y="0"/>
                </a:cubicBezTo>
                <a:lnTo>
                  <a:pt x="3097883" y="0"/>
                </a:lnTo>
                <a:cubicBezTo>
                  <a:pt x="3180585" y="0"/>
                  <a:pt x="3247629" y="67044"/>
                  <a:pt x="3247629" y="149746"/>
                </a:cubicBezTo>
                <a:lnTo>
                  <a:pt x="3247629" y="1347718"/>
                </a:lnTo>
                <a:cubicBezTo>
                  <a:pt x="3247629" y="1430420"/>
                  <a:pt x="3180585" y="1497464"/>
                  <a:pt x="3097883" y="1497464"/>
                </a:cubicBezTo>
                <a:lnTo>
                  <a:pt x="149746" y="1497464"/>
                </a:lnTo>
                <a:cubicBezTo>
                  <a:pt x="67044" y="1497464"/>
                  <a:pt x="0" y="1430420"/>
                  <a:pt x="0" y="1347718"/>
                </a:cubicBezTo>
                <a:lnTo>
                  <a:pt x="0" y="14974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5284" tIns="0" rIns="1079573" bIns="0" numCol="1" spcCol="1270" anchor="ctr" anchorCtr="0">
            <a:noAutofit/>
          </a:bodyPr>
          <a:lstStyle/>
          <a:p>
            <a:pPr marL="171450" lvl="1" indent="-171450" defTabSz="666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charset="0"/>
              <a:buChar char="•"/>
            </a:pPr>
            <a:r>
              <a:rPr lang="en-US" sz="2200" dirty="0">
                <a:ea typeface="Franklin Gothic Book" charset="0"/>
                <a:cs typeface="Franklin Gothic Book" charset="0"/>
              </a:rPr>
              <a:t>Life expectancy data</a:t>
            </a:r>
          </a:p>
          <a:p>
            <a:pPr marL="171450" lvl="1" indent="-171450" defTabSz="6667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charset="0"/>
              <a:buChar char="•"/>
            </a:pPr>
            <a:r>
              <a:rPr lang="en-US" sz="2200" dirty="0">
                <a:ea typeface="Franklin Gothic Book" charset="0"/>
                <a:cs typeface="Franklin Gothic Book" charset="0"/>
              </a:rPr>
              <a:t>Cost trend charts</a:t>
            </a:r>
          </a:p>
        </p:txBody>
      </p:sp>
      <p:sp>
        <p:nvSpPr>
          <p:cNvPr id="11" name="Freeform 10"/>
          <p:cNvSpPr/>
          <p:nvPr/>
        </p:nvSpPr>
        <p:spPr>
          <a:xfrm>
            <a:off x="4022947" y="1409735"/>
            <a:ext cx="2026256" cy="2026256"/>
          </a:xfrm>
          <a:custGeom>
            <a:avLst/>
            <a:gdLst>
              <a:gd name="connsiteX0" fmla="*/ 0 w 2026256"/>
              <a:gd name="connsiteY0" fmla="*/ 2026256 h 2026256"/>
              <a:gd name="connsiteX1" fmla="*/ 2026256 w 2026256"/>
              <a:gd name="connsiteY1" fmla="*/ 0 h 2026256"/>
              <a:gd name="connsiteX2" fmla="*/ 2026256 w 2026256"/>
              <a:gd name="connsiteY2" fmla="*/ 2026256 h 2026256"/>
              <a:gd name="connsiteX3" fmla="*/ 0 w 2026256"/>
              <a:gd name="connsiteY3" fmla="*/ 2026256 h 2026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6256" h="2026256">
                <a:moveTo>
                  <a:pt x="0" y="2026256"/>
                </a:moveTo>
                <a:cubicBezTo>
                  <a:pt x="0" y="907186"/>
                  <a:pt x="907186" y="0"/>
                  <a:pt x="2026256" y="0"/>
                </a:cubicBezTo>
                <a:lnTo>
                  <a:pt x="2026256" y="2026256"/>
                </a:lnTo>
                <a:lnTo>
                  <a:pt x="0" y="2026256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4320" tIns="764165" rIns="0" bIns="170688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solidFill>
                  <a:schemeClr val="bg1"/>
                </a:solidFill>
              </a:rPr>
              <a:t>Facts</a:t>
            </a:r>
          </a:p>
        </p:txBody>
      </p:sp>
      <p:sp>
        <p:nvSpPr>
          <p:cNvPr id="12" name="Freeform 11"/>
          <p:cNvSpPr/>
          <p:nvPr/>
        </p:nvSpPr>
        <p:spPr>
          <a:xfrm>
            <a:off x="6142795" y="1409735"/>
            <a:ext cx="2026256" cy="2026256"/>
          </a:xfrm>
          <a:custGeom>
            <a:avLst/>
            <a:gdLst>
              <a:gd name="connsiteX0" fmla="*/ 0 w 2026256"/>
              <a:gd name="connsiteY0" fmla="*/ 2026256 h 2026256"/>
              <a:gd name="connsiteX1" fmla="*/ 2026256 w 2026256"/>
              <a:gd name="connsiteY1" fmla="*/ 0 h 2026256"/>
              <a:gd name="connsiteX2" fmla="*/ 2026256 w 2026256"/>
              <a:gd name="connsiteY2" fmla="*/ 2026256 h 2026256"/>
              <a:gd name="connsiteX3" fmla="*/ 0 w 2026256"/>
              <a:gd name="connsiteY3" fmla="*/ 2026256 h 2026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6256" h="2026256">
                <a:moveTo>
                  <a:pt x="0" y="0"/>
                </a:moveTo>
                <a:cubicBezTo>
                  <a:pt x="1119070" y="0"/>
                  <a:pt x="2026256" y="907186"/>
                  <a:pt x="2026256" y="2026256"/>
                </a:cubicBezTo>
                <a:lnTo>
                  <a:pt x="0" y="202625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64165" rIns="274320" bIns="170688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solidFill>
                  <a:schemeClr val="bg1"/>
                </a:solidFill>
              </a:rPr>
              <a:t>Forms</a:t>
            </a:r>
          </a:p>
        </p:txBody>
      </p:sp>
      <p:sp>
        <p:nvSpPr>
          <p:cNvPr id="13" name="Freeform 12"/>
          <p:cNvSpPr/>
          <p:nvPr/>
        </p:nvSpPr>
        <p:spPr>
          <a:xfrm>
            <a:off x="6142796" y="3529583"/>
            <a:ext cx="2026257" cy="2026257"/>
          </a:xfrm>
          <a:custGeom>
            <a:avLst/>
            <a:gdLst>
              <a:gd name="connsiteX0" fmla="*/ 0 w 2026256"/>
              <a:gd name="connsiteY0" fmla="*/ 2026256 h 2026256"/>
              <a:gd name="connsiteX1" fmla="*/ 2026256 w 2026256"/>
              <a:gd name="connsiteY1" fmla="*/ 0 h 2026256"/>
              <a:gd name="connsiteX2" fmla="*/ 2026256 w 2026256"/>
              <a:gd name="connsiteY2" fmla="*/ 2026256 h 2026256"/>
              <a:gd name="connsiteX3" fmla="*/ 0 w 2026256"/>
              <a:gd name="connsiteY3" fmla="*/ 2026256 h 2026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6256" h="2026256">
                <a:moveTo>
                  <a:pt x="2026256" y="0"/>
                </a:moveTo>
                <a:cubicBezTo>
                  <a:pt x="2026256" y="1119070"/>
                  <a:pt x="1119070" y="2026256"/>
                  <a:pt x="0" y="2026256"/>
                </a:cubicBezTo>
                <a:lnTo>
                  <a:pt x="0" y="0"/>
                </a:lnTo>
                <a:lnTo>
                  <a:pt x="2026256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70689" rIns="182880" bIns="764165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>
                <a:solidFill>
                  <a:schemeClr val="bg1"/>
                </a:solidFill>
              </a:rPr>
              <a:t>Feelings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4022947" y="3529583"/>
            <a:ext cx="2026256" cy="2026256"/>
          </a:xfrm>
          <a:custGeom>
            <a:avLst/>
            <a:gdLst>
              <a:gd name="connsiteX0" fmla="*/ 0 w 2026256"/>
              <a:gd name="connsiteY0" fmla="*/ 2026256 h 2026256"/>
              <a:gd name="connsiteX1" fmla="*/ 2026256 w 2026256"/>
              <a:gd name="connsiteY1" fmla="*/ 0 h 2026256"/>
              <a:gd name="connsiteX2" fmla="*/ 2026256 w 2026256"/>
              <a:gd name="connsiteY2" fmla="*/ 2026256 h 2026256"/>
              <a:gd name="connsiteX3" fmla="*/ 0 w 2026256"/>
              <a:gd name="connsiteY3" fmla="*/ 2026256 h 2026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6256" h="2026256">
                <a:moveTo>
                  <a:pt x="2026256" y="2026256"/>
                </a:moveTo>
                <a:cubicBezTo>
                  <a:pt x="907186" y="2026256"/>
                  <a:pt x="0" y="1119070"/>
                  <a:pt x="0" y="0"/>
                </a:cubicBezTo>
                <a:lnTo>
                  <a:pt x="2026256" y="0"/>
                </a:lnTo>
                <a:lnTo>
                  <a:pt x="2026256" y="2026256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2880" tIns="170688" rIns="0" bIns="764165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>
                <a:solidFill>
                  <a:schemeClr val="bg1"/>
                </a:solidFill>
              </a:rPr>
              <a:t>Futures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79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  <p:bldP spid="7" grpId="0" animBg="1"/>
      <p:bldP spid="9" grpId="0" uiExpand="1" build="p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PNHP Master Template">
      <a:dk1>
        <a:srgbClr val="000000"/>
      </a:dk1>
      <a:lt1>
        <a:srgbClr val="FFFFFF"/>
      </a:lt1>
      <a:dk2>
        <a:srgbClr val="323232"/>
      </a:dk2>
      <a:lt2>
        <a:srgbClr val="E3DED1"/>
      </a:lt2>
      <a:accent1>
        <a:srgbClr val="008C81"/>
      </a:accent1>
      <a:accent2>
        <a:srgbClr val="9F2936"/>
      </a:accent2>
      <a:accent3>
        <a:srgbClr val="FF9300"/>
      </a:accent3>
      <a:accent4>
        <a:srgbClr val="00539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400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8568</TotalTime>
  <Words>1355</Words>
  <Application>Microsoft Macintosh PowerPoint</Application>
  <PresentationFormat>Widescreen</PresentationFormat>
  <Paragraphs>302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Franklin Gothic Book</vt:lpstr>
      <vt:lpstr>Franklin Gothic Medium</vt:lpstr>
      <vt:lpstr>Office Theme</vt:lpstr>
      <vt:lpstr>Communicating effectively about Single Payer  Medicare for All</vt:lpstr>
      <vt:lpstr>PowerPoint Presentation</vt:lpstr>
      <vt:lpstr>Liberals Have a Deep Narrative: “Creatively designed, hard-won public sphere as a powerful integrative force in American life”</vt:lpstr>
      <vt:lpstr>Conservatives Have a Deep Narrative</vt:lpstr>
      <vt:lpstr>PowerPoint Presentation</vt:lpstr>
      <vt:lpstr>Got $10 to Risk?</vt:lpstr>
      <vt:lpstr>Medicare for All Focused on Loss Aversion</vt:lpstr>
      <vt:lpstr>We Each Have Different Comfort Zones</vt:lpstr>
      <vt:lpstr>Medicare for All from the Four Quadrants</vt:lpstr>
      <vt:lpstr>Liberals and Conservatives  Often Think Differently</vt:lpstr>
      <vt:lpstr>Lakoff Identified Two Cognitive Models</vt:lpstr>
      <vt:lpstr>Lakoff Identified Two Cognitive Models</vt:lpstr>
      <vt:lpstr>Moral Foundations Questionnaire</vt:lpstr>
      <vt:lpstr>Five Moral Pillars</vt:lpstr>
      <vt:lpstr>Our Personal Moral Pillars  Vary With Our Politics</vt:lpstr>
      <vt:lpstr>Five Moral Pillars of “Cover Everybody”</vt:lpstr>
      <vt:lpstr>Medicare Means  </vt:lpstr>
      <vt:lpstr>Five Moral Pillars of “Cover Everybody”</vt:lpstr>
      <vt:lpstr>Tribalism Trumps Moral Pillars</vt:lpstr>
      <vt:lpstr>Tribalism Trumps Moral Pillars</vt:lpstr>
      <vt:lpstr>Like It or Not, You’re In a Tribe</vt:lpstr>
      <vt:lpstr>None of This Helps If You Can’t Speak</vt:lpstr>
      <vt:lpstr>We’ve All Heard These Things</vt:lpstr>
      <vt:lpstr>Be Yourself, Sort Of</vt:lpstr>
      <vt:lpstr>Look Relaxed,  But You Are On a Stage</vt:lpstr>
      <vt:lpstr>Track Your Own APMs</vt:lpstr>
      <vt:lpstr>How Do You Get to Carnegie Hall?</vt:lpstr>
      <vt:lpstr>“PowerPoint” Is Not “Word”</vt:lpstr>
      <vt:lpstr>PowerPoint Presentation</vt:lpstr>
      <vt:lpstr>Our Words Matter.</vt:lpstr>
      <vt:lpstr> Simple, Prudent, and Proudly American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 Weisbart</dc:creator>
  <cp:lastModifiedBy>Ed Weisbart</cp:lastModifiedBy>
  <cp:revision>324</cp:revision>
  <dcterms:created xsi:type="dcterms:W3CDTF">2016-11-02T21:04:26Z</dcterms:created>
  <dcterms:modified xsi:type="dcterms:W3CDTF">2018-11-12T00:13:11Z</dcterms:modified>
</cp:coreProperties>
</file>