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6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7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8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9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20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1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2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3.xml" ContentType="application/vnd.openxmlformats-officedocument.drawingml.chart+xml"/>
  <Override PartName="/ppt/theme/themeOverride1.xml" ContentType="application/vnd.openxmlformats-officedocument.themeOverride+xml"/>
  <Override PartName="/ppt/charts/chart24.xml" ContentType="application/vnd.openxmlformats-officedocument.drawingml.chart+xml"/>
  <Override PartName="/ppt/theme/themeOverride2.xml" ContentType="application/vnd.openxmlformats-officedocument.themeOverride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7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8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9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30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31.xml" ContentType="application/vnd.openxmlformats-officedocument.drawingml.chart+xml"/>
  <Override PartName="/ppt/theme/themeOverride3.xml" ContentType="application/vnd.openxmlformats-officedocument.themeOverride+xml"/>
  <Override PartName="/ppt/charts/chart32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33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34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35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8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9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40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41.xml" ContentType="application/vnd.openxmlformats-officedocument.drawingml.chart+xml"/>
  <Override PartName="/ppt/theme/themeOverride4.xml" ContentType="application/vnd.openxmlformats-officedocument.themeOverride+xml"/>
  <Override PartName="/ppt/charts/chart42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43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44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45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46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charts/chart47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rts/chart48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49.xml" ContentType="application/vnd.openxmlformats-officedocument.drawingml.chart+xml"/>
  <Override PartName="/ppt/theme/themeOverride5.xml" ContentType="application/vnd.openxmlformats-officedocument.themeOverride+xml"/>
  <Override PartName="/ppt/charts/chart50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charts/chart51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charts/chart52.xml" ContentType="application/vnd.openxmlformats-officedocument.drawingml.chart+xml"/>
  <Override PartName="/ppt/theme/themeOverride6.xml" ContentType="application/vnd.openxmlformats-officedocument.themeOverride+xml"/>
  <Override PartName="/ppt/charts/chart53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charts/chart54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charts/chart55.xml" ContentType="application/vnd.openxmlformats-officedocument.drawingml.chart+xml"/>
  <Override PartName="/ppt/theme/themeOverride7.xml" ContentType="application/vnd.openxmlformats-officedocument.themeOverride+xml"/>
  <Override PartName="/ppt/charts/chart56.xml" ContentType="application/vnd.openxmlformats-officedocument.drawingml.chart+xml"/>
  <Override PartName="/ppt/theme/themeOverride8.xml" ContentType="application/vnd.openxmlformats-officedocument.themeOverride+xml"/>
  <Override PartName="/ppt/charts/chart57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charts/chart58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charts/chart59.xml" ContentType="application/vnd.openxmlformats-officedocument.drawingml.chart+xml"/>
  <Override PartName="/ppt/theme/themeOverride9.xml" ContentType="application/vnd.openxmlformats-officedocument.themeOverride+xml"/>
  <Override PartName="/ppt/charts/chart60.xml" ContentType="application/vnd.openxmlformats-officedocument.drawingml.chart+xml"/>
  <Override PartName="/ppt/theme/themeOverride10.xml" ContentType="application/vnd.openxmlformats-officedocument.themeOverride+xml"/>
  <Override PartName="/ppt/drawings/drawing1.xml" ContentType="application/vnd.openxmlformats-officedocument.drawingml.chartshapes+xml"/>
  <Override PartName="/ppt/charts/chart61.xml" ContentType="application/vnd.openxmlformats-officedocument.drawingml.chart+xml"/>
  <Override PartName="/ppt/theme/themeOverride11.xml" ContentType="application/vnd.openxmlformats-officedocument.themeOverride+xml"/>
  <Override PartName="/ppt/charts/chart62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charts/chart63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64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charts/chart65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charts/chart66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charts/chart67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charts/chart68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ppt/charts/chart69.xml" ContentType="application/vnd.openxmlformats-officedocument.drawingml.chart+xml"/>
  <Override PartName="/ppt/notesSlides/notesSlide2.xml" ContentType="application/vnd.openxmlformats-officedocument.presentationml.notesSlide+xml"/>
  <Override PartName="/ppt/charts/chart70.xml" ContentType="application/vnd.openxmlformats-officedocument.drawingml.chart+xml"/>
  <Override PartName="/ppt/charts/style54.xml" ContentType="application/vnd.ms-office.chartstyle+xml"/>
  <Override PartName="/ppt/charts/colors54.xml" ContentType="application/vnd.ms-office.chartcolorstyle+xml"/>
  <Override PartName="/ppt/charts/chart71.xml" ContentType="application/vnd.openxmlformats-officedocument.drawingml.chart+xml"/>
  <Override PartName="/ppt/charts/style55.xml" ContentType="application/vnd.ms-office.chartstyle+xml"/>
  <Override PartName="/ppt/charts/colors55.xml" ContentType="application/vnd.ms-office.chartcolorstyle+xml"/>
  <Override PartName="/ppt/charts/chart72.xml" ContentType="application/vnd.openxmlformats-officedocument.drawingml.chart+xml"/>
  <Override PartName="/ppt/charts/chart73.xml" ContentType="application/vnd.openxmlformats-officedocument.drawingml.chart+xml"/>
  <Override PartName="/ppt/theme/themeOverride12.xml" ContentType="application/vnd.openxmlformats-officedocument.themeOverride+xml"/>
  <Override PartName="/ppt/charts/chart74.xml" ContentType="application/vnd.openxmlformats-officedocument.drawingml.chart+xml"/>
  <Override PartName="/ppt/charts/style56.xml" ContentType="application/vnd.ms-office.chartstyle+xml"/>
  <Override PartName="/ppt/charts/colors56.xml" ContentType="application/vnd.ms-office.chartcolorstyle+xml"/>
  <Override PartName="/ppt/charts/chart75.xml" ContentType="application/vnd.openxmlformats-officedocument.drawingml.chart+xml"/>
  <Override PartName="/ppt/charts/chart76.xml" ContentType="application/vnd.openxmlformats-officedocument.drawingml.chart+xml"/>
  <Override PartName="/ppt/charts/chart77.xml" ContentType="application/vnd.openxmlformats-officedocument.drawingml.chart+xml"/>
  <Override PartName="/ppt/charts/chart78.xml" ContentType="application/vnd.openxmlformats-officedocument.drawingml.chart+xml"/>
  <Override PartName="/ppt/charts/style57.xml" ContentType="application/vnd.ms-office.chartstyle+xml"/>
  <Override PartName="/ppt/charts/colors57.xml" ContentType="application/vnd.ms-office.chartcolorstyle+xml"/>
  <Override PartName="/ppt/charts/chart79.xml" ContentType="application/vnd.openxmlformats-officedocument.drawingml.chart+xml"/>
  <Override PartName="/ppt/charts/style58.xml" ContentType="application/vnd.ms-office.chartstyle+xml"/>
  <Override PartName="/ppt/charts/colors58.xml" ContentType="application/vnd.ms-office.chartcolorstyle+xml"/>
  <Override PartName="/ppt/charts/chart80.xml" ContentType="application/vnd.openxmlformats-officedocument.drawingml.chart+xml"/>
  <Override PartName="/ppt/charts/style59.xml" ContentType="application/vnd.ms-office.chartstyle+xml"/>
  <Override PartName="/ppt/charts/colors59.xml" ContentType="application/vnd.ms-office.chartcolorstyle+xml"/>
  <Override PartName="/ppt/charts/chart81.xml" ContentType="application/vnd.openxmlformats-officedocument.drawingml.chart+xml"/>
  <Override PartName="/ppt/charts/style60.xml" ContentType="application/vnd.ms-office.chartstyle+xml"/>
  <Override PartName="/ppt/charts/colors60.xml" ContentType="application/vnd.ms-office.chartcolorstyle+xml"/>
  <Override PartName="/ppt/charts/chart82.xml" ContentType="application/vnd.openxmlformats-officedocument.drawingml.chart+xml"/>
  <Override PartName="/ppt/charts/style61.xml" ContentType="application/vnd.ms-office.chartstyle+xml"/>
  <Override PartName="/ppt/charts/colors61.xml" ContentType="application/vnd.ms-office.chartcolorstyle+xml"/>
  <Override PartName="/ppt/charts/chart83.xml" ContentType="application/vnd.openxmlformats-officedocument.drawingml.chart+xml"/>
  <Override PartName="/ppt/charts/style62.xml" ContentType="application/vnd.ms-office.chartstyle+xml"/>
  <Override PartName="/ppt/charts/colors62.xml" ContentType="application/vnd.ms-office.chartcolorstyle+xml"/>
  <Override PartName="/ppt/charts/chart84.xml" ContentType="application/vnd.openxmlformats-officedocument.drawingml.chart+xml"/>
  <Override PartName="/ppt/charts/style63.xml" ContentType="application/vnd.ms-office.chartstyle+xml"/>
  <Override PartName="/ppt/charts/colors63.xml" ContentType="application/vnd.ms-office.chartcolorstyle+xml"/>
  <Override PartName="/ppt/charts/chart85.xml" ContentType="application/vnd.openxmlformats-officedocument.drawingml.chart+xml"/>
  <Override PartName="/ppt/charts/style64.xml" ContentType="application/vnd.ms-office.chartstyle+xml"/>
  <Override PartName="/ppt/charts/colors64.xml" ContentType="application/vnd.ms-office.chartcolorstyle+xml"/>
  <Override PartName="/ppt/charts/chart86.xml" ContentType="application/vnd.openxmlformats-officedocument.drawingml.chart+xml"/>
  <Override PartName="/ppt/charts/style65.xml" ContentType="application/vnd.ms-office.chartstyle+xml"/>
  <Override PartName="/ppt/charts/colors65.xml" ContentType="application/vnd.ms-office.chartcolorstyle+xml"/>
  <Override PartName="/ppt/charts/chart87.xml" ContentType="application/vnd.openxmlformats-officedocument.drawingml.chart+xml"/>
  <Override PartName="/ppt/theme/themeOverride13.xml" ContentType="application/vnd.openxmlformats-officedocument.themeOverride+xml"/>
  <Override PartName="/ppt/charts/chart88.xml" ContentType="application/vnd.openxmlformats-officedocument.drawingml.chart+xml"/>
  <Override PartName="/ppt/charts/style66.xml" ContentType="application/vnd.ms-office.chartstyle+xml"/>
  <Override PartName="/ppt/charts/colors66.xml" ContentType="application/vnd.ms-office.chartcolorstyle+xml"/>
  <Override PartName="/ppt/charts/chart89.xml" ContentType="application/vnd.openxmlformats-officedocument.drawingml.chart+xml"/>
  <Override PartName="/ppt/theme/themeOverride14.xml" ContentType="application/vnd.openxmlformats-officedocument.themeOverride+xml"/>
  <Override PartName="/ppt/charts/chart90.xml" ContentType="application/vnd.openxmlformats-officedocument.drawingml.chart+xml"/>
  <Override PartName="/ppt/charts/style67.xml" ContentType="application/vnd.ms-office.chartstyle+xml"/>
  <Override PartName="/ppt/charts/colors67.xml" ContentType="application/vnd.ms-office.chartcolorstyle+xml"/>
  <Override PartName="/ppt/charts/chart91.xml" ContentType="application/vnd.openxmlformats-officedocument.drawingml.chart+xml"/>
  <Override PartName="/ppt/charts/style68.xml" ContentType="application/vnd.ms-office.chartstyle+xml"/>
  <Override PartName="/ppt/charts/colors68.xml" ContentType="application/vnd.ms-office.chartcolorstyle+xml"/>
  <Override PartName="/ppt/charts/chart92.xml" ContentType="application/vnd.openxmlformats-officedocument.drawingml.chart+xml"/>
  <Override PartName="/ppt/charts/style69.xml" ContentType="application/vnd.ms-office.chartstyle+xml"/>
  <Override PartName="/ppt/charts/colors69.xml" ContentType="application/vnd.ms-office.chartcolorstyle+xml"/>
  <Override PartName="/ppt/notesSlides/notesSlide3.xml" ContentType="application/vnd.openxmlformats-officedocument.presentationml.notesSlide+xml"/>
  <Override PartName="/ppt/charts/chart93.xml" ContentType="application/vnd.openxmlformats-officedocument.drawingml.chart+xml"/>
  <Override PartName="/ppt/charts/style70.xml" ContentType="application/vnd.ms-office.chartstyle+xml"/>
  <Override PartName="/ppt/charts/colors70.xml" ContentType="application/vnd.ms-office.chartcolorstyle+xml"/>
  <Override PartName="/ppt/charts/chart94.xml" ContentType="application/vnd.openxmlformats-officedocument.drawingml.chart+xml"/>
  <Override PartName="/ppt/charts/style71.xml" ContentType="application/vnd.ms-office.chartstyle+xml"/>
  <Override PartName="/ppt/charts/colors71.xml" ContentType="application/vnd.ms-office.chartcolorstyle+xml"/>
  <Override PartName="/ppt/charts/chart95.xml" ContentType="application/vnd.openxmlformats-officedocument.drawingml.chart+xml"/>
  <Override PartName="/ppt/charts/style72.xml" ContentType="application/vnd.ms-office.chartstyle+xml"/>
  <Override PartName="/ppt/charts/colors72.xml" ContentType="application/vnd.ms-office.chartcolorstyle+xml"/>
  <Override PartName="/ppt/charts/chart96.xml" ContentType="application/vnd.openxmlformats-officedocument.drawingml.chart+xml"/>
  <Override PartName="/ppt/charts/style73.xml" ContentType="application/vnd.ms-office.chartstyle+xml"/>
  <Override PartName="/ppt/charts/colors73.xml" ContentType="application/vnd.ms-office.chartcolorstyle+xml"/>
  <Override PartName="/ppt/charts/chart97.xml" ContentType="application/vnd.openxmlformats-officedocument.drawingml.chart+xml"/>
  <Override PartName="/ppt/charts/style74.xml" ContentType="application/vnd.ms-office.chartstyle+xml"/>
  <Override PartName="/ppt/charts/colors74.xml" ContentType="application/vnd.ms-office.chartcolorstyle+xml"/>
  <Override PartName="/ppt/charts/chart98.xml" ContentType="application/vnd.openxmlformats-officedocument.drawingml.chart+xml"/>
  <Override PartName="/ppt/theme/themeOverride15.xml" ContentType="application/vnd.openxmlformats-officedocument.themeOverride+xml"/>
  <Override PartName="/ppt/charts/chart99.xml" ContentType="application/vnd.openxmlformats-officedocument.drawingml.chart+xml"/>
  <Override PartName="/ppt/charts/style75.xml" ContentType="application/vnd.ms-office.chartstyle+xml"/>
  <Override PartName="/ppt/charts/colors75.xml" ContentType="application/vnd.ms-office.chartcolorstyle+xml"/>
  <Override PartName="/ppt/charts/chart100.xml" ContentType="application/vnd.openxmlformats-officedocument.drawingml.chart+xml"/>
  <Override PartName="/ppt/charts/style76.xml" ContentType="application/vnd.ms-office.chartstyle+xml"/>
  <Override PartName="/ppt/charts/colors76.xml" ContentType="application/vnd.ms-office.chartcolorstyle+xml"/>
  <Override PartName="/ppt/charts/chart101.xml" ContentType="application/vnd.openxmlformats-officedocument.drawingml.chart+xml"/>
  <Override PartName="/ppt/charts/style77.xml" ContentType="application/vnd.ms-office.chartstyle+xml"/>
  <Override PartName="/ppt/charts/colors77.xml" ContentType="application/vnd.ms-office.chartcolorstyle+xml"/>
  <Override PartName="/ppt/charts/chart102.xml" ContentType="application/vnd.openxmlformats-officedocument.drawingml.chart+xml"/>
  <Override PartName="/ppt/charts/style78.xml" ContentType="application/vnd.ms-office.chartstyle+xml"/>
  <Override PartName="/ppt/charts/colors78.xml" ContentType="application/vnd.ms-office.chartcolorstyle+xml"/>
  <Override PartName="/ppt/charts/chart103.xml" ContentType="application/vnd.openxmlformats-officedocument.drawingml.chart+xml"/>
  <Override PartName="/ppt/charts/style79.xml" ContentType="application/vnd.ms-office.chartstyle+xml"/>
  <Override PartName="/ppt/charts/colors79.xml" ContentType="application/vnd.ms-office.chartcolorstyle+xml"/>
  <Override PartName="/ppt/charts/chart104.xml" ContentType="application/vnd.openxmlformats-officedocument.drawingml.chart+xml"/>
  <Override PartName="/ppt/charts/chart105.xml" ContentType="application/vnd.openxmlformats-officedocument.drawingml.chart+xml"/>
  <Override PartName="/ppt/charts/style80.xml" ContentType="application/vnd.ms-office.chartstyle+xml"/>
  <Override PartName="/ppt/charts/colors80.xml" ContentType="application/vnd.ms-office.chartcolorstyle+xml"/>
  <Override PartName="/ppt/charts/chart106.xml" ContentType="application/vnd.openxmlformats-officedocument.drawingml.chart+xml"/>
  <Override PartName="/ppt/charts/style81.xml" ContentType="application/vnd.ms-office.chartstyle+xml"/>
  <Override PartName="/ppt/charts/colors81.xml" ContentType="application/vnd.ms-office.chartcolorstyle+xml"/>
  <Override PartName="/ppt/charts/chart107.xml" ContentType="application/vnd.openxmlformats-officedocument.drawingml.chart+xml"/>
  <Override PartName="/ppt/charts/style82.xml" ContentType="application/vnd.ms-office.chartstyle+xml"/>
  <Override PartName="/ppt/charts/colors82.xml" ContentType="application/vnd.ms-office.chartcolorstyle+xml"/>
  <Override PartName="/ppt/charts/chart108.xml" ContentType="application/vnd.openxmlformats-officedocument.drawingml.chart+xml"/>
  <Override PartName="/ppt/charts/chart109.xml" ContentType="application/vnd.openxmlformats-officedocument.drawingml.chart+xml"/>
  <Override PartName="/ppt/charts/style83.xml" ContentType="application/vnd.ms-office.chartstyle+xml"/>
  <Override PartName="/ppt/charts/colors83.xml" ContentType="application/vnd.ms-office.chartcolorstyle+xml"/>
  <Override PartName="/ppt/charts/chart110.xml" ContentType="application/vnd.openxmlformats-officedocument.drawingml.chart+xml"/>
  <Override PartName="/ppt/charts/style84.xml" ContentType="application/vnd.ms-office.chartstyle+xml"/>
  <Override PartName="/ppt/charts/colors84.xml" ContentType="application/vnd.ms-office.chartcolorstyle+xml"/>
  <Override PartName="/ppt/charts/chart111.xml" ContentType="application/vnd.openxmlformats-officedocument.drawingml.chart+xml"/>
  <Override PartName="/ppt/charts/chart112.xml" ContentType="application/vnd.openxmlformats-officedocument.drawingml.chart+xml"/>
  <Override PartName="/ppt/charts/chart113.xml" ContentType="application/vnd.openxmlformats-officedocument.drawingml.chart+xml"/>
  <Override PartName="/ppt/charts/style85.xml" ContentType="application/vnd.ms-office.chartstyle+xml"/>
  <Override PartName="/ppt/charts/colors85.xml" ContentType="application/vnd.ms-office.chartcolorstyle+xml"/>
  <Override PartName="/ppt/charts/chart114.xml" ContentType="application/vnd.openxmlformats-officedocument.drawingml.chart+xml"/>
  <Override PartName="/ppt/charts/style86.xml" ContentType="application/vnd.ms-office.chartstyle+xml"/>
  <Override PartName="/ppt/charts/colors86.xml" ContentType="application/vnd.ms-office.chartcolorstyle+xml"/>
  <Override PartName="/ppt/charts/chart115.xml" ContentType="application/vnd.openxmlformats-officedocument.drawingml.chart+xml"/>
  <Override PartName="/ppt/charts/style87.xml" ContentType="application/vnd.ms-office.chartstyle+xml"/>
  <Override PartName="/ppt/charts/colors87.xml" ContentType="application/vnd.ms-office.chartcolorstyle+xml"/>
  <Override PartName="/ppt/charts/chart116.xml" ContentType="application/vnd.openxmlformats-officedocument.drawingml.chart+xml"/>
  <Override PartName="/ppt/charts/style88.xml" ContentType="application/vnd.ms-office.chartstyle+xml"/>
  <Override PartName="/ppt/charts/colors88.xml" ContentType="application/vnd.ms-office.chartcolorstyle+xml"/>
  <Override PartName="/ppt/charts/chart117.xml" ContentType="application/vnd.openxmlformats-officedocument.drawingml.chart+xml"/>
  <Override PartName="/ppt/charts/style89.xml" ContentType="application/vnd.ms-office.chartstyle+xml"/>
  <Override PartName="/ppt/charts/colors89.xml" ContentType="application/vnd.ms-office.chartcolorstyle+xml"/>
  <Override PartName="/ppt/charts/chart118.xml" ContentType="application/vnd.openxmlformats-officedocument.drawingml.chart+xml"/>
  <Override PartName="/ppt/charts/style90.xml" ContentType="application/vnd.ms-office.chartstyle+xml"/>
  <Override PartName="/ppt/charts/colors90.xml" ContentType="application/vnd.ms-office.chartcolorstyle+xml"/>
  <Override PartName="/ppt/charts/chart119.xml" ContentType="application/vnd.openxmlformats-officedocument.drawingml.chart+xml"/>
  <Override PartName="/ppt/charts/style91.xml" ContentType="application/vnd.ms-office.chartstyle+xml"/>
  <Override PartName="/ppt/charts/colors91.xml" ContentType="application/vnd.ms-office.chartcolorstyle+xml"/>
  <Override PartName="/ppt/charts/chart120.xml" ContentType="application/vnd.openxmlformats-officedocument.drawingml.chart+xml"/>
  <Override PartName="/ppt/charts/chart121.xml" ContentType="application/vnd.openxmlformats-officedocument.drawingml.chart+xml"/>
  <Override PartName="/ppt/charts/style92.xml" ContentType="application/vnd.ms-office.chartstyle+xml"/>
  <Override PartName="/ppt/charts/colors92.xml" ContentType="application/vnd.ms-office.chartcolorstyle+xml"/>
  <Override PartName="/ppt/charts/chart122.xml" ContentType="application/vnd.openxmlformats-officedocument.drawingml.chart+xml"/>
  <Override PartName="/ppt/charts/style93.xml" ContentType="application/vnd.ms-office.chartstyle+xml"/>
  <Override PartName="/ppt/charts/colors93.xml" ContentType="application/vnd.ms-office.chartcolorstyle+xml"/>
  <Override PartName="/ppt/notesSlides/notesSlide4.xml" ContentType="application/vnd.openxmlformats-officedocument.presentationml.notesSlide+xml"/>
  <Override PartName="/ppt/charts/chart123.xml" ContentType="application/vnd.openxmlformats-officedocument.drawingml.chart+xml"/>
  <Override PartName="/ppt/charts/style94.xml" ContentType="application/vnd.ms-office.chartstyle+xml"/>
  <Override PartName="/ppt/charts/colors94.xml" ContentType="application/vnd.ms-office.chartcolorstyle+xml"/>
  <Override PartName="/ppt/charts/chart124.xml" ContentType="application/vnd.openxmlformats-officedocument.drawingml.chart+xml"/>
  <Override PartName="/ppt/charts/style95.xml" ContentType="application/vnd.ms-office.chartstyle+xml"/>
  <Override PartName="/ppt/charts/colors95.xml" ContentType="application/vnd.ms-office.chartcolorstyle+xml"/>
  <Override PartName="/ppt/charts/chart125.xml" ContentType="application/vnd.openxmlformats-officedocument.drawingml.chart+xml"/>
  <Override PartName="/ppt/charts/style96.xml" ContentType="application/vnd.ms-office.chartstyle+xml"/>
  <Override PartName="/ppt/charts/colors96.xml" ContentType="application/vnd.ms-office.chartcolorstyle+xml"/>
  <Override PartName="/ppt/notesSlides/notesSlide5.xml" ContentType="application/vnd.openxmlformats-officedocument.presentationml.notesSlide+xml"/>
  <Override PartName="/ppt/charts/chart126.xml" ContentType="application/vnd.openxmlformats-officedocument.drawingml.chart+xml"/>
  <Override PartName="/ppt/charts/style97.xml" ContentType="application/vnd.ms-office.chartstyle+xml"/>
  <Override PartName="/ppt/charts/colors97.xml" ContentType="application/vnd.ms-office.chartcolorstyle+xml"/>
  <Override PartName="/ppt/charts/chart127.xml" ContentType="application/vnd.openxmlformats-officedocument.drawingml.chart+xml"/>
  <Override PartName="/ppt/charts/style98.xml" ContentType="application/vnd.ms-office.chartstyle+xml"/>
  <Override PartName="/ppt/charts/colors98.xml" ContentType="application/vnd.ms-office.chartcolorstyle+xml"/>
  <Override PartName="/ppt/notesSlides/notesSlide6.xml" ContentType="application/vnd.openxmlformats-officedocument.presentationml.notesSlide+xml"/>
  <Override PartName="/ppt/charts/chart128.xml" ContentType="application/vnd.openxmlformats-officedocument.drawingml.chart+xml"/>
  <Override PartName="/ppt/charts/style99.xml" ContentType="application/vnd.ms-office.chartstyle+xml"/>
  <Override PartName="/ppt/charts/colors99.xml" ContentType="application/vnd.ms-office.chartcolorstyle+xml"/>
  <Override PartName="/ppt/charts/chart129.xml" ContentType="application/vnd.openxmlformats-officedocument.drawingml.chart+xml"/>
  <Override PartName="/ppt/charts/style100.xml" ContentType="application/vnd.ms-office.chartstyle+xml"/>
  <Override PartName="/ppt/charts/colors100.xml" ContentType="application/vnd.ms-office.chartcolorstyle+xml"/>
  <Override PartName="/ppt/charts/chart130.xml" ContentType="application/vnd.openxmlformats-officedocument.drawingml.chart+xml"/>
  <Override PartName="/ppt/charts/style101.xml" ContentType="application/vnd.ms-office.chartstyle+xml"/>
  <Override PartName="/ppt/charts/colors101.xml" ContentType="application/vnd.ms-office.chartcolorstyle+xml"/>
  <Override PartName="/ppt/charts/chart131.xml" ContentType="application/vnd.openxmlformats-officedocument.drawingml.chart+xml"/>
  <Override PartName="/ppt/charts/style102.xml" ContentType="application/vnd.ms-office.chartstyle+xml"/>
  <Override PartName="/ppt/charts/colors102.xml" ContentType="application/vnd.ms-office.chartcolorstyle+xml"/>
  <Override PartName="/ppt/charts/chart132.xml" ContentType="application/vnd.openxmlformats-officedocument.drawingml.chart+xml"/>
  <Override PartName="/ppt/charts/style103.xml" ContentType="application/vnd.ms-office.chartstyle+xml"/>
  <Override PartName="/ppt/charts/colors103.xml" ContentType="application/vnd.ms-office.chartcolorstyle+xml"/>
  <Override PartName="/ppt/charts/chart133.xml" ContentType="application/vnd.openxmlformats-officedocument.drawingml.chart+xml"/>
  <Override PartName="/ppt/charts/style104.xml" ContentType="application/vnd.ms-office.chartstyle+xml"/>
  <Override PartName="/ppt/charts/colors104.xml" ContentType="application/vnd.ms-office.chartcolorstyle+xml"/>
  <Override PartName="/ppt/charts/chart134.xml" ContentType="application/vnd.openxmlformats-officedocument.drawingml.chart+xml"/>
  <Override PartName="/ppt/charts/style105.xml" ContentType="application/vnd.ms-office.chartstyle+xml"/>
  <Override PartName="/ppt/charts/colors105.xml" ContentType="application/vnd.ms-office.chartcolorstyle+xml"/>
  <Override PartName="/ppt/charts/chart135.xml" ContentType="application/vnd.openxmlformats-officedocument.drawingml.chart+xml"/>
  <Override PartName="/ppt/charts/style106.xml" ContentType="application/vnd.ms-office.chartstyle+xml"/>
  <Override PartName="/ppt/charts/colors106.xml" ContentType="application/vnd.ms-office.chartcolorstyle+xml"/>
  <Override PartName="/ppt/charts/chart136.xml" ContentType="application/vnd.openxmlformats-officedocument.drawingml.chart+xml"/>
  <Override PartName="/ppt/charts/style107.xml" ContentType="application/vnd.ms-office.chartstyle+xml"/>
  <Override PartName="/ppt/charts/colors107.xml" ContentType="application/vnd.ms-office.chartcolorstyle+xml"/>
  <Override PartName="/ppt/charts/chart137.xml" ContentType="application/vnd.openxmlformats-officedocument.drawingml.chart+xml"/>
  <Override PartName="/ppt/charts/style108.xml" ContentType="application/vnd.ms-office.chartstyle+xml"/>
  <Override PartName="/ppt/charts/colors108.xml" ContentType="application/vnd.ms-office.chartcolorstyle+xml"/>
  <Override PartName="/ppt/charts/chart138.xml" ContentType="application/vnd.openxmlformats-officedocument.drawingml.chart+xml"/>
  <Override PartName="/ppt/charts/style109.xml" ContentType="application/vnd.ms-office.chartstyle+xml"/>
  <Override PartName="/ppt/charts/colors109.xml" ContentType="application/vnd.ms-office.chartcolorstyle+xml"/>
  <Override PartName="/ppt/charts/chart139.xml" ContentType="application/vnd.openxmlformats-officedocument.drawingml.chart+xml"/>
  <Override PartName="/ppt/charts/style110.xml" ContentType="application/vnd.ms-office.chartstyle+xml"/>
  <Override PartName="/ppt/charts/colors110.xml" ContentType="application/vnd.ms-office.chartcolorstyle+xml"/>
  <Override PartName="/ppt/charts/chart140.xml" ContentType="application/vnd.openxmlformats-officedocument.drawingml.chart+xml"/>
  <Override PartName="/ppt/charts/style111.xml" ContentType="application/vnd.ms-office.chartstyle+xml"/>
  <Override PartName="/ppt/charts/colors111.xml" ContentType="application/vnd.ms-office.chartcolorstyle+xml"/>
  <Override PartName="/ppt/charts/chart141.xml" ContentType="application/vnd.openxmlformats-officedocument.drawingml.chart+xml"/>
  <Override PartName="/ppt/charts/style112.xml" ContentType="application/vnd.ms-office.chartstyle+xml"/>
  <Override PartName="/ppt/charts/colors112.xml" ContentType="application/vnd.ms-office.chartcolorstyle+xml"/>
  <Override PartName="/ppt/charts/chart142.xml" ContentType="application/vnd.openxmlformats-officedocument.drawingml.chart+xml"/>
  <Override PartName="/ppt/charts/style113.xml" ContentType="application/vnd.ms-office.chartstyle+xml"/>
  <Override PartName="/ppt/charts/colors113.xml" ContentType="application/vnd.ms-office.chartcolorstyle+xml"/>
  <Override PartName="/ppt/charts/chart143.xml" ContentType="application/vnd.openxmlformats-officedocument.drawingml.chart+xml"/>
  <Override PartName="/ppt/charts/style114.xml" ContentType="application/vnd.ms-office.chartstyle+xml"/>
  <Override PartName="/ppt/charts/colors114.xml" ContentType="application/vnd.ms-office.chartcolorstyle+xml"/>
  <Override PartName="/ppt/charts/chart144.xml" ContentType="application/vnd.openxmlformats-officedocument.drawingml.chart+xml"/>
  <Override PartName="/ppt/charts/style115.xml" ContentType="application/vnd.ms-office.chartstyle+xml"/>
  <Override PartName="/ppt/charts/colors115.xml" ContentType="application/vnd.ms-office.chartcolorstyle+xml"/>
  <Override PartName="/ppt/charts/chart145.xml" ContentType="application/vnd.openxmlformats-officedocument.drawingml.chart+xml"/>
  <Override PartName="/ppt/charts/style116.xml" ContentType="application/vnd.ms-office.chartstyle+xml"/>
  <Override PartName="/ppt/charts/colors116.xml" ContentType="application/vnd.ms-office.chartcolorstyle+xml"/>
  <Override PartName="/ppt/charts/chart146.xml" ContentType="application/vnd.openxmlformats-officedocument.drawingml.chart+xml"/>
  <Override PartName="/ppt/charts/style117.xml" ContentType="application/vnd.ms-office.chartstyle+xml"/>
  <Override PartName="/ppt/charts/colors117.xml" ContentType="application/vnd.ms-office.chartcolorstyle+xml"/>
  <Override PartName="/ppt/charts/chart147.xml" ContentType="application/vnd.openxmlformats-officedocument.drawingml.chart+xml"/>
  <Override PartName="/ppt/charts/style118.xml" ContentType="application/vnd.ms-office.chartstyle+xml"/>
  <Override PartName="/ppt/charts/colors118.xml" ContentType="application/vnd.ms-office.chartcolorstyle+xml"/>
  <Override PartName="/ppt/charts/chart148.xml" ContentType="application/vnd.openxmlformats-officedocument.drawingml.chart+xml"/>
  <Override PartName="/ppt/charts/style119.xml" ContentType="application/vnd.ms-office.chartstyle+xml"/>
  <Override PartName="/ppt/charts/colors119.xml" ContentType="application/vnd.ms-office.chartcolorstyle+xml"/>
  <Override PartName="/ppt/notesSlides/notesSlide7.xml" ContentType="application/vnd.openxmlformats-officedocument.presentationml.notesSlide+xml"/>
  <Override PartName="/ppt/charts/chart149.xml" ContentType="application/vnd.openxmlformats-officedocument.drawingml.chart+xml"/>
  <Override PartName="/ppt/charts/style120.xml" ContentType="application/vnd.ms-office.chartstyle+xml"/>
  <Override PartName="/ppt/charts/colors120.xml" ContentType="application/vnd.ms-office.chartcolorstyle+xml"/>
  <Override PartName="/ppt/charts/chart150.xml" ContentType="application/vnd.openxmlformats-officedocument.drawingml.chart+xml"/>
  <Override PartName="/ppt/charts/style121.xml" ContentType="application/vnd.ms-office.chartstyle+xml"/>
  <Override PartName="/ppt/charts/colors121.xml" ContentType="application/vnd.ms-office.chartcolorstyle+xml"/>
  <Override PartName="/ppt/notesSlides/notesSlide8.xml" ContentType="application/vnd.openxmlformats-officedocument.presentationml.notesSlide+xml"/>
  <Override PartName="/ppt/charts/chart151.xml" ContentType="application/vnd.openxmlformats-officedocument.drawingml.chart+xml"/>
  <Override PartName="/ppt/charts/style122.xml" ContentType="application/vnd.ms-office.chartstyle+xml"/>
  <Override PartName="/ppt/charts/colors122.xml" ContentType="application/vnd.ms-office.chartcolorstyle+xml"/>
  <Override PartName="/ppt/charts/chart152.xml" ContentType="application/vnd.openxmlformats-officedocument.drawingml.chart+xml"/>
  <Override PartName="/ppt/charts/style123.xml" ContentType="application/vnd.ms-office.chartstyle+xml"/>
  <Override PartName="/ppt/charts/colors123.xml" ContentType="application/vnd.ms-office.chartcolorstyle+xml"/>
  <Override PartName="/ppt/charts/chart153.xml" ContentType="application/vnd.openxmlformats-officedocument.drawingml.chart+xml"/>
  <Override PartName="/ppt/charts/style124.xml" ContentType="application/vnd.ms-office.chartstyle+xml"/>
  <Override PartName="/ppt/charts/colors124.xml" ContentType="application/vnd.ms-office.chartcolorstyle+xml"/>
  <Override PartName="/ppt/charts/chart154.xml" ContentType="application/vnd.openxmlformats-officedocument.drawingml.chart+xml"/>
  <Override PartName="/ppt/charts/style125.xml" ContentType="application/vnd.ms-office.chartstyle+xml"/>
  <Override PartName="/ppt/charts/colors125.xml" ContentType="application/vnd.ms-office.chartcolorstyle+xml"/>
  <Override PartName="/ppt/charts/chart155.xml" ContentType="application/vnd.openxmlformats-officedocument.drawingml.chart+xml"/>
  <Override PartName="/ppt/charts/style126.xml" ContentType="application/vnd.ms-office.chartstyle+xml"/>
  <Override PartName="/ppt/charts/colors126.xml" ContentType="application/vnd.ms-office.chartcolorstyle+xml"/>
  <Override PartName="/ppt/charts/chart156.xml" ContentType="application/vnd.openxmlformats-officedocument.drawingml.chart+xml"/>
  <Override PartName="/ppt/theme/themeOverride16.xml" ContentType="application/vnd.openxmlformats-officedocument.themeOverride+xml"/>
  <Override PartName="/ppt/charts/chart157.xml" ContentType="application/vnd.openxmlformats-officedocument.drawingml.chart+xml"/>
  <Override PartName="/ppt/charts/style127.xml" ContentType="application/vnd.ms-office.chartstyle+xml"/>
  <Override PartName="/ppt/charts/colors127.xml" ContentType="application/vnd.ms-office.chartcolorstyle+xml"/>
  <Override PartName="/ppt/charts/chart158.xml" ContentType="application/vnd.openxmlformats-officedocument.drawingml.chart+xml"/>
  <Override PartName="/ppt/charts/style128.xml" ContentType="application/vnd.ms-office.chartstyle+xml"/>
  <Override PartName="/ppt/charts/colors128.xml" ContentType="application/vnd.ms-office.chartcolorstyle+xml"/>
  <Override PartName="/ppt/notesSlides/notesSlide9.xml" ContentType="application/vnd.openxmlformats-officedocument.presentationml.notesSlide+xml"/>
  <Override PartName="/ppt/charts/chart159.xml" ContentType="application/vnd.openxmlformats-officedocument.drawingml.chart+xml"/>
  <Override PartName="/ppt/charts/style129.xml" ContentType="application/vnd.ms-office.chartstyle+xml"/>
  <Override PartName="/ppt/charts/colors129.xml" ContentType="application/vnd.ms-office.chartcolorstyle+xml"/>
  <Override PartName="/ppt/notesSlides/notesSlide10.xml" ContentType="application/vnd.openxmlformats-officedocument.presentationml.notesSlide+xml"/>
  <Override PartName="/ppt/charts/chart160.xml" ContentType="application/vnd.openxmlformats-officedocument.drawingml.chart+xml"/>
  <Override PartName="/ppt/charts/style130.xml" ContentType="application/vnd.ms-office.chartstyle+xml"/>
  <Override PartName="/ppt/charts/colors130.xml" ContentType="application/vnd.ms-office.chartcolorstyle+xml"/>
  <Override PartName="/ppt/charts/chart161.xml" ContentType="application/vnd.openxmlformats-officedocument.drawingml.chart+xml"/>
  <Override PartName="/ppt/theme/themeOverride17.xml" ContentType="application/vnd.openxmlformats-officedocument.themeOverride+xml"/>
  <Override PartName="/ppt/charts/chart162.xml" ContentType="application/vnd.openxmlformats-officedocument.drawingml.chart+xml"/>
  <Override PartName="/ppt/charts/style131.xml" ContentType="application/vnd.ms-office.chartstyle+xml"/>
  <Override PartName="/ppt/charts/colors13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63.xml" ContentType="application/vnd.openxmlformats-officedocument.drawingml.chart+xml"/>
  <Override PartName="/ppt/charts/style132.xml" ContentType="application/vnd.ms-office.chartstyle+xml"/>
  <Override PartName="/ppt/charts/colors132.xml" ContentType="application/vnd.ms-office.chartcolorstyle+xml"/>
  <Override PartName="/ppt/charts/chart164.xml" ContentType="application/vnd.openxmlformats-officedocument.drawingml.chart+xml"/>
  <Override PartName="/ppt/charts/style133.xml" ContentType="application/vnd.ms-office.chartstyle+xml"/>
  <Override PartName="/ppt/charts/colors133.xml" ContentType="application/vnd.ms-office.chartcolorstyle+xml"/>
  <Override PartName="/ppt/charts/chart165.xml" ContentType="application/vnd.openxmlformats-officedocument.drawingml.chart+xml"/>
  <Override PartName="/ppt/charts/style134.xml" ContentType="application/vnd.ms-office.chartstyle+xml"/>
  <Override PartName="/ppt/charts/colors134.xml" ContentType="application/vnd.ms-office.chartcolorstyle+xml"/>
  <Override PartName="/ppt/charts/chart166.xml" ContentType="application/vnd.openxmlformats-officedocument.drawingml.chart+xml"/>
  <Override PartName="/ppt/charts/style135.xml" ContentType="application/vnd.ms-office.chartstyle+xml"/>
  <Override PartName="/ppt/charts/colors135.xml" ContentType="application/vnd.ms-office.chartcolorstyle+xml"/>
  <Override PartName="/ppt/charts/chart167.xml" ContentType="application/vnd.openxmlformats-officedocument.drawingml.chart+xml"/>
  <Override PartName="/ppt/charts/style136.xml" ContentType="application/vnd.ms-office.chartstyle+xml"/>
  <Override PartName="/ppt/charts/colors136.xml" ContentType="application/vnd.ms-office.chartcolorstyle+xml"/>
  <Override PartName="/ppt/charts/chart168.xml" ContentType="application/vnd.openxmlformats-officedocument.drawingml.chart+xml"/>
  <Override PartName="/ppt/charts/style137.xml" ContentType="application/vnd.ms-office.chartstyle+xml"/>
  <Override PartName="/ppt/charts/colors137.xml" ContentType="application/vnd.ms-office.chartcolorstyle+xml"/>
  <Override PartName="/ppt/charts/chart169.xml" ContentType="application/vnd.openxmlformats-officedocument.drawingml.chart+xml"/>
  <Override PartName="/ppt/charts/style138.xml" ContentType="application/vnd.ms-office.chartstyle+xml"/>
  <Override PartName="/ppt/charts/colors138.xml" ContentType="application/vnd.ms-office.chartcolorstyle+xml"/>
  <Override PartName="/ppt/charts/chart170.xml" ContentType="application/vnd.openxmlformats-officedocument.drawingml.chart+xml"/>
  <Override PartName="/ppt/charts/style139.xml" ContentType="application/vnd.ms-office.chartstyle+xml"/>
  <Override PartName="/ppt/charts/colors139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71.xml" ContentType="application/vnd.openxmlformats-officedocument.drawingml.chart+xml"/>
  <Override PartName="/ppt/charts/style140.xml" ContentType="application/vnd.ms-office.chartstyle+xml"/>
  <Override PartName="/ppt/charts/colors140.xml" ContentType="application/vnd.ms-office.chartcolorstyle+xml"/>
  <Override PartName="/ppt/charts/chart172.xml" ContentType="application/vnd.openxmlformats-officedocument.drawingml.chart+xml"/>
  <Override PartName="/ppt/charts/style141.xml" ContentType="application/vnd.ms-office.chartstyle+xml"/>
  <Override PartName="/ppt/charts/colors141.xml" ContentType="application/vnd.ms-office.chartcolorstyle+xml"/>
  <Override PartName="/ppt/charts/chart173.xml" ContentType="application/vnd.openxmlformats-officedocument.drawingml.chart+xml"/>
  <Override PartName="/ppt/charts/style142.xml" ContentType="application/vnd.ms-office.chartstyle+xml"/>
  <Override PartName="/ppt/charts/colors142.xml" ContentType="application/vnd.ms-office.chartcolorstyle+xml"/>
  <Override PartName="/ppt/charts/chart174.xml" ContentType="application/vnd.openxmlformats-officedocument.drawingml.chart+xml"/>
  <Override PartName="/ppt/charts/style143.xml" ContentType="application/vnd.ms-office.chartstyle+xml"/>
  <Override PartName="/ppt/charts/colors143.xml" ContentType="application/vnd.ms-office.chartcolorstyle+xml"/>
  <Override PartName="/ppt/charts/chart175.xml" ContentType="application/vnd.openxmlformats-officedocument.drawingml.chart+xml"/>
  <Override PartName="/ppt/charts/style144.xml" ContentType="application/vnd.ms-office.chartstyle+xml"/>
  <Override PartName="/ppt/charts/colors144.xml" ContentType="application/vnd.ms-office.chartcolorstyle+xml"/>
  <Override PartName="/ppt/charts/chart176.xml" ContentType="application/vnd.openxmlformats-officedocument.drawingml.chart+xml"/>
  <Override PartName="/ppt/charts/style145.xml" ContentType="application/vnd.ms-office.chartstyle+xml"/>
  <Override PartName="/ppt/charts/colors145.xml" ContentType="application/vnd.ms-office.chartcolorstyle+xml"/>
  <Override PartName="/ppt/charts/chart177.xml" ContentType="application/vnd.openxmlformats-officedocument.drawingml.chart+xml"/>
  <Override PartName="/ppt/charts/style146.xml" ContentType="application/vnd.ms-office.chartstyle+xml"/>
  <Override PartName="/ppt/charts/colors146.xml" ContentType="application/vnd.ms-office.chartcolorstyle+xml"/>
  <Override PartName="/ppt/charts/chart178.xml" ContentType="application/vnd.openxmlformats-officedocument.drawingml.chart+xml"/>
  <Override PartName="/ppt/charts/style147.xml" ContentType="application/vnd.ms-office.chartstyle+xml"/>
  <Override PartName="/ppt/charts/colors147.xml" ContentType="application/vnd.ms-office.chartcolorstyle+xml"/>
  <Override PartName="/ppt/charts/chart179.xml" ContentType="application/vnd.openxmlformats-officedocument.drawingml.chart+xml"/>
  <Override PartName="/ppt/charts/style148.xml" ContentType="application/vnd.ms-office.chartstyle+xml"/>
  <Override PartName="/ppt/charts/colors148.xml" ContentType="application/vnd.ms-office.chartcolorstyle+xml"/>
  <Override PartName="/ppt/charts/chart180.xml" ContentType="application/vnd.openxmlformats-officedocument.drawingml.chart+xml"/>
  <Override PartName="/ppt/charts/style149.xml" ContentType="application/vnd.ms-office.chartstyle+xml"/>
  <Override PartName="/ppt/charts/colors14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64"/>
  </p:notesMasterIdLst>
  <p:handoutMasterIdLst>
    <p:handoutMasterId r:id="rId265"/>
  </p:handoutMasterIdLst>
  <p:sldIdLst>
    <p:sldId id="2032" r:id="rId2"/>
    <p:sldId id="1917" r:id="rId3"/>
    <p:sldId id="2115" r:id="rId4"/>
    <p:sldId id="1227" r:id="rId5"/>
    <p:sldId id="560" r:id="rId6"/>
    <p:sldId id="2113" r:id="rId7"/>
    <p:sldId id="2114" r:id="rId8"/>
    <p:sldId id="371" r:id="rId9"/>
    <p:sldId id="1231" r:id="rId10"/>
    <p:sldId id="562" r:id="rId11"/>
    <p:sldId id="2116" r:id="rId12"/>
    <p:sldId id="2117" r:id="rId13"/>
    <p:sldId id="2118" r:id="rId14"/>
    <p:sldId id="2119" r:id="rId15"/>
    <p:sldId id="2120" r:id="rId16"/>
    <p:sldId id="1237" r:id="rId17"/>
    <p:sldId id="2121" r:id="rId18"/>
    <p:sldId id="1957" r:id="rId19"/>
    <p:sldId id="1914" r:id="rId20"/>
    <p:sldId id="2122" r:id="rId21"/>
    <p:sldId id="2123" r:id="rId22"/>
    <p:sldId id="620" r:id="rId23"/>
    <p:sldId id="1915" r:id="rId24"/>
    <p:sldId id="1699" r:id="rId25"/>
    <p:sldId id="1978" r:id="rId26"/>
    <p:sldId id="1979" r:id="rId27"/>
    <p:sldId id="569" r:id="rId28"/>
    <p:sldId id="570" r:id="rId29"/>
    <p:sldId id="572" r:id="rId30"/>
    <p:sldId id="377" r:id="rId31"/>
    <p:sldId id="574" r:id="rId32"/>
    <p:sldId id="2125" r:id="rId33"/>
    <p:sldId id="575" r:id="rId34"/>
    <p:sldId id="576" r:id="rId35"/>
    <p:sldId id="2045" r:id="rId36"/>
    <p:sldId id="2126" r:id="rId37"/>
    <p:sldId id="382" r:id="rId38"/>
    <p:sldId id="1242" r:id="rId39"/>
    <p:sldId id="2148" r:id="rId40"/>
    <p:sldId id="2042" r:id="rId41"/>
    <p:sldId id="2127" r:id="rId42"/>
    <p:sldId id="579" r:id="rId43"/>
    <p:sldId id="523" r:id="rId44"/>
    <p:sldId id="1982" r:id="rId45"/>
    <p:sldId id="391" r:id="rId46"/>
    <p:sldId id="1987" r:id="rId47"/>
    <p:sldId id="1247" r:id="rId48"/>
    <p:sldId id="582" r:id="rId49"/>
    <p:sldId id="2128" r:id="rId50"/>
    <p:sldId id="2129" r:id="rId51"/>
    <p:sldId id="583" r:id="rId52"/>
    <p:sldId id="1989" r:id="rId53"/>
    <p:sldId id="2130" r:id="rId54"/>
    <p:sldId id="584" r:id="rId55"/>
    <p:sldId id="397" r:id="rId56"/>
    <p:sldId id="2131" r:id="rId57"/>
    <p:sldId id="398" r:id="rId58"/>
    <p:sldId id="585" r:id="rId59"/>
    <p:sldId id="587" r:id="rId60"/>
    <p:sldId id="588" r:id="rId61"/>
    <p:sldId id="589" r:id="rId62"/>
    <p:sldId id="590" r:id="rId63"/>
    <p:sldId id="2034" r:id="rId64"/>
    <p:sldId id="591" r:id="rId65"/>
    <p:sldId id="408" r:id="rId66"/>
    <p:sldId id="2018" r:id="rId67"/>
    <p:sldId id="2132" r:id="rId68"/>
    <p:sldId id="592" r:id="rId69"/>
    <p:sldId id="1363" r:id="rId70"/>
    <p:sldId id="593" r:id="rId71"/>
    <p:sldId id="594" r:id="rId72"/>
    <p:sldId id="2133" r:id="rId73"/>
    <p:sldId id="2134" r:id="rId74"/>
    <p:sldId id="1463" r:id="rId75"/>
    <p:sldId id="595" r:id="rId76"/>
    <p:sldId id="596" r:id="rId77"/>
    <p:sldId id="2136" r:id="rId78"/>
    <p:sldId id="1482" r:id="rId79"/>
    <p:sldId id="419" r:id="rId80"/>
    <p:sldId id="420" r:id="rId81"/>
    <p:sldId id="2044" r:id="rId82"/>
    <p:sldId id="2031" r:id="rId83"/>
    <p:sldId id="600" r:id="rId84"/>
    <p:sldId id="2137" r:id="rId85"/>
    <p:sldId id="601" r:id="rId86"/>
    <p:sldId id="602" r:id="rId87"/>
    <p:sldId id="2030" r:id="rId88"/>
    <p:sldId id="2138" r:id="rId89"/>
    <p:sldId id="604" r:id="rId90"/>
    <p:sldId id="605" r:id="rId91"/>
    <p:sldId id="2029" r:id="rId92"/>
    <p:sldId id="606" r:id="rId93"/>
    <p:sldId id="607" r:id="rId94"/>
    <p:sldId id="608" r:id="rId95"/>
    <p:sldId id="2047" r:id="rId96"/>
    <p:sldId id="2048" r:id="rId97"/>
    <p:sldId id="2139" r:id="rId98"/>
    <p:sldId id="2140" r:id="rId99"/>
    <p:sldId id="610" r:id="rId100"/>
    <p:sldId id="611" r:id="rId101"/>
    <p:sldId id="2141" r:id="rId102"/>
    <p:sldId id="2142" r:id="rId103"/>
    <p:sldId id="436" r:id="rId104"/>
    <p:sldId id="612" r:id="rId105"/>
    <p:sldId id="614" r:id="rId106"/>
    <p:sldId id="615" r:id="rId107"/>
    <p:sldId id="2035" r:id="rId108"/>
    <p:sldId id="616" r:id="rId109"/>
    <p:sldId id="2037" r:id="rId110"/>
    <p:sldId id="2080" r:id="rId111"/>
    <p:sldId id="2103" r:id="rId112"/>
    <p:sldId id="2094" r:id="rId113"/>
    <p:sldId id="2143" r:id="rId114"/>
    <p:sldId id="621" r:id="rId115"/>
    <p:sldId id="2097" r:id="rId116"/>
    <p:sldId id="623" r:id="rId117"/>
    <p:sldId id="1934" r:id="rId118"/>
    <p:sldId id="1854" r:id="rId119"/>
    <p:sldId id="2081" r:id="rId120"/>
    <p:sldId id="2144" r:id="rId121"/>
    <p:sldId id="2082" r:id="rId122"/>
    <p:sldId id="2083" r:id="rId123"/>
    <p:sldId id="2014" r:id="rId124"/>
    <p:sldId id="625" r:id="rId125"/>
    <p:sldId id="2102" r:id="rId126"/>
    <p:sldId id="1933" r:id="rId127"/>
    <p:sldId id="2084" r:id="rId128"/>
    <p:sldId id="2085" r:id="rId129"/>
    <p:sldId id="2086" r:id="rId130"/>
    <p:sldId id="2072" r:id="rId131"/>
    <p:sldId id="643" r:id="rId132"/>
    <p:sldId id="628" r:id="rId133"/>
    <p:sldId id="626" r:id="rId134"/>
    <p:sldId id="627" r:id="rId135"/>
    <p:sldId id="2124" r:id="rId136"/>
    <p:sldId id="630" r:id="rId137"/>
    <p:sldId id="631" r:id="rId138"/>
    <p:sldId id="633" r:id="rId139"/>
    <p:sldId id="632" r:id="rId140"/>
    <p:sldId id="2145" r:id="rId141"/>
    <p:sldId id="634" r:id="rId142"/>
    <p:sldId id="635" r:id="rId143"/>
    <p:sldId id="636" r:id="rId144"/>
    <p:sldId id="637" r:id="rId145"/>
    <p:sldId id="2104" r:id="rId146"/>
    <p:sldId id="2105" r:id="rId147"/>
    <p:sldId id="2146" r:id="rId148"/>
    <p:sldId id="2147" r:id="rId149"/>
    <p:sldId id="2108" r:id="rId150"/>
    <p:sldId id="2149" r:id="rId151"/>
    <p:sldId id="471" r:id="rId152"/>
    <p:sldId id="640" r:id="rId153"/>
    <p:sldId id="2150" r:id="rId154"/>
    <p:sldId id="641" r:id="rId155"/>
    <p:sldId id="642" r:id="rId156"/>
    <p:sldId id="2151" r:id="rId157"/>
    <p:sldId id="2078" r:id="rId158"/>
    <p:sldId id="646" r:id="rId159"/>
    <p:sldId id="647" r:id="rId160"/>
    <p:sldId id="483" r:id="rId161"/>
    <p:sldId id="2090" r:id="rId162"/>
    <p:sldId id="484" r:id="rId163"/>
    <p:sldId id="485" r:id="rId164"/>
    <p:sldId id="648" r:id="rId165"/>
    <p:sldId id="651" r:id="rId166"/>
    <p:sldId id="652" r:id="rId167"/>
    <p:sldId id="491" r:id="rId168"/>
    <p:sldId id="559" r:id="rId169"/>
    <p:sldId id="2152" r:id="rId170"/>
    <p:sldId id="2153" r:id="rId171"/>
    <p:sldId id="2154" r:id="rId172"/>
    <p:sldId id="495" r:id="rId173"/>
    <p:sldId id="653" r:id="rId174"/>
    <p:sldId id="654" r:id="rId175"/>
    <p:sldId id="2155" r:id="rId176"/>
    <p:sldId id="499" r:id="rId177"/>
    <p:sldId id="656" r:id="rId178"/>
    <p:sldId id="657" r:id="rId179"/>
    <p:sldId id="658" r:id="rId180"/>
    <p:sldId id="660" r:id="rId181"/>
    <p:sldId id="661" r:id="rId182"/>
    <p:sldId id="662" r:id="rId183"/>
    <p:sldId id="1980" r:id="rId184"/>
    <p:sldId id="664" r:id="rId185"/>
    <p:sldId id="665" r:id="rId186"/>
    <p:sldId id="1948" r:id="rId187"/>
    <p:sldId id="667" r:id="rId188"/>
    <p:sldId id="513" r:id="rId189"/>
    <p:sldId id="669" r:id="rId190"/>
    <p:sldId id="668" r:id="rId191"/>
    <p:sldId id="670" r:id="rId192"/>
    <p:sldId id="2089" r:id="rId193"/>
    <p:sldId id="672" r:id="rId194"/>
    <p:sldId id="673" r:id="rId195"/>
    <p:sldId id="674" r:id="rId196"/>
    <p:sldId id="675" r:id="rId197"/>
    <p:sldId id="2156" r:id="rId198"/>
    <p:sldId id="2157" r:id="rId199"/>
    <p:sldId id="676" r:id="rId200"/>
    <p:sldId id="2158" r:id="rId201"/>
    <p:sldId id="524" r:id="rId202"/>
    <p:sldId id="525" r:id="rId203"/>
    <p:sldId id="2159" r:id="rId204"/>
    <p:sldId id="678" r:id="rId205"/>
    <p:sldId id="679" r:id="rId206"/>
    <p:sldId id="680" r:id="rId207"/>
    <p:sldId id="681" r:id="rId208"/>
    <p:sldId id="2025" r:id="rId209"/>
    <p:sldId id="2160" r:id="rId210"/>
    <p:sldId id="2021" r:id="rId211"/>
    <p:sldId id="2022" r:id="rId212"/>
    <p:sldId id="683" r:id="rId213"/>
    <p:sldId id="2161" r:id="rId214"/>
    <p:sldId id="684" r:id="rId215"/>
    <p:sldId id="686" r:id="rId216"/>
    <p:sldId id="687" r:id="rId217"/>
    <p:sldId id="700" r:id="rId218"/>
    <p:sldId id="688" r:id="rId219"/>
    <p:sldId id="2162" r:id="rId220"/>
    <p:sldId id="1951" r:id="rId221"/>
    <p:sldId id="689" r:id="rId222"/>
    <p:sldId id="690" r:id="rId223"/>
    <p:sldId id="2005" r:id="rId224"/>
    <p:sldId id="691" r:id="rId225"/>
    <p:sldId id="2163" r:id="rId226"/>
    <p:sldId id="692" r:id="rId227"/>
    <p:sldId id="693" r:id="rId228"/>
    <p:sldId id="694" r:id="rId229"/>
    <p:sldId id="695" r:id="rId230"/>
    <p:sldId id="696" r:id="rId231"/>
    <p:sldId id="2092" r:id="rId232"/>
    <p:sldId id="697" r:id="rId233"/>
    <p:sldId id="2164" r:id="rId234"/>
    <p:sldId id="2165" r:id="rId235"/>
    <p:sldId id="556" r:id="rId236"/>
    <p:sldId id="2038" r:id="rId237"/>
    <p:sldId id="557" r:id="rId238"/>
    <p:sldId id="2064" r:id="rId239"/>
    <p:sldId id="2065" r:id="rId240"/>
    <p:sldId id="2066" r:id="rId241"/>
    <p:sldId id="2067" r:id="rId242"/>
    <p:sldId id="2068" r:id="rId243"/>
    <p:sldId id="2166" r:id="rId244"/>
    <p:sldId id="2167" r:id="rId245"/>
    <p:sldId id="2071" r:id="rId246"/>
    <p:sldId id="2006" r:id="rId247"/>
    <p:sldId id="2007" r:id="rId248"/>
    <p:sldId id="2008" r:id="rId249"/>
    <p:sldId id="2009" r:id="rId250"/>
    <p:sldId id="2010" r:id="rId251"/>
    <p:sldId id="2011" r:id="rId252"/>
    <p:sldId id="2054" r:id="rId253"/>
    <p:sldId id="2168" r:id="rId254"/>
    <p:sldId id="2056" r:id="rId255"/>
    <p:sldId id="2169" r:id="rId256"/>
    <p:sldId id="2170" r:id="rId257"/>
    <p:sldId id="2171" r:id="rId258"/>
    <p:sldId id="2172" r:id="rId259"/>
    <p:sldId id="2173" r:id="rId260"/>
    <p:sldId id="2174" r:id="rId261"/>
    <p:sldId id="2063" r:id="rId262"/>
    <p:sldId id="2091" r:id="rId2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C81"/>
    <a:srgbClr val="00928F"/>
    <a:srgbClr val="FFFFFF"/>
    <a:srgbClr val="011893"/>
    <a:srgbClr val="006059"/>
    <a:srgbClr val="00A69A"/>
    <a:srgbClr val="00A8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91"/>
    <p:restoredTop sz="94995"/>
  </p:normalViewPr>
  <p:slideViewPr>
    <p:cSldViewPr snapToGrid="0" snapToObjects="1">
      <p:cViewPr varScale="1">
        <p:scale>
          <a:sx n="92" d="100"/>
          <a:sy n="92" d="100"/>
        </p:scale>
        <p:origin x="184" y="1400"/>
      </p:cViewPr>
      <p:guideLst/>
    </p:cSldViewPr>
  </p:slideViewPr>
  <p:outlineViewPr>
    <p:cViewPr>
      <p:scale>
        <a:sx n="33" d="100"/>
        <a:sy n="33" d="100"/>
      </p:scale>
      <p:origin x="0" y="-473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notesViewPr>
    <p:cSldViewPr snapToGrid="0" snapToObjects="1">
      <p:cViewPr varScale="1">
        <p:scale>
          <a:sx n="120" d="100"/>
          <a:sy n="120" d="100"/>
        </p:scale>
        <p:origin x="4536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theme" Target="theme/theme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tableStyles" Target="tableStyle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notesMaster" Target="notesMasters/notesMaster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handoutMaster" Target="handoutMasters/handoutMaster1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presProps" Target="presProps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viewProps" Target="viewProps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0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9.xlsx"/><Relationship Id="rId2" Type="http://schemas.microsoft.com/office/2011/relationships/chartColorStyle" Target="colors76.xml"/><Relationship Id="rId1" Type="http://schemas.microsoft.com/office/2011/relationships/chartStyle" Target="style76.xml"/></Relationships>
</file>

<file path=ppt/charts/_rels/chart10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0.xlsx"/><Relationship Id="rId2" Type="http://schemas.microsoft.com/office/2011/relationships/chartColorStyle" Target="colors77.xml"/><Relationship Id="rId1" Type="http://schemas.microsoft.com/office/2011/relationships/chartStyle" Target="style77.xml"/></Relationships>
</file>

<file path=ppt/charts/_rels/chart10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1.xlsx"/><Relationship Id="rId2" Type="http://schemas.microsoft.com/office/2011/relationships/chartColorStyle" Target="colors78.xml"/><Relationship Id="rId1" Type="http://schemas.microsoft.com/office/2011/relationships/chartStyle" Target="style78.xml"/></Relationships>
</file>

<file path=ppt/charts/_rels/chart10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2.xlsx"/><Relationship Id="rId2" Type="http://schemas.microsoft.com/office/2011/relationships/chartColorStyle" Target="colors79.xml"/><Relationship Id="rId1" Type="http://schemas.microsoft.com/office/2011/relationships/chartStyle" Target="style79.xml"/></Relationships>
</file>

<file path=ppt/charts/_rels/chart10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3.xlsx"/></Relationships>
</file>

<file path=ppt/charts/_rels/chart10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4.xlsx"/><Relationship Id="rId2" Type="http://schemas.microsoft.com/office/2011/relationships/chartColorStyle" Target="colors80.xml"/><Relationship Id="rId1" Type="http://schemas.microsoft.com/office/2011/relationships/chartStyle" Target="style80.xml"/></Relationships>
</file>

<file path=ppt/charts/_rels/chart10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5.xlsx"/><Relationship Id="rId2" Type="http://schemas.microsoft.com/office/2011/relationships/chartColorStyle" Target="colors81.xml"/><Relationship Id="rId1" Type="http://schemas.microsoft.com/office/2011/relationships/chartStyle" Target="style81.xml"/></Relationships>
</file>

<file path=ppt/charts/_rels/chart10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6.xlsx"/><Relationship Id="rId2" Type="http://schemas.microsoft.com/office/2011/relationships/chartColorStyle" Target="colors82.xml"/><Relationship Id="rId1" Type="http://schemas.microsoft.com/office/2011/relationships/chartStyle" Target="style82.xml"/></Relationships>
</file>

<file path=ppt/charts/_rels/chart10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7.xlsx"/></Relationships>
</file>

<file path=ppt/charts/_rels/chart10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8.xlsx"/><Relationship Id="rId2" Type="http://schemas.microsoft.com/office/2011/relationships/chartColorStyle" Target="colors83.xml"/><Relationship Id="rId1" Type="http://schemas.microsoft.com/office/2011/relationships/chartStyle" Target="style83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9.xlsx"/><Relationship Id="rId2" Type="http://schemas.microsoft.com/office/2011/relationships/chartColorStyle" Target="colors84.xml"/><Relationship Id="rId1" Type="http://schemas.microsoft.com/office/2011/relationships/chartStyle" Target="style84.xml"/></Relationships>
</file>

<file path=ppt/charts/_rels/chart1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0.xlsx"/></Relationships>
</file>

<file path=ppt/charts/_rels/chart1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1.xlsx"/></Relationships>
</file>

<file path=ppt/charts/_rels/chart1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2.xlsx"/><Relationship Id="rId2" Type="http://schemas.microsoft.com/office/2011/relationships/chartColorStyle" Target="colors85.xml"/><Relationship Id="rId1" Type="http://schemas.microsoft.com/office/2011/relationships/chartStyle" Target="style85.xml"/></Relationships>
</file>

<file path=ppt/charts/_rels/chart1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3.xlsx"/><Relationship Id="rId2" Type="http://schemas.microsoft.com/office/2011/relationships/chartColorStyle" Target="colors86.xml"/><Relationship Id="rId1" Type="http://schemas.microsoft.com/office/2011/relationships/chartStyle" Target="style86.xml"/></Relationships>
</file>

<file path=ppt/charts/_rels/chart1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4.xlsx"/><Relationship Id="rId2" Type="http://schemas.microsoft.com/office/2011/relationships/chartColorStyle" Target="colors87.xml"/><Relationship Id="rId1" Type="http://schemas.microsoft.com/office/2011/relationships/chartStyle" Target="style87.xml"/></Relationships>
</file>

<file path=ppt/charts/_rels/chart1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5.xlsx"/><Relationship Id="rId2" Type="http://schemas.microsoft.com/office/2011/relationships/chartColorStyle" Target="colors88.xml"/><Relationship Id="rId1" Type="http://schemas.microsoft.com/office/2011/relationships/chartStyle" Target="style88.xml"/></Relationships>
</file>

<file path=ppt/charts/_rels/chart1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6.xlsx"/><Relationship Id="rId2" Type="http://schemas.microsoft.com/office/2011/relationships/chartColorStyle" Target="colors89.xml"/><Relationship Id="rId1" Type="http://schemas.microsoft.com/office/2011/relationships/chartStyle" Target="style89.xml"/></Relationships>
</file>

<file path=ppt/charts/_rels/chart1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7.xlsx"/><Relationship Id="rId2" Type="http://schemas.microsoft.com/office/2011/relationships/chartColorStyle" Target="colors90.xml"/><Relationship Id="rId1" Type="http://schemas.microsoft.com/office/2011/relationships/chartStyle" Target="style90.xml"/></Relationships>
</file>

<file path=ppt/charts/_rels/chart1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8.xlsx"/><Relationship Id="rId2" Type="http://schemas.microsoft.com/office/2011/relationships/chartColorStyle" Target="colors91.xml"/><Relationship Id="rId1" Type="http://schemas.microsoft.com/office/2011/relationships/chartStyle" Target="style9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9.xlsx"/></Relationships>
</file>

<file path=ppt/charts/_rels/chart1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0.xlsx"/><Relationship Id="rId2" Type="http://schemas.microsoft.com/office/2011/relationships/chartColorStyle" Target="colors92.xml"/><Relationship Id="rId1" Type="http://schemas.microsoft.com/office/2011/relationships/chartStyle" Target="style92.xml"/></Relationships>
</file>

<file path=ppt/charts/_rels/chart1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1.xlsx"/><Relationship Id="rId2" Type="http://schemas.microsoft.com/office/2011/relationships/chartColorStyle" Target="colors93.xml"/><Relationship Id="rId1" Type="http://schemas.microsoft.com/office/2011/relationships/chartStyle" Target="style93.xml"/></Relationships>
</file>

<file path=ppt/charts/_rels/chart1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2.xlsx"/><Relationship Id="rId2" Type="http://schemas.microsoft.com/office/2011/relationships/chartColorStyle" Target="colors94.xml"/><Relationship Id="rId1" Type="http://schemas.microsoft.com/office/2011/relationships/chartStyle" Target="style94.xml"/></Relationships>
</file>

<file path=ppt/charts/_rels/chart1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3.xlsx"/><Relationship Id="rId2" Type="http://schemas.microsoft.com/office/2011/relationships/chartColorStyle" Target="colors95.xml"/><Relationship Id="rId1" Type="http://schemas.microsoft.com/office/2011/relationships/chartStyle" Target="style95.xml"/></Relationships>
</file>

<file path=ppt/charts/_rels/chart1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4.xlsx"/><Relationship Id="rId2" Type="http://schemas.microsoft.com/office/2011/relationships/chartColorStyle" Target="colors96.xml"/><Relationship Id="rId1" Type="http://schemas.microsoft.com/office/2011/relationships/chartStyle" Target="style96.xml"/></Relationships>
</file>

<file path=ppt/charts/_rels/chart1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5.xlsx"/><Relationship Id="rId2" Type="http://schemas.microsoft.com/office/2011/relationships/chartColorStyle" Target="colors97.xml"/><Relationship Id="rId1" Type="http://schemas.microsoft.com/office/2011/relationships/chartStyle" Target="style97.xml"/></Relationships>
</file>

<file path=ppt/charts/_rels/chart1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6.xlsx"/><Relationship Id="rId2" Type="http://schemas.microsoft.com/office/2011/relationships/chartColorStyle" Target="colors98.xml"/><Relationship Id="rId1" Type="http://schemas.microsoft.com/office/2011/relationships/chartStyle" Target="style98.xml"/></Relationships>
</file>

<file path=ppt/charts/_rels/chart1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7.xlsx"/><Relationship Id="rId2" Type="http://schemas.microsoft.com/office/2011/relationships/chartColorStyle" Target="colors99.xml"/><Relationship Id="rId1" Type="http://schemas.microsoft.com/office/2011/relationships/chartStyle" Target="style99.xml"/></Relationships>
</file>

<file path=ppt/charts/_rels/chart1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8.xlsx"/><Relationship Id="rId2" Type="http://schemas.microsoft.com/office/2011/relationships/chartColorStyle" Target="colors100.xml"/><Relationship Id="rId1" Type="http://schemas.microsoft.com/office/2011/relationships/chartStyle" Target="style100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9.xlsx"/><Relationship Id="rId2" Type="http://schemas.microsoft.com/office/2011/relationships/chartColorStyle" Target="colors101.xml"/><Relationship Id="rId1" Type="http://schemas.microsoft.com/office/2011/relationships/chartStyle" Target="style101.xml"/></Relationships>
</file>

<file path=ppt/charts/_rels/chart1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0.xlsx"/><Relationship Id="rId2" Type="http://schemas.microsoft.com/office/2011/relationships/chartColorStyle" Target="colors102.xml"/><Relationship Id="rId1" Type="http://schemas.microsoft.com/office/2011/relationships/chartStyle" Target="style102.xml"/></Relationships>
</file>

<file path=ppt/charts/_rels/chart1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1.xlsx"/><Relationship Id="rId2" Type="http://schemas.microsoft.com/office/2011/relationships/chartColorStyle" Target="colors103.xml"/><Relationship Id="rId1" Type="http://schemas.microsoft.com/office/2011/relationships/chartStyle" Target="style103.xml"/></Relationships>
</file>

<file path=ppt/charts/_rels/chart1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2.xlsx"/><Relationship Id="rId2" Type="http://schemas.microsoft.com/office/2011/relationships/chartColorStyle" Target="colors104.xml"/><Relationship Id="rId1" Type="http://schemas.microsoft.com/office/2011/relationships/chartStyle" Target="style104.xml"/></Relationships>
</file>

<file path=ppt/charts/_rels/chart1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3.xlsx"/><Relationship Id="rId2" Type="http://schemas.microsoft.com/office/2011/relationships/chartColorStyle" Target="colors105.xml"/><Relationship Id="rId1" Type="http://schemas.microsoft.com/office/2011/relationships/chartStyle" Target="style105.xml"/></Relationships>
</file>

<file path=ppt/charts/_rels/chart1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4.xlsx"/><Relationship Id="rId2" Type="http://schemas.microsoft.com/office/2011/relationships/chartColorStyle" Target="colors106.xml"/><Relationship Id="rId1" Type="http://schemas.microsoft.com/office/2011/relationships/chartStyle" Target="style106.xml"/></Relationships>
</file>

<file path=ppt/charts/_rels/chart1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5.xlsx"/><Relationship Id="rId2" Type="http://schemas.microsoft.com/office/2011/relationships/chartColorStyle" Target="colors107.xml"/><Relationship Id="rId1" Type="http://schemas.microsoft.com/office/2011/relationships/chartStyle" Target="style107.xml"/></Relationships>
</file>

<file path=ppt/charts/_rels/chart1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6.xlsx"/><Relationship Id="rId2" Type="http://schemas.microsoft.com/office/2011/relationships/chartColorStyle" Target="colors108.xml"/><Relationship Id="rId1" Type="http://schemas.microsoft.com/office/2011/relationships/chartStyle" Target="style108.xml"/></Relationships>
</file>

<file path=ppt/charts/_rels/chart1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7.xlsx"/><Relationship Id="rId2" Type="http://schemas.microsoft.com/office/2011/relationships/chartColorStyle" Target="colors109.xml"/><Relationship Id="rId1" Type="http://schemas.microsoft.com/office/2011/relationships/chartStyle" Target="style109.xml"/></Relationships>
</file>

<file path=ppt/charts/_rels/chart1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8.xlsx"/><Relationship Id="rId2" Type="http://schemas.microsoft.com/office/2011/relationships/chartColorStyle" Target="colors110.xml"/><Relationship Id="rId1" Type="http://schemas.microsoft.com/office/2011/relationships/chartStyle" Target="style110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9.xlsx"/><Relationship Id="rId2" Type="http://schemas.microsoft.com/office/2011/relationships/chartColorStyle" Target="colors111.xml"/><Relationship Id="rId1" Type="http://schemas.microsoft.com/office/2011/relationships/chartStyle" Target="style111.xml"/></Relationships>
</file>

<file path=ppt/charts/_rels/chart1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0.xlsx"/><Relationship Id="rId2" Type="http://schemas.microsoft.com/office/2011/relationships/chartColorStyle" Target="colors112.xml"/><Relationship Id="rId1" Type="http://schemas.microsoft.com/office/2011/relationships/chartStyle" Target="style112.xml"/></Relationships>
</file>

<file path=ppt/charts/_rels/chart1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1.xlsx"/><Relationship Id="rId2" Type="http://schemas.microsoft.com/office/2011/relationships/chartColorStyle" Target="colors113.xml"/><Relationship Id="rId1" Type="http://schemas.microsoft.com/office/2011/relationships/chartStyle" Target="style113.xml"/></Relationships>
</file>

<file path=ppt/charts/_rels/chart1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2.xlsx"/><Relationship Id="rId2" Type="http://schemas.microsoft.com/office/2011/relationships/chartColorStyle" Target="colors114.xml"/><Relationship Id="rId1" Type="http://schemas.microsoft.com/office/2011/relationships/chartStyle" Target="style114.xml"/></Relationships>
</file>

<file path=ppt/charts/_rels/chart1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3.xlsx"/><Relationship Id="rId2" Type="http://schemas.microsoft.com/office/2011/relationships/chartColorStyle" Target="colors115.xml"/><Relationship Id="rId1" Type="http://schemas.microsoft.com/office/2011/relationships/chartStyle" Target="style115.xml"/></Relationships>
</file>

<file path=ppt/charts/_rels/chart1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4.xlsx"/><Relationship Id="rId2" Type="http://schemas.microsoft.com/office/2011/relationships/chartColorStyle" Target="colors116.xml"/><Relationship Id="rId1" Type="http://schemas.microsoft.com/office/2011/relationships/chartStyle" Target="style116.xml"/></Relationships>
</file>

<file path=ppt/charts/_rels/chart1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5.xlsx"/><Relationship Id="rId2" Type="http://schemas.microsoft.com/office/2011/relationships/chartColorStyle" Target="colors117.xml"/><Relationship Id="rId1" Type="http://schemas.microsoft.com/office/2011/relationships/chartStyle" Target="style117.xml"/></Relationships>
</file>

<file path=ppt/charts/_rels/chart1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6.xlsx"/><Relationship Id="rId2" Type="http://schemas.microsoft.com/office/2011/relationships/chartColorStyle" Target="colors118.xml"/><Relationship Id="rId1" Type="http://schemas.microsoft.com/office/2011/relationships/chartStyle" Target="style118.xml"/></Relationships>
</file>

<file path=ppt/charts/_rels/chart1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7.xlsx"/><Relationship Id="rId2" Type="http://schemas.microsoft.com/office/2011/relationships/chartColorStyle" Target="colors119.xml"/><Relationship Id="rId1" Type="http://schemas.microsoft.com/office/2011/relationships/chartStyle" Target="style119.xml"/></Relationships>
</file>

<file path=ppt/charts/_rels/chart1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8.xlsx"/><Relationship Id="rId2" Type="http://schemas.microsoft.com/office/2011/relationships/chartColorStyle" Target="colors120.xml"/><Relationship Id="rId1" Type="http://schemas.microsoft.com/office/2011/relationships/chartStyle" Target="style120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9.xlsx"/><Relationship Id="rId2" Type="http://schemas.microsoft.com/office/2011/relationships/chartColorStyle" Target="colors121.xml"/><Relationship Id="rId1" Type="http://schemas.microsoft.com/office/2011/relationships/chartStyle" Target="style121.xml"/></Relationships>
</file>

<file path=ppt/charts/_rels/chart1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0.xlsx"/><Relationship Id="rId2" Type="http://schemas.microsoft.com/office/2011/relationships/chartColorStyle" Target="colors122.xml"/><Relationship Id="rId1" Type="http://schemas.microsoft.com/office/2011/relationships/chartStyle" Target="style122.xml"/></Relationships>
</file>

<file path=ppt/charts/_rels/chart15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1.xlsx"/><Relationship Id="rId2" Type="http://schemas.microsoft.com/office/2011/relationships/chartColorStyle" Target="colors123.xml"/><Relationship Id="rId1" Type="http://schemas.microsoft.com/office/2011/relationships/chartStyle" Target="style123.xml"/></Relationships>
</file>

<file path=ppt/charts/_rels/chart15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2.xlsx"/><Relationship Id="rId2" Type="http://schemas.microsoft.com/office/2011/relationships/chartColorStyle" Target="colors124.xml"/><Relationship Id="rId1" Type="http://schemas.microsoft.com/office/2011/relationships/chartStyle" Target="style124.xml"/></Relationships>
</file>

<file path=ppt/charts/_rels/chart15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3.xlsx"/><Relationship Id="rId2" Type="http://schemas.microsoft.com/office/2011/relationships/chartColorStyle" Target="colors125.xml"/><Relationship Id="rId1" Type="http://schemas.microsoft.com/office/2011/relationships/chartStyle" Target="style125.xml"/></Relationships>
</file>

<file path=ppt/charts/_rels/chart1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4.xlsx"/><Relationship Id="rId2" Type="http://schemas.microsoft.com/office/2011/relationships/chartColorStyle" Target="colors126.xml"/><Relationship Id="rId1" Type="http://schemas.microsoft.com/office/2011/relationships/chartStyle" Target="style126.xml"/></Relationships>
</file>

<file path=ppt/charts/_rels/chart15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55.xlsx"/><Relationship Id="rId1" Type="http://schemas.openxmlformats.org/officeDocument/2006/relationships/themeOverride" Target="../theme/themeOverride16.xml"/></Relationships>
</file>

<file path=ppt/charts/_rels/chart15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6.xlsx"/><Relationship Id="rId2" Type="http://schemas.microsoft.com/office/2011/relationships/chartColorStyle" Target="colors127.xml"/><Relationship Id="rId1" Type="http://schemas.microsoft.com/office/2011/relationships/chartStyle" Target="style127.xml"/></Relationships>
</file>

<file path=ppt/charts/_rels/chart15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7.xlsx"/><Relationship Id="rId2" Type="http://schemas.microsoft.com/office/2011/relationships/chartColorStyle" Target="colors128.xml"/><Relationship Id="rId1" Type="http://schemas.microsoft.com/office/2011/relationships/chartStyle" Target="style128.xml"/></Relationships>
</file>

<file path=ppt/charts/_rels/chart15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8.xlsx"/><Relationship Id="rId2" Type="http://schemas.microsoft.com/office/2011/relationships/chartColorStyle" Target="colors129.xml"/><Relationship Id="rId1" Type="http://schemas.microsoft.com/office/2011/relationships/chartStyle" Target="style129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6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9.xlsx"/><Relationship Id="rId2" Type="http://schemas.microsoft.com/office/2011/relationships/chartColorStyle" Target="colors130.xml"/><Relationship Id="rId1" Type="http://schemas.microsoft.com/office/2011/relationships/chartStyle" Target="style130.xml"/></Relationships>
</file>

<file path=ppt/charts/_rels/chart16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60.xlsx"/><Relationship Id="rId1" Type="http://schemas.openxmlformats.org/officeDocument/2006/relationships/themeOverride" Target="../theme/themeOverride17.xml"/></Relationships>
</file>

<file path=ppt/charts/_rels/chart16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1.xlsx"/><Relationship Id="rId2" Type="http://schemas.microsoft.com/office/2011/relationships/chartColorStyle" Target="colors131.xml"/><Relationship Id="rId1" Type="http://schemas.microsoft.com/office/2011/relationships/chartStyle" Target="style131.xml"/></Relationships>
</file>

<file path=ppt/charts/_rels/chart16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2.xlsx"/><Relationship Id="rId2" Type="http://schemas.microsoft.com/office/2011/relationships/chartColorStyle" Target="colors132.xml"/><Relationship Id="rId1" Type="http://schemas.microsoft.com/office/2011/relationships/chartStyle" Target="style132.xml"/></Relationships>
</file>

<file path=ppt/charts/_rels/chart16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3.xlsx"/><Relationship Id="rId2" Type="http://schemas.microsoft.com/office/2011/relationships/chartColorStyle" Target="colors133.xml"/><Relationship Id="rId1" Type="http://schemas.microsoft.com/office/2011/relationships/chartStyle" Target="style133.xml"/></Relationships>
</file>

<file path=ppt/charts/_rels/chart16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4.xlsx"/><Relationship Id="rId2" Type="http://schemas.microsoft.com/office/2011/relationships/chartColorStyle" Target="colors134.xml"/><Relationship Id="rId1" Type="http://schemas.microsoft.com/office/2011/relationships/chartStyle" Target="style134.xml"/></Relationships>
</file>

<file path=ppt/charts/_rels/chart16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5.xlsx"/><Relationship Id="rId2" Type="http://schemas.microsoft.com/office/2011/relationships/chartColorStyle" Target="colors135.xml"/><Relationship Id="rId1" Type="http://schemas.microsoft.com/office/2011/relationships/chartStyle" Target="style135.xml"/></Relationships>
</file>

<file path=ppt/charts/_rels/chart16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6.xlsx"/><Relationship Id="rId2" Type="http://schemas.microsoft.com/office/2011/relationships/chartColorStyle" Target="colors136.xml"/><Relationship Id="rId1" Type="http://schemas.microsoft.com/office/2011/relationships/chartStyle" Target="style136.xml"/></Relationships>
</file>

<file path=ppt/charts/_rels/chart16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7.xlsx"/><Relationship Id="rId2" Type="http://schemas.microsoft.com/office/2011/relationships/chartColorStyle" Target="colors137.xml"/><Relationship Id="rId1" Type="http://schemas.microsoft.com/office/2011/relationships/chartStyle" Target="style137.xml"/></Relationships>
</file>

<file path=ppt/charts/_rels/chart16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8.xlsx"/><Relationship Id="rId2" Type="http://schemas.microsoft.com/office/2011/relationships/chartColorStyle" Target="colors138.xml"/><Relationship Id="rId1" Type="http://schemas.microsoft.com/office/2011/relationships/chartStyle" Target="style138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7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9.xlsx"/><Relationship Id="rId2" Type="http://schemas.microsoft.com/office/2011/relationships/chartColorStyle" Target="colors139.xml"/><Relationship Id="rId1" Type="http://schemas.microsoft.com/office/2011/relationships/chartStyle" Target="style139.xml"/></Relationships>
</file>

<file path=ppt/charts/_rels/chart17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0.xlsx"/><Relationship Id="rId2" Type="http://schemas.microsoft.com/office/2011/relationships/chartColorStyle" Target="colors140.xml"/><Relationship Id="rId1" Type="http://schemas.microsoft.com/office/2011/relationships/chartStyle" Target="style140.xml"/></Relationships>
</file>

<file path=ppt/charts/_rels/chart17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1.xlsx"/><Relationship Id="rId2" Type="http://schemas.microsoft.com/office/2011/relationships/chartColorStyle" Target="colors141.xml"/><Relationship Id="rId1" Type="http://schemas.microsoft.com/office/2011/relationships/chartStyle" Target="style141.xml"/></Relationships>
</file>

<file path=ppt/charts/_rels/chart17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2.xlsx"/><Relationship Id="rId2" Type="http://schemas.microsoft.com/office/2011/relationships/chartColorStyle" Target="colors142.xml"/><Relationship Id="rId1" Type="http://schemas.microsoft.com/office/2011/relationships/chartStyle" Target="style142.xml"/></Relationships>
</file>

<file path=ppt/charts/_rels/chart17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3.xlsx"/><Relationship Id="rId2" Type="http://schemas.microsoft.com/office/2011/relationships/chartColorStyle" Target="colors143.xml"/><Relationship Id="rId1" Type="http://schemas.microsoft.com/office/2011/relationships/chartStyle" Target="style143.xml"/></Relationships>
</file>

<file path=ppt/charts/_rels/chart17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4.xlsx"/><Relationship Id="rId2" Type="http://schemas.microsoft.com/office/2011/relationships/chartColorStyle" Target="colors144.xml"/><Relationship Id="rId1" Type="http://schemas.microsoft.com/office/2011/relationships/chartStyle" Target="style144.xml"/></Relationships>
</file>

<file path=ppt/charts/_rels/chart17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5.xlsx"/><Relationship Id="rId2" Type="http://schemas.microsoft.com/office/2011/relationships/chartColorStyle" Target="colors145.xml"/><Relationship Id="rId1" Type="http://schemas.microsoft.com/office/2011/relationships/chartStyle" Target="style145.xml"/></Relationships>
</file>

<file path=ppt/charts/_rels/chart17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6.xlsx"/><Relationship Id="rId2" Type="http://schemas.microsoft.com/office/2011/relationships/chartColorStyle" Target="colors146.xml"/><Relationship Id="rId1" Type="http://schemas.microsoft.com/office/2011/relationships/chartStyle" Target="style146.xml"/></Relationships>
</file>

<file path=ppt/charts/_rels/chart17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7.xlsx"/><Relationship Id="rId2" Type="http://schemas.microsoft.com/office/2011/relationships/chartColorStyle" Target="colors147.xml"/><Relationship Id="rId1" Type="http://schemas.microsoft.com/office/2011/relationships/chartStyle" Target="style147.xml"/></Relationships>
</file>

<file path=ppt/charts/_rels/chart17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8.xlsx"/><Relationship Id="rId2" Type="http://schemas.microsoft.com/office/2011/relationships/chartColorStyle" Target="colors148.xml"/><Relationship Id="rId1" Type="http://schemas.microsoft.com/office/2011/relationships/chartStyle" Target="style148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8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9.xlsx"/><Relationship Id="rId2" Type="http://schemas.microsoft.com/office/2011/relationships/chartColorStyle" Target="colors149.xml"/><Relationship Id="rId1" Type="http://schemas.microsoft.com/office/2011/relationships/chartStyle" Target="style149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2.xlsx"/><Relationship Id="rId1" Type="http://schemas.openxmlformats.org/officeDocument/2006/relationships/themeOverride" Target="../theme/themeOverride1.xml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3.xlsx"/><Relationship Id="rId1" Type="http://schemas.openxmlformats.org/officeDocument/2006/relationships/themeOverride" Target="../theme/themeOverride2.xm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3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0.xlsx"/><Relationship Id="rId1" Type="http://schemas.openxmlformats.org/officeDocument/2006/relationships/themeOverride" Target="../theme/themeOverride3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3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4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5.xlsx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6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7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8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9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4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0.xlsx"/><Relationship Id="rId1" Type="http://schemas.openxmlformats.org/officeDocument/2006/relationships/themeOverride" Target="../theme/themeOverride4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1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2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3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4.xlsx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5.xlsx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6.xlsx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7.xlsx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8.xlsx"/><Relationship Id="rId1" Type="http://schemas.openxmlformats.org/officeDocument/2006/relationships/themeOverride" Target="../theme/themeOverride5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9.xlsx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0.xlsx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5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1.xlsx"/><Relationship Id="rId1" Type="http://schemas.openxmlformats.org/officeDocument/2006/relationships/themeOverride" Target="../theme/themeOverride6.xml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2.xlsx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3.xlsx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5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4.xlsx"/><Relationship Id="rId1" Type="http://schemas.openxmlformats.org/officeDocument/2006/relationships/themeOverride" Target="../theme/themeOverride7.xml"/></Relationships>
</file>

<file path=ppt/charts/_rels/chart5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5.xlsx"/><Relationship Id="rId1" Type="http://schemas.openxmlformats.org/officeDocument/2006/relationships/themeOverride" Target="../theme/themeOverride8.xml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6.xlsx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5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7.xlsx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5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8.xlsx"/><Relationship Id="rId1" Type="http://schemas.openxmlformats.org/officeDocument/2006/relationships/themeOverride" Target="../theme/themeOverride9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59.xlsx"/><Relationship Id="rId1" Type="http://schemas.openxmlformats.org/officeDocument/2006/relationships/themeOverride" Target="../theme/themeOverride10.xml"/></Relationships>
</file>

<file path=ppt/charts/_rels/chart6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0.xlsx"/><Relationship Id="rId1" Type="http://schemas.openxmlformats.org/officeDocument/2006/relationships/themeOverride" Target="../theme/themeOverride11.xml"/></Relationships>
</file>

<file path=ppt/charts/_rels/chart6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1.xlsx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6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2.xlsx"/><Relationship Id="rId2" Type="http://schemas.microsoft.com/office/2011/relationships/chartColorStyle" Target="colors48.xml"/><Relationship Id="rId1" Type="http://schemas.microsoft.com/office/2011/relationships/chartStyle" Target="style48.xml"/></Relationships>
</file>

<file path=ppt/charts/_rels/chart6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3.xlsx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6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4.xlsx"/><Relationship Id="rId2" Type="http://schemas.microsoft.com/office/2011/relationships/chartColorStyle" Target="colors50.xml"/><Relationship Id="rId1" Type="http://schemas.microsoft.com/office/2011/relationships/chartStyle" Target="style50.xml"/></Relationships>
</file>

<file path=ppt/charts/_rels/chart6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5.xlsx"/><Relationship Id="rId2" Type="http://schemas.microsoft.com/office/2011/relationships/chartColorStyle" Target="colors51.xml"/><Relationship Id="rId1" Type="http://schemas.microsoft.com/office/2011/relationships/chartStyle" Target="style51.xml"/></Relationships>
</file>

<file path=ppt/charts/_rels/chart6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6.xlsx"/><Relationship Id="rId2" Type="http://schemas.microsoft.com/office/2011/relationships/chartColorStyle" Target="colors52.xml"/><Relationship Id="rId1" Type="http://schemas.microsoft.com/office/2011/relationships/chartStyle" Target="style52.xml"/></Relationships>
</file>

<file path=ppt/charts/_rels/chart6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7.xlsx"/><Relationship Id="rId2" Type="http://schemas.microsoft.com/office/2011/relationships/chartColorStyle" Target="colors53.xml"/><Relationship Id="rId1" Type="http://schemas.microsoft.com/office/2011/relationships/chartStyle" Target="style53.xml"/></Relationships>
</file>

<file path=ppt/charts/_rels/chart6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8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9.xlsx"/><Relationship Id="rId2" Type="http://schemas.microsoft.com/office/2011/relationships/chartColorStyle" Target="colors54.xml"/><Relationship Id="rId1" Type="http://schemas.microsoft.com/office/2011/relationships/chartStyle" Target="style54.xml"/></Relationships>
</file>

<file path=ppt/charts/_rels/chart7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0.xlsx"/><Relationship Id="rId2" Type="http://schemas.microsoft.com/office/2011/relationships/chartColorStyle" Target="colors55.xml"/><Relationship Id="rId1" Type="http://schemas.microsoft.com/office/2011/relationships/chartStyle" Target="style55.xml"/></Relationships>
</file>

<file path=ppt/charts/_rels/chart7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1.xlsx"/></Relationships>
</file>

<file path=ppt/charts/_rels/chart7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2.xlsx"/><Relationship Id="rId1" Type="http://schemas.openxmlformats.org/officeDocument/2006/relationships/themeOverride" Target="../theme/themeOverride12.xml"/></Relationships>
</file>

<file path=ppt/charts/_rels/chart7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3.xlsx"/><Relationship Id="rId2" Type="http://schemas.microsoft.com/office/2011/relationships/chartColorStyle" Target="colors56.xml"/><Relationship Id="rId1" Type="http://schemas.microsoft.com/office/2011/relationships/chartStyle" Target="style56.xml"/></Relationships>
</file>

<file path=ppt/charts/_rels/chart7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4.xlsx"/></Relationships>
</file>

<file path=ppt/charts/_rels/chart7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5.xlsx"/></Relationships>
</file>

<file path=ppt/charts/_rels/chart7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6.xlsx"/></Relationships>
</file>

<file path=ppt/charts/_rels/chart7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7.xlsx"/><Relationship Id="rId2" Type="http://schemas.microsoft.com/office/2011/relationships/chartColorStyle" Target="colors57.xml"/><Relationship Id="rId1" Type="http://schemas.microsoft.com/office/2011/relationships/chartStyle" Target="style57.xml"/></Relationships>
</file>

<file path=ppt/charts/_rels/chart7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8.xlsx"/><Relationship Id="rId2" Type="http://schemas.microsoft.com/office/2011/relationships/chartColorStyle" Target="colors58.xml"/><Relationship Id="rId1" Type="http://schemas.microsoft.com/office/2011/relationships/chartStyle" Target="style58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9.xlsx"/><Relationship Id="rId2" Type="http://schemas.microsoft.com/office/2011/relationships/chartColorStyle" Target="colors59.xml"/><Relationship Id="rId1" Type="http://schemas.microsoft.com/office/2011/relationships/chartStyle" Target="style59.xml"/></Relationships>
</file>

<file path=ppt/charts/_rels/chart8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0.xlsx"/><Relationship Id="rId2" Type="http://schemas.microsoft.com/office/2011/relationships/chartColorStyle" Target="colors60.xml"/><Relationship Id="rId1" Type="http://schemas.microsoft.com/office/2011/relationships/chartStyle" Target="style60.xml"/></Relationships>
</file>

<file path=ppt/charts/_rels/chart8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1.xlsx"/><Relationship Id="rId2" Type="http://schemas.microsoft.com/office/2011/relationships/chartColorStyle" Target="colors61.xml"/><Relationship Id="rId1" Type="http://schemas.microsoft.com/office/2011/relationships/chartStyle" Target="style61.xml"/></Relationships>
</file>

<file path=ppt/charts/_rels/chart8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2.xlsx"/><Relationship Id="rId2" Type="http://schemas.microsoft.com/office/2011/relationships/chartColorStyle" Target="colors62.xml"/><Relationship Id="rId1" Type="http://schemas.microsoft.com/office/2011/relationships/chartStyle" Target="style62.xml"/></Relationships>
</file>

<file path=ppt/charts/_rels/chart8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3.xlsx"/><Relationship Id="rId2" Type="http://schemas.microsoft.com/office/2011/relationships/chartColorStyle" Target="colors63.xml"/><Relationship Id="rId1" Type="http://schemas.microsoft.com/office/2011/relationships/chartStyle" Target="style63.xml"/></Relationships>
</file>

<file path=ppt/charts/_rels/chart8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4.xlsx"/><Relationship Id="rId2" Type="http://schemas.microsoft.com/office/2011/relationships/chartColorStyle" Target="colors64.xml"/><Relationship Id="rId1" Type="http://schemas.microsoft.com/office/2011/relationships/chartStyle" Target="style64.xml"/></Relationships>
</file>

<file path=ppt/charts/_rels/chart8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5.xlsx"/><Relationship Id="rId2" Type="http://schemas.microsoft.com/office/2011/relationships/chartColorStyle" Target="colors65.xml"/><Relationship Id="rId1" Type="http://schemas.microsoft.com/office/2011/relationships/chartStyle" Target="style65.xml"/></Relationships>
</file>

<file path=ppt/charts/_rels/chart8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6.xlsx"/><Relationship Id="rId1" Type="http://schemas.openxmlformats.org/officeDocument/2006/relationships/themeOverride" Target="../theme/themeOverride13.xml"/></Relationships>
</file>

<file path=ppt/charts/_rels/chart8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7.xlsx"/><Relationship Id="rId2" Type="http://schemas.microsoft.com/office/2011/relationships/chartColorStyle" Target="colors66.xml"/><Relationship Id="rId1" Type="http://schemas.microsoft.com/office/2011/relationships/chartStyle" Target="style66.xml"/></Relationships>
</file>

<file path=ppt/charts/_rels/chart8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8.xlsx"/><Relationship Id="rId1" Type="http://schemas.openxmlformats.org/officeDocument/2006/relationships/themeOverride" Target="../theme/themeOverride14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9.xlsx"/><Relationship Id="rId2" Type="http://schemas.microsoft.com/office/2011/relationships/chartColorStyle" Target="colors67.xml"/><Relationship Id="rId1" Type="http://schemas.microsoft.com/office/2011/relationships/chartStyle" Target="style67.xml"/></Relationships>
</file>

<file path=ppt/charts/_rels/chart9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0.xlsx"/><Relationship Id="rId2" Type="http://schemas.microsoft.com/office/2011/relationships/chartColorStyle" Target="colors68.xml"/><Relationship Id="rId1" Type="http://schemas.microsoft.com/office/2011/relationships/chartStyle" Target="style68.xml"/></Relationships>
</file>

<file path=ppt/charts/_rels/chart9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1.xlsx"/><Relationship Id="rId2" Type="http://schemas.microsoft.com/office/2011/relationships/chartColorStyle" Target="colors69.xml"/><Relationship Id="rId1" Type="http://schemas.microsoft.com/office/2011/relationships/chartStyle" Target="style69.xml"/></Relationships>
</file>

<file path=ppt/charts/_rels/chart9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2.xlsx"/><Relationship Id="rId2" Type="http://schemas.microsoft.com/office/2011/relationships/chartColorStyle" Target="colors70.xml"/><Relationship Id="rId1" Type="http://schemas.microsoft.com/office/2011/relationships/chartStyle" Target="style70.xml"/></Relationships>
</file>

<file path=ppt/charts/_rels/chart9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3.xlsx"/><Relationship Id="rId2" Type="http://schemas.microsoft.com/office/2011/relationships/chartColorStyle" Target="colors71.xml"/><Relationship Id="rId1" Type="http://schemas.microsoft.com/office/2011/relationships/chartStyle" Target="style71.xml"/></Relationships>
</file>

<file path=ppt/charts/_rels/chart9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4.xlsx"/><Relationship Id="rId2" Type="http://schemas.microsoft.com/office/2011/relationships/chartColorStyle" Target="colors72.xml"/><Relationship Id="rId1" Type="http://schemas.microsoft.com/office/2011/relationships/chartStyle" Target="style72.xml"/></Relationships>
</file>

<file path=ppt/charts/_rels/chart9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5.xlsx"/><Relationship Id="rId2" Type="http://schemas.microsoft.com/office/2011/relationships/chartColorStyle" Target="colors73.xml"/><Relationship Id="rId1" Type="http://schemas.microsoft.com/office/2011/relationships/chartStyle" Target="style73.xml"/></Relationships>
</file>

<file path=ppt/charts/_rels/chart9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6.xlsx"/><Relationship Id="rId2" Type="http://schemas.microsoft.com/office/2011/relationships/chartColorStyle" Target="colors74.xml"/><Relationship Id="rId1" Type="http://schemas.microsoft.com/office/2011/relationships/chartStyle" Target="style74.xml"/></Relationships>
</file>

<file path=ppt/charts/_rels/chart9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7.xlsx"/><Relationship Id="rId1" Type="http://schemas.openxmlformats.org/officeDocument/2006/relationships/themeOverride" Target="../theme/themeOverride15.xml"/></Relationships>
</file>

<file path=ppt/charts/_rels/chart9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8.xlsx"/><Relationship Id="rId2" Type="http://schemas.microsoft.com/office/2011/relationships/chartColorStyle" Target="colors75.xml"/><Relationship Id="rId1" Type="http://schemas.microsoft.com/office/2011/relationships/chartStyle" Target="style7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18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279-2F4C-906C-C5C4E5DA87C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Sheet1!$A$2:$A$20</c:f>
              <c:numCache>
                <c:formatCode>General</c:formatCode>
                <c:ptCount val="19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</c:numCache>
            </c:numRef>
          </c:cat>
          <c:val>
            <c:numRef>
              <c:f>Sheet1!$B$2:$B$20</c:f>
              <c:numCache>
                <c:formatCode>General</c:formatCode>
                <c:ptCount val="19"/>
                <c:pt idx="0">
                  <c:v>876</c:v>
                </c:pt>
                <c:pt idx="1">
                  <c:v>869</c:v>
                </c:pt>
                <c:pt idx="2">
                  <c:v>859</c:v>
                </c:pt>
                <c:pt idx="3">
                  <c:v>856</c:v>
                </c:pt>
                <c:pt idx="4">
                  <c:v>844</c:v>
                </c:pt>
                <c:pt idx="5">
                  <c:v>814</c:v>
                </c:pt>
                <c:pt idx="6">
                  <c:v>815</c:v>
                </c:pt>
                <c:pt idx="7">
                  <c:v>792</c:v>
                </c:pt>
                <c:pt idx="8">
                  <c:v>775</c:v>
                </c:pt>
                <c:pt idx="9">
                  <c:v>775</c:v>
                </c:pt>
                <c:pt idx="10">
                  <c:v>749</c:v>
                </c:pt>
                <c:pt idx="11">
                  <c:v>747</c:v>
                </c:pt>
                <c:pt idx="12">
                  <c:v>741</c:v>
                </c:pt>
                <c:pt idx="13">
                  <c:v>733</c:v>
                </c:pt>
                <c:pt idx="14">
                  <c:v>732</c:v>
                </c:pt>
                <c:pt idx="15">
                  <c:v>725</c:v>
                </c:pt>
                <c:pt idx="16">
                  <c:v>733</c:v>
                </c:pt>
                <c:pt idx="17">
                  <c:v>729</c:v>
                </c:pt>
                <c:pt idx="18">
                  <c:v>732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79-2F4C-906C-C5C4E5DA87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overlap val="-27"/>
        <c:axId val="280210096"/>
        <c:axId val="278817504"/>
      </c:barChart>
      <c:catAx>
        <c:axId val="280210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8817504"/>
        <c:crosses val="autoZero"/>
        <c:auto val="1"/>
        <c:lblAlgn val="ctr"/>
        <c:lblOffset val="100"/>
        <c:tickLblSkip val="2"/>
        <c:noMultiLvlLbl val="0"/>
      </c:catAx>
      <c:valAx>
        <c:axId val="278817504"/>
        <c:scaling>
          <c:orientation val="minMax"/>
          <c:max val="880"/>
          <c:min val="7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0210096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Franklin Gothic Book" charset="0"/>
                    <a:cs typeface="Franklin Gothic Book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Sheet1!$A$2:$A$10</c:f>
              <c:numCache>
                <c:formatCode>0</c:formatCod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</c:numCache>
            </c:numRef>
          </c:cat>
          <c:val>
            <c:numRef>
              <c:f>Sheet1!$B$2:$B$10</c:f>
              <c:numCache>
                <c:formatCode>0.0</c:formatCode>
                <c:ptCount val="9"/>
                <c:pt idx="0">
                  <c:v>35.200000000000003</c:v>
                </c:pt>
                <c:pt idx="1">
                  <c:v>38.299999999999997</c:v>
                </c:pt>
                <c:pt idx="2">
                  <c:v>40.6</c:v>
                </c:pt>
                <c:pt idx="3">
                  <c:v>43.9</c:v>
                </c:pt>
                <c:pt idx="4">
                  <c:v>45.5</c:v>
                </c:pt>
                <c:pt idx="5">
                  <c:v>54.9</c:v>
                </c:pt>
                <c:pt idx="6">
                  <c:v>61.5</c:v>
                </c:pt>
                <c:pt idx="7">
                  <c:v>63.9</c:v>
                </c:pt>
                <c:pt idx="8">
                  <c:v>65.8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0D-7240-8614-4285410C00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7"/>
        <c:overlap val="-12"/>
        <c:axId val="-1910490160"/>
        <c:axId val="-1910487408"/>
      </c:barChart>
      <c:catAx>
        <c:axId val="-1910490160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Franklin Gothic Book" charset="0"/>
                <a:cs typeface="Franklin Gothic Book" charset="0"/>
              </a:defRPr>
            </a:pPr>
            <a:endParaRPr lang="en-US"/>
          </a:p>
        </c:txPr>
        <c:crossAx val="-1910487408"/>
        <c:crosses val="autoZero"/>
        <c:auto val="1"/>
        <c:lblAlgn val="ctr"/>
        <c:lblOffset val="100"/>
        <c:noMultiLvlLbl val="0"/>
      </c:catAx>
      <c:valAx>
        <c:axId val="-1910487408"/>
        <c:scaling>
          <c:orientation val="minMax"/>
          <c:max val="67"/>
          <c:min val="0"/>
        </c:scaling>
        <c:delete val="1"/>
        <c:axPos val="l"/>
        <c:majorGridlines>
          <c:spPr>
            <a:ln w="6350" cap="flat" cmpd="sng" algn="ctr">
              <a:solidFill>
                <a:schemeClr val="bg1"/>
              </a:solidFill>
              <a:prstDash val="sysDot"/>
              <a:round/>
            </a:ln>
            <a:effectLst/>
          </c:spPr>
        </c:majorGridlines>
        <c:numFmt formatCode="#,##0" sourceLinked="0"/>
        <c:majorTickMark val="out"/>
        <c:minorTickMark val="none"/>
        <c:tickLblPos val="nextTo"/>
        <c:crossAx val="-1910490160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  <a:latin typeface="+mn-lt"/>
          <a:ea typeface="Franklin Gothic Book" charset="0"/>
          <a:cs typeface="Franklin Gothic Book" charset="0"/>
        </a:defRPr>
      </a:pPr>
      <a:endParaRPr lang="en-US"/>
    </a:p>
  </c:txPr>
  <c:externalData r:id="rId3">
    <c:autoUpdate val="0"/>
  </c:externalData>
</c:chartSpace>
</file>

<file path=ppt/charts/chart10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7300856299212598"/>
          <c:y val="3.3365972329176451E-2"/>
          <c:w val="0.61324143700787404"/>
          <c:h val="0.81720933212970015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Tier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FCA-1E43-AF49-93298191904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2011</c:v>
                </c:pt>
                <c:pt idx="1">
                  <c:v>2015</c:v>
                </c:pt>
              </c:numCache>
            </c:numRef>
          </c:cat>
          <c:val>
            <c:numRef>
              <c:f>Sheet1!$B$2:$B$3</c:f>
              <c:numCache>
                <c:formatCode>0%</c:formatCode>
                <c:ptCount val="2"/>
                <c:pt idx="0">
                  <c:v>0.71</c:v>
                </c:pt>
                <c:pt idx="1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CA-1E43-AF49-93298191904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Tier 2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2011</c:v>
                </c:pt>
                <c:pt idx="1">
                  <c:v>2015</c:v>
                </c:pt>
              </c:numCache>
            </c:numRef>
          </c:cat>
          <c:val>
            <c:numRef>
              <c:f>Sheet1!$C$2:$C$3</c:f>
              <c:numCache>
                <c:formatCode>0%</c:formatCode>
                <c:ptCount val="2"/>
                <c:pt idx="0">
                  <c:v>0.22</c:v>
                </c:pt>
                <c:pt idx="1">
                  <c:v>0.36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CA-1E43-AF49-93298191904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Tiers 3-6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8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BF93-644B-B060-75343CCCA4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2011</c:v>
                </c:pt>
                <c:pt idx="1">
                  <c:v>2015</c:v>
                </c:pt>
              </c:numCache>
            </c:numRef>
          </c:cat>
          <c:val>
            <c:numRef>
              <c:f>Sheet1!$D$2:$D$3</c:f>
              <c:numCache>
                <c:formatCode>0%</c:formatCode>
                <c:ptCount val="2"/>
                <c:pt idx="0">
                  <c:v>0.06</c:v>
                </c:pt>
                <c:pt idx="1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FCA-1E43-AF49-9329819190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overlap val="100"/>
        <c:axId val="1185860351"/>
        <c:axId val="1229412735"/>
      </c:barChart>
      <c:catAx>
        <c:axId val="11858603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9412735"/>
        <c:crosses val="autoZero"/>
        <c:auto val="1"/>
        <c:lblAlgn val="ctr"/>
        <c:lblOffset val="100"/>
        <c:noMultiLvlLbl val="0"/>
      </c:catAx>
      <c:valAx>
        <c:axId val="1229412735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1858603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4999999999999999E-2"/>
          <c:y val="0.43485912207471589"/>
          <c:w val="0.18076574803149609"/>
          <c:h val="0.3166304864709301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0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Year 1</c:v>
                </c:pt>
                <c:pt idx="1">
                  <c:v>Year 2</c:v>
                </c:pt>
                <c:pt idx="2">
                  <c:v>Year 1 (Employed Physicians)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6.4000000000000001E-2</c:v>
                </c:pt>
                <c:pt idx="1">
                  <c:v>8.6999999999999994E-2</c:v>
                </c:pt>
                <c:pt idx="2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74-FF43-824E-9966128CF1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6"/>
        <c:overlap val="-27"/>
        <c:axId val="372039823"/>
        <c:axId val="372041455"/>
      </c:barChart>
      <c:catAx>
        <c:axId val="3720398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2041455"/>
        <c:crosses val="autoZero"/>
        <c:auto val="1"/>
        <c:lblAlgn val="ctr"/>
        <c:lblOffset val="100"/>
        <c:noMultiLvlLbl val="0"/>
      </c:catAx>
      <c:valAx>
        <c:axId val="372041455"/>
        <c:scaling>
          <c:orientation val="minMax"/>
          <c:max val="0.17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crossAx val="3720398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0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Series 1 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Sheet1!$B$2:$B$4</c:f>
              <c:numCache>
                <c:formatCode>_("$"* #,##0.000_);_("$"* \(#,##0.000\);_("$"* "-"??_);_(@_)</c:formatCode>
                <c:ptCount val="3"/>
                <c:pt idx="0">
                  <c:v>11.484</c:v>
                </c:pt>
                <c:pt idx="1">
                  <c:v>9.3109999999999999</c:v>
                </c:pt>
                <c:pt idx="2">
                  <c:v>9.0950000000000006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B4-3A4C-A677-D7A845DFCF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"/>
        <c:overlap val="-27"/>
        <c:axId val="374347903"/>
        <c:axId val="377199407"/>
      </c:barChart>
      <c:catAx>
        <c:axId val="3743479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7199407"/>
        <c:crosses val="autoZero"/>
        <c:auto val="1"/>
        <c:lblAlgn val="ctr"/>
        <c:lblOffset val="100"/>
        <c:noMultiLvlLbl val="0"/>
      </c:catAx>
      <c:valAx>
        <c:axId val="377199407"/>
        <c:scaling>
          <c:orientation val="minMax"/>
          <c:max val="11.6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.000_);_(&quot;$&quot;* \(#,##0.000\);_(&quot;$&quot;* &quot;-&quot;??_);_(@_)" sourceLinked="1"/>
        <c:majorTickMark val="none"/>
        <c:minorTickMark val="none"/>
        <c:tickLblPos val="nextTo"/>
        <c:crossAx val="3743479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0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7673208872313935"/>
          <c:y val="3.7898435168649408E-2"/>
          <c:w val="0.61018460492745041"/>
          <c:h val="0.866218758229653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Reported by MA Plans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CHF</c:v>
                </c:pt>
                <c:pt idx="1">
                  <c:v>MI</c:v>
                </c:pt>
                <c:pt idx="2">
                  <c:v>Pneumonia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0.94</c:v>
                </c:pt>
                <c:pt idx="1">
                  <c:v>0.95</c:v>
                </c:pt>
                <c:pt idx="2">
                  <c:v>0.96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9B-F044-8190-9F6ADBEBAF1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Audited MA Rate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CHF</c:v>
                </c:pt>
                <c:pt idx="1">
                  <c:v>MI</c:v>
                </c:pt>
                <c:pt idx="2">
                  <c:v>Pneumonia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1.01</c:v>
                </c:pt>
                <c:pt idx="1">
                  <c:v>1.02</c:v>
                </c:pt>
                <c:pt idx="2">
                  <c:v>1.03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9B-F044-8190-9F6ADBEBAF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overlap val="-3"/>
        <c:axId val="384841359"/>
        <c:axId val="384842159"/>
      </c:barChart>
      <c:catAx>
        <c:axId val="3848413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4842159"/>
        <c:crosses val="autoZero"/>
        <c:auto val="1"/>
        <c:lblAlgn val="ctr"/>
        <c:lblOffset val="100"/>
        <c:noMultiLvlLbl val="0"/>
      </c:catAx>
      <c:valAx>
        <c:axId val="384842159"/>
        <c:scaling>
          <c:orientation val="minMax"/>
          <c:max val="1.1000000000000001"/>
          <c:min val="0.9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384841359"/>
        <c:crosses val="autoZero"/>
        <c:crossBetween val="between"/>
        <c:majorUnit val="5.000000000000001E-2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"/>
          <c:y val="0.64972658404733119"/>
          <c:w val="0.37260021109395181"/>
          <c:h val="0.247874484663260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0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7891745527420836"/>
          <c:y val="1.1595363297339002E-3"/>
          <c:w val="0.70367958473307335"/>
          <c:h val="0.731490247632237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Reported score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All patients_x000d_in plan</c:v>
                </c:pt>
                <c:pt idx="1">
                  <c:v>Patients sampled_x000d_for HEDIS</c:v>
                </c:pt>
              </c:strCache>
            </c:strRef>
          </c:cat>
          <c:val>
            <c:numRef>
              <c:f>Sheet1!$B$2:$B$3</c:f>
              <c:numCache>
                <c:formatCode>0.0%</c:formatCode>
                <c:ptCount val="2"/>
                <c:pt idx="0">
                  <c:v>0.21099999999999999</c:v>
                </c:pt>
                <c:pt idx="1">
                  <c:v>0.219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86-114F-82C3-9B4D9F4B0CE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Accurate score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All patients_x000d_in plan</c:v>
                </c:pt>
                <c:pt idx="1">
                  <c:v>Patients sampled_x000d_for HEDIS</c:v>
                </c:pt>
              </c:strCache>
            </c:strRef>
          </c:cat>
          <c:val>
            <c:numRef>
              <c:f>Sheet1!$C$2:$C$3</c:f>
              <c:numCache>
                <c:formatCode>0.0%</c:formatCode>
                <c:ptCount val="2"/>
                <c:pt idx="0">
                  <c:v>0.26900000000000002</c:v>
                </c:pt>
                <c:pt idx="1">
                  <c:v>0.26200000000000001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286-114F-82C3-9B4D9F4B0C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7"/>
        <c:axId val="-1905226528"/>
        <c:axId val="-1905224048"/>
      </c:barChart>
      <c:catAx>
        <c:axId val="-19052265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solidFill>
              <a:schemeClr val="bg1"/>
            </a:solidFill>
          </a:ln>
        </c:spPr>
        <c:crossAx val="-1905224048"/>
        <c:crosses val="autoZero"/>
        <c:auto val="1"/>
        <c:lblAlgn val="ctr"/>
        <c:lblOffset val="100"/>
        <c:noMultiLvlLbl val="0"/>
      </c:catAx>
      <c:valAx>
        <c:axId val="-1905224048"/>
        <c:scaling>
          <c:orientation val="minMax"/>
          <c:max val="0.28999999999999998"/>
          <c:min val="0"/>
        </c:scaling>
        <c:delete val="1"/>
        <c:axPos val="l"/>
        <c:numFmt formatCode="0%" sourceLinked="0"/>
        <c:majorTickMark val="none"/>
        <c:minorTickMark val="none"/>
        <c:tickLblPos val="nextTo"/>
        <c:crossAx val="-1905226528"/>
        <c:crosses val="autoZero"/>
        <c:crossBetween val="between"/>
        <c:majorUnit val="0.1"/>
      </c:valAx>
      <c:spPr>
        <a:noFill/>
        <a:ln>
          <a:noFill/>
        </a:ln>
      </c:spPr>
    </c:plotArea>
    <c:legend>
      <c:legendPos val="l"/>
      <c:layout>
        <c:manualLayout>
          <c:xMode val="edge"/>
          <c:yMode val="edge"/>
          <c:x val="1.2832265367206146E-4"/>
          <c:y val="0.52594259664004961"/>
          <c:w val="0.28449292301407009"/>
          <c:h val="0.2200783723932974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800">
          <a:solidFill>
            <a:schemeClr val="bg1"/>
          </a:solidFill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10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537762516728824"/>
          <c:y val="0.1032514880167628"/>
          <c:w val="0.66269653834028386"/>
          <c:h val="0.7441826279096749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Payments for Care 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Traditional Medicare</c:v>
                </c:pt>
                <c:pt idx="1">
                  <c:v>Medicare Advantage</c:v>
                </c:pt>
              </c:strCache>
            </c:strRef>
          </c:cat>
          <c:val>
            <c:numRef>
              <c:f>Sheet1!$B$2:$B$3</c:f>
              <c:numCache>
                <c:formatCode>_("$"* #,##0_);_("$"* \(#,##0\);_("$"* "-"??_);_(@_)</c:formatCode>
                <c:ptCount val="2"/>
                <c:pt idx="0">
                  <c:v>706</c:v>
                </c:pt>
                <c:pt idx="1">
                  <c:v>642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98-3A4A-838F-91454EC3157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Overhead 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0.13335253532442159"/>
                  <c:y val="2.79058075720980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698-3A4A-838F-91454EC315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Traditional Medicare</c:v>
                </c:pt>
                <c:pt idx="1">
                  <c:v>Medicare Advantage</c:v>
                </c:pt>
              </c:strCache>
            </c:strRef>
          </c:cat>
          <c:val>
            <c:numRef>
              <c:f>Sheet1!$C$2:$C$3</c:f>
              <c:numCache>
                <c:formatCode>_("$"* #,##0_);_("$"* \(#,##0\);_("$"* "-"??_);_(@_)</c:formatCode>
                <c:ptCount val="2"/>
                <c:pt idx="0">
                  <c:v>14</c:v>
                </c:pt>
                <c:pt idx="1">
                  <c:v>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98-3A4A-838F-91454EC315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overlap val="100"/>
        <c:axId val="985791247"/>
        <c:axId val="986625711"/>
      </c:barChart>
      <c:catAx>
        <c:axId val="9857912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6625711"/>
        <c:crosses val="autoZero"/>
        <c:auto val="1"/>
        <c:lblAlgn val="ctr"/>
        <c:lblOffset val="100"/>
        <c:noMultiLvlLbl val="0"/>
      </c:catAx>
      <c:valAx>
        <c:axId val="986625711"/>
        <c:scaling>
          <c:orientation val="minMax"/>
          <c:max val="790"/>
          <c:min val="0"/>
        </c:scaling>
        <c:delete val="1"/>
        <c:axPos val="l"/>
        <c:numFmt formatCode="_(&quot;$&quot;* #,##0_);_(&quot;$&quot;* \(#,##0\);_(&quot;$&quot;* &quot;-&quot;??_);_(@_)" sourceLinked="1"/>
        <c:majorTickMark val="none"/>
        <c:minorTickMark val="none"/>
        <c:tickLblPos val="nextTo"/>
        <c:crossAx val="9857912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809790505651199E-5"/>
          <c:y val="0.43342641128677861"/>
          <c:w val="0.30694678695171773"/>
          <c:h val="0.20629203449597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0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76200" cap="rnd">
              <a:solidFill>
                <a:schemeClr val="accent1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strRef>
              <c:f>Sheet1!$A$2:$A$32</c:f>
              <c:strCache>
                <c:ptCount val="31"/>
                <c:pt idx="0">
                  <c:v>2010 q3</c:v>
                </c:pt>
                <c:pt idx="1">
                  <c:v>2010 q4</c:v>
                </c:pt>
                <c:pt idx="2">
                  <c:v>2011 q1</c:v>
                </c:pt>
                <c:pt idx="3">
                  <c:v>2011 q2</c:v>
                </c:pt>
                <c:pt idx="4">
                  <c:v>2011 q3</c:v>
                </c:pt>
                <c:pt idx="5">
                  <c:v>2011 a4</c:v>
                </c:pt>
                <c:pt idx="6">
                  <c:v>2012 q1</c:v>
                </c:pt>
                <c:pt idx="7">
                  <c:v>2012 q2</c:v>
                </c:pt>
                <c:pt idx="8">
                  <c:v>2012 q3</c:v>
                </c:pt>
                <c:pt idx="9">
                  <c:v>2012 a4</c:v>
                </c:pt>
                <c:pt idx="10">
                  <c:v>2013 q1</c:v>
                </c:pt>
                <c:pt idx="11">
                  <c:v>2013 q2</c:v>
                </c:pt>
                <c:pt idx="12">
                  <c:v>2013 q3</c:v>
                </c:pt>
                <c:pt idx="13">
                  <c:v>2013 q4</c:v>
                </c:pt>
                <c:pt idx="14">
                  <c:v>2014 q1</c:v>
                </c:pt>
                <c:pt idx="15">
                  <c:v>2014 q2</c:v>
                </c:pt>
                <c:pt idx="16">
                  <c:v>2014 q3</c:v>
                </c:pt>
                <c:pt idx="17">
                  <c:v>2014 q4</c:v>
                </c:pt>
                <c:pt idx="18">
                  <c:v>2015 q1</c:v>
                </c:pt>
                <c:pt idx="19">
                  <c:v>2015 q2</c:v>
                </c:pt>
                <c:pt idx="20">
                  <c:v>2015 q3</c:v>
                </c:pt>
                <c:pt idx="21">
                  <c:v>2015 q4</c:v>
                </c:pt>
                <c:pt idx="22">
                  <c:v>2016 q1</c:v>
                </c:pt>
                <c:pt idx="23">
                  <c:v>2016 a2</c:v>
                </c:pt>
                <c:pt idx="24">
                  <c:v>2016 q3</c:v>
                </c:pt>
                <c:pt idx="25">
                  <c:v>2016 q4</c:v>
                </c:pt>
                <c:pt idx="26">
                  <c:v>2017 q1</c:v>
                </c:pt>
                <c:pt idx="27">
                  <c:v>2017 q2</c:v>
                </c:pt>
                <c:pt idx="28">
                  <c:v>2017 q3</c:v>
                </c:pt>
                <c:pt idx="29">
                  <c:v>2017 q4</c:v>
                </c:pt>
                <c:pt idx="30">
                  <c:v>2018 q1</c:v>
                </c:pt>
              </c:strCache>
            </c:strRef>
          </c:cat>
          <c:val>
            <c:numRef>
              <c:f>Sheet1!$B$2:$B$32</c:f>
              <c:numCache>
                <c:formatCode>General</c:formatCode>
                <c:ptCount val="31"/>
                <c:pt idx="0">
                  <c:v>10</c:v>
                </c:pt>
                <c:pt idx="1">
                  <c:v>42</c:v>
                </c:pt>
                <c:pt idx="2">
                  <c:v>64</c:v>
                </c:pt>
                <c:pt idx="3">
                  <c:v>70</c:v>
                </c:pt>
                <c:pt idx="4">
                  <c:v>72</c:v>
                </c:pt>
                <c:pt idx="5">
                  <c:v>84</c:v>
                </c:pt>
                <c:pt idx="6">
                  <c:v>174</c:v>
                </c:pt>
                <c:pt idx="7">
                  <c:v>219</c:v>
                </c:pt>
                <c:pt idx="8">
                  <c:v>322</c:v>
                </c:pt>
                <c:pt idx="9">
                  <c:v>336</c:v>
                </c:pt>
                <c:pt idx="10">
                  <c:v>447</c:v>
                </c:pt>
                <c:pt idx="11">
                  <c:v>458</c:v>
                </c:pt>
                <c:pt idx="12">
                  <c:v>472</c:v>
                </c:pt>
                <c:pt idx="13">
                  <c:v>490</c:v>
                </c:pt>
                <c:pt idx="14">
                  <c:v>621</c:v>
                </c:pt>
                <c:pt idx="15">
                  <c:v>633</c:v>
                </c:pt>
                <c:pt idx="16">
                  <c:v>647</c:v>
                </c:pt>
                <c:pt idx="17">
                  <c:v>657</c:v>
                </c:pt>
                <c:pt idx="18">
                  <c:v>744</c:v>
                </c:pt>
                <c:pt idx="19">
                  <c:v>757</c:v>
                </c:pt>
                <c:pt idx="20">
                  <c:v>761</c:v>
                </c:pt>
                <c:pt idx="21">
                  <c:v>782</c:v>
                </c:pt>
                <c:pt idx="22">
                  <c:v>831</c:v>
                </c:pt>
                <c:pt idx="23">
                  <c:v>833</c:v>
                </c:pt>
                <c:pt idx="24">
                  <c:v>838</c:v>
                </c:pt>
                <c:pt idx="25">
                  <c:v>842</c:v>
                </c:pt>
                <c:pt idx="26">
                  <c:v>923</c:v>
                </c:pt>
                <c:pt idx="27">
                  <c:v>923</c:v>
                </c:pt>
                <c:pt idx="28">
                  <c:v>923</c:v>
                </c:pt>
                <c:pt idx="29">
                  <c:v>923</c:v>
                </c:pt>
                <c:pt idx="30">
                  <c:v>1011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330-E240-82F8-5EEE6C539D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906310736"/>
        <c:axId val="-1906307984"/>
      </c:lineChart>
      <c:catAx>
        <c:axId val="-1906310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6307984"/>
        <c:crosses val="autoZero"/>
        <c:auto val="1"/>
        <c:lblAlgn val="ctr"/>
        <c:lblOffset val="100"/>
        <c:tickLblSkip val="4"/>
        <c:noMultiLvlLbl val="0"/>
      </c:catAx>
      <c:valAx>
        <c:axId val="-1906307984"/>
        <c:scaling>
          <c:orientation val="minMax"/>
          <c:max val="1100"/>
          <c:min val="0"/>
        </c:scaling>
        <c:delete val="0"/>
        <c:axPos val="l"/>
        <c:majorGridlines>
          <c:spPr>
            <a:ln w="6350" cap="flat" cmpd="sng" algn="ctr">
              <a:solidFill>
                <a:schemeClr val="tx1"/>
              </a:solidFill>
              <a:prstDash val="sysDot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6310736"/>
        <c:crosses val="autoZero"/>
        <c:crossBetween val="between"/>
        <c:majorUnit val="250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Sheet1!$B$2:$B$7</c:f>
              <c:numCache>
                <c:formatCode>0%</c:formatCode>
                <c:ptCount val="6"/>
                <c:pt idx="0">
                  <c:v>0.47</c:v>
                </c:pt>
                <c:pt idx="1">
                  <c:v>0.44</c:v>
                </c:pt>
                <c:pt idx="2">
                  <c:v>0.45</c:v>
                </c:pt>
                <c:pt idx="3">
                  <c:v>0.4</c:v>
                </c:pt>
                <c:pt idx="4">
                  <c:v>0.39</c:v>
                </c:pt>
                <c:pt idx="5">
                  <c:v>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E0-AE44-8D16-352FF9CB21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1"/>
        <c:overlap val="-27"/>
        <c:axId val="1232049999"/>
        <c:axId val="1188524767"/>
      </c:barChart>
      <c:catAx>
        <c:axId val="12320499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8524767"/>
        <c:crosses val="autoZero"/>
        <c:auto val="1"/>
        <c:lblAlgn val="ctr"/>
        <c:lblOffset val="100"/>
        <c:noMultiLvlLbl val="0"/>
      </c:catAx>
      <c:valAx>
        <c:axId val="1188524767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2320499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0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Fee-For-Service</c:v>
                </c:pt>
                <c:pt idx="1">
                  <c:v>Capitation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0.65</c:v>
                </c:pt>
                <c:pt idx="1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4D-C64C-BA44-FDC9FE5558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-1908529808"/>
        <c:axId val="-1908527328"/>
      </c:barChart>
      <c:catAx>
        <c:axId val="-19085298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solidFill>
              <a:schemeClr val="bg1"/>
            </a:solidFill>
          </a:ln>
        </c:spPr>
        <c:crossAx val="-1908527328"/>
        <c:crosses val="autoZero"/>
        <c:auto val="1"/>
        <c:lblAlgn val="ctr"/>
        <c:lblOffset val="100"/>
        <c:noMultiLvlLbl val="0"/>
      </c:catAx>
      <c:valAx>
        <c:axId val="-1908527328"/>
        <c:scaling>
          <c:orientation val="minMax"/>
          <c:max val="0.69"/>
          <c:min val="0"/>
        </c:scaling>
        <c:delete val="1"/>
        <c:axPos val="l"/>
        <c:majorGridlines>
          <c:spPr>
            <a:ln>
              <a:solidFill>
                <a:schemeClr val="bg1"/>
              </a:solidFill>
              <a:prstDash val="solid"/>
            </a:ln>
          </c:spPr>
        </c:majorGridlines>
        <c:numFmt formatCode="0%" sourceLinked="1"/>
        <c:majorTickMark val="out"/>
        <c:minorTickMark val="none"/>
        <c:tickLblPos val="nextTo"/>
        <c:crossAx val="-1908529808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2400">
          <a:solidFill>
            <a:schemeClr val="bg1"/>
          </a:solidFill>
          <a:latin typeface="+mn-lt"/>
          <a:cs typeface="Franklin Gothic Book"/>
        </a:defRPr>
      </a:pPr>
      <a:endParaRPr lang="en-US"/>
    </a:p>
  </c:txPr>
  <c:externalData r:id="rId1">
    <c:autoUpdate val="0"/>
  </c:externalData>
</c:chartSpace>
</file>

<file path=ppt/charts/chart10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325471698113199E-2"/>
          <c:y val="0"/>
          <c:w val="0.92334905660377398"/>
          <c:h val="0.752755676393757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1BA-D24D-9169-2CF87F7D8170}"/>
              </c:ext>
            </c:extLst>
          </c:dPt>
          <c:dLbls>
            <c:dLbl>
              <c:idx val="0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1BA-D24D-9169-2CF87F7D8170}"/>
                </c:ext>
              </c:extLst>
            </c:dLbl>
            <c:dLbl>
              <c:idx val="1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1BA-D24D-9169-2CF87F7D81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HMO</c:v>
                </c:pt>
                <c:pt idx="1">
                  <c:v>Free Fee-_x000d_for-Service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1.21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1BA-D24D-9169-2CF87F7D81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overlap val="-27"/>
        <c:axId val="-1906274736"/>
        <c:axId val="-1906271984"/>
      </c:barChart>
      <c:catAx>
        <c:axId val="-1906274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6271984"/>
        <c:crosses val="autoZero"/>
        <c:auto val="1"/>
        <c:lblAlgn val="ctr"/>
        <c:lblOffset val="100"/>
        <c:noMultiLvlLbl val="0"/>
      </c:catAx>
      <c:valAx>
        <c:axId val="-19062719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1906274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902181758530199"/>
          <c:y val="3.4598479511036097E-2"/>
          <c:w val="0.728623031496063"/>
          <c:h val="0.9308030409779279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464-EB40-9A8E-D903828C35D4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464-EB40-9A8E-D903828C35D4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464-EB40-9A8E-D903828C35D4}"/>
              </c:ext>
            </c:extLst>
          </c:dPt>
          <c:dPt>
            <c:idx val="3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464-EB40-9A8E-D903828C35D4}"/>
              </c:ext>
            </c:extLst>
          </c:dPt>
          <c:cat>
            <c:strRef>
              <c:f>Sheet1!$A$2:$A$5</c:f>
              <c:strCache>
                <c:ptCount val="4"/>
                <c:pt idx="0">
                  <c:v>Offered Appt &gt;2 Wks</c:v>
                </c:pt>
                <c:pt idx="1">
                  <c:v>Offered Appt &lt;2 Wks</c:v>
                </c:pt>
                <c:pt idx="2">
                  <c:v>Not Participating</c:v>
                </c:pt>
                <c:pt idx="3">
                  <c:v>Won't Take New Plan Pt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0.24</c:v>
                </c:pt>
                <c:pt idx="1">
                  <c:v>0.25</c:v>
                </c:pt>
                <c:pt idx="2">
                  <c:v>0.43</c:v>
                </c:pt>
                <c:pt idx="3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464-EB40-9A8E-D903828C35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23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pPr>
      <a:endParaRPr lang="en-US"/>
    </a:p>
  </c:txPr>
  <c:externalData r:id="rId3">
    <c:autoUpdate val="0"/>
  </c:externalData>
</c:chartSpace>
</file>

<file path=ppt/charts/chart1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325471698113199E-2"/>
          <c:y val="0"/>
          <c:w val="0.92334905660377398"/>
          <c:h val="0.752755676393757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A44-524C-AFFD-1963DC657282}"/>
              </c:ext>
            </c:extLst>
          </c:dPt>
          <c:dLbls>
            <c:dLbl>
              <c:idx val="0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A44-524C-AFFD-1963DC657282}"/>
                </c:ext>
              </c:extLst>
            </c:dLbl>
            <c:dLbl>
              <c:idx val="1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A44-524C-AFFD-1963DC6572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HMO</c:v>
                </c:pt>
                <c:pt idx="1">
                  <c:v>Free Fee-_x000d_for-Service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87.8</c:v>
                </c:pt>
                <c:pt idx="1">
                  <c:v>82.9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A44-524C-AFFD-1963DC6572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overlap val="-27"/>
        <c:axId val="-1906257648"/>
        <c:axId val="-1906254896"/>
      </c:barChart>
      <c:catAx>
        <c:axId val="-1906257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6254896"/>
        <c:crosses val="autoZero"/>
        <c:auto val="1"/>
        <c:lblAlgn val="ctr"/>
        <c:lblOffset val="100"/>
        <c:noMultiLvlLbl val="0"/>
      </c:catAx>
      <c:valAx>
        <c:axId val="-19062548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1906257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Fee-For-Service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Depression Detected</c:v>
                </c:pt>
                <c:pt idx="1">
                  <c:v>Appropriately Treated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0.53700000000000003</c:v>
                </c:pt>
                <c:pt idx="1">
                  <c:v>0.60700000000000098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83-ED4D-AF4A-A89CB450EB6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Managed Care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Depression Detected</c:v>
                </c:pt>
                <c:pt idx="1">
                  <c:v>Appropriately Treated</c:v>
                </c:pt>
              </c:strCache>
            </c:strRef>
          </c:cat>
          <c:val>
            <c:numRef>
              <c:f>Sheet1!$C$2:$C$3</c:f>
              <c:numCache>
                <c:formatCode>0.00%</c:formatCode>
                <c:ptCount val="2"/>
                <c:pt idx="0">
                  <c:v>0.41799999999999998</c:v>
                </c:pt>
                <c:pt idx="1">
                  <c:v>0.46400000000000002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83-ED4D-AF4A-A89CB450EB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"/>
        <c:overlap val="-7"/>
        <c:axId val="-1906242112"/>
        <c:axId val="-1906239632"/>
      </c:barChart>
      <c:catAx>
        <c:axId val="-19062421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lnSpc>
                <a:spcPct val="90000"/>
              </a:lnSpc>
              <a:defRPr sz="2400">
                <a:solidFill>
                  <a:schemeClr val="tx1"/>
                </a:solidFill>
                <a:latin typeface="+mn-lt"/>
              </a:defRPr>
            </a:pPr>
            <a:endParaRPr lang="en-US"/>
          </a:p>
        </c:txPr>
        <c:crossAx val="-1906239632"/>
        <c:crosses val="autoZero"/>
        <c:auto val="1"/>
        <c:lblAlgn val="ctr"/>
        <c:lblOffset val="100"/>
        <c:noMultiLvlLbl val="0"/>
      </c:catAx>
      <c:valAx>
        <c:axId val="-1906239632"/>
        <c:scaling>
          <c:orientation val="minMax"/>
        </c:scaling>
        <c:delete val="1"/>
        <c:axPos val="l"/>
        <c:majorGridlines>
          <c:spPr>
            <a:ln>
              <a:prstDash val="sysDot"/>
            </a:ln>
          </c:spPr>
        </c:majorGridlines>
        <c:numFmt formatCode="0%" sourceLinked="0"/>
        <c:majorTickMark val="out"/>
        <c:minorTickMark val="none"/>
        <c:tickLblPos val="nextTo"/>
        <c:crossAx val="-1906242112"/>
        <c:crosses val="autoZero"/>
        <c:crossBetween val="between"/>
      </c:valAx>
      <c:spPr>
        <a:solidFill>
          <a:schemeClr val="bg1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1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6077498212529"/>
          <c:y val="7.9179625984252003E-2"/>
          <c:w val="0.75025787889006901"/>
          <c:h val="0.7830755413385830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Fee-For-Service</c:v>
                </c:pt>
              </c:strCache>
            </c:strRef>
          </c:tx>
          <c:spPr>
            <a:ln w="76200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>
                    <a:solidFill>
                      <a:schemeClr val="tx1"/>
                    </a:solidFill>
                    <a:latin typeface="+mn-lt"/>
                    <a:cs typeface="Franklin Gothic Book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Baseline</c:v>
                </c:pt>
                <c:pt idx="1">
                  <c:v>2 Years</c:v>
                </c:pt>
              </c:strCache>
            </c:strRef>
          </c:cat>
          <c:val>
            <c:numRef>
              <c:f>Sheet1!$B$2:$B$3</c:f>
              <c:numCache>
                <c:formatCode>0.00</c:formatCode>
                <c:ptCount val="2"/>
                <c:pt idx="0">
                  <c:v>1.3</c:v>
                </c:pt>
                <c:pt idx="1">
                  <c:v>1.2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94A-7845-8FF7-E230063E13C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Managed Care</c:v>
                </c:pt>
              </c:strCache>
            </c:strRef>
          </c:tx>
          <c:spPr>
            <a:ln w="76200">
              <a:solidFill>
                <a:schemeClr val="accent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7.4039589243963699E-2"/>
                  <c:y val="-0.1010546259842519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94A-7845-8FF7-E230063E13C2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>
                    <a:solidFill>
                      <a:schemeClr val="tx1"/>
                    </a:solidFill>
                    <a:latin typeface="+mn-lt"/>
                    <a:cs typeface="Franklin Gothic Book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Baseline</c:v>
                </c:pt>
                <c:pt idx="1">
                  <c:v>2 Years</c:v>
                </c:pt>
              </c:strCache>
            </c:strRef>
          </c:cat>
          <c:val>
            <c:numRef>
              <c:f>Sheet1!$C$2:$C$3</c:f>
              <c:numCache>
                <c:formatCode>0.00</c:formatCode>
                <c:ptCount val="2"/>
                <c:pt idx="0">
                  <c:v>1.5</c:v>
                </c:pt>
                <c:pt idx="1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94A-7845-8FF7-E230063E13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908497632"/>
        <c:axId val="-1908494880"/>
      </c:lineChart>
      <c:catAx>
        <c:axId val="-19084976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400">
                <a:solidFill>
                  <a:schemeClr val="tx1"/>
                </a:solidFill>
                <a:latin typeface="+mn-lt"/>
                <a:cs typeface="Franklin Gothic Book"/>
              </a:defRPr>
            </a:pPr>
            <a:endParaRPr lang="en-US"/>
          </a:p>
        </c:txPr>
        <c:crossAx val="-1908494880"/>
        <c:crosses val="autoZero"/>
        <c:auto val="1"/>
        <c:lblAlgn val="ctr"/>
        <c:lblOffset val="100"/>
        <c:noMultiLvlLbl val="0"/>
      </c:catAx>
      <c:valAx>
        <c:axId val="-1908494880"/>
        <c:scaling>
          <c:orientation val="minMax"/>
          <c:min val="1"/>
        </c:scaling>
        <c:delete val="1"/>
        <c:axPos val="l"/>
        <c:majorGridlines>
          <c:spPr>
            <a:ln>
              <a:prstDash val="sysDot"/>
            </a:ln>
          </c:spPr>
        </c:majorGridlines>
        <c:numFmt formatCode="#,##0.0" sourceLinked="0"/>
        <c:majorTickMark val="out"/>
        <c:minorTickMark val="none"/>
        <c:tickLblPos val="nextTo"/>
        <c:crossAx val="-1908497632"/>
        <c:crosses val="autoZero"/>
        <c:crossBetween val="between"/>
        <c:majorUnit val="0.2"/>
      </c:valAx>
      <c:spPr>
        <a:solidFill>
          <a:schemeClr val="bg1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Medium" pitchFamily="34" charset="0"/>
        </a:defRPr>
      </a:pPr>
      <a:endParaRPr lang="en-US"/>
    </a:p>
  </c:txPr>
  <c:externalData r:id="rId1">
    <c:autoUpdate val="0"/>
  </c:externalData>
</c:chartSpace>
</file>

<file path=ppt/charts/chart1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Dropped 
from ACO</c:v>
                </c:pt>
                <c:pt idx="1">
                  <c:v>Stayed 
in ACO</c:v>
                </c:pt>
                <c:pt idx="2">
                  <c:v>Never 
in ACO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8.2000000000000003E-2</c:v>
                </c:pt>
                <c:pt idx="1">
                  <c:v>3.3000000000000002E-2</c:v>
                </c:pt>
                <c:pt idx="2">
                  <c:v>3.6999999999999998E-2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6F-DC4F-BD82-C17AD45DDC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-27"/>
        <c:axId val="1033859679"/>
        <c:axId val="1036516975"/>
      </c:barChart>
      <c:catAx>
        <c:axId val="10338596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6516975"/>
        <c:crosses val="autoZero"/>
        <c:auto val="1"/>
        <c:lblAlgn val="ctr"/>
        <c:lblOffset val="100"/>
        <c:noMultiLvlLbl val="0"/>
      </c:catAx>
      <c:valAx>
        <c:axId val="1036516975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10338596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Series 1 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Dropped 
from ACO</c:v>
                </c:pt>
                <c:pt idx="1">
                  <c:v>Stayed 
in ACO</c:v>
                </c:pt>
              </c:strCache>
            </c:strRef>
          </c:cat>
          <c:val>
            <c:numRef>
              <c:f>Sheet1!$B$2:$B$3</c:f>
              <c:numCache>
                <c:formatCode>_([$$-409]* #,##0_);_([$$-409]* \(#,##0\);_([$$-409]* "-"??_);_(@_)</c:formatCode>
                <c:ptCount val="2"/>
                <c:pt idx="0">
                  <c:v>8437</c:v>
                </c:pt>
                <c:pt idx="1">
                  <c:v>7133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6F-DC4F-BD82-C17AD45DDC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-27"/>
        <c:axId val="1033859679"/>
        <c:axId val="1036516975"/>
      </c:barChart>
      <c:catAx>
        <c:axId val="10338596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6516975"/>
        <c:crosses val="autoZero"/>
        <c:auto val="1"/>
        <c:lblAlgn val="ctr"/>
        <c:lblOffset val="100"/>
        <c:noMultiLvlLbl val="0"/>
      </c:catAx>
      <c:valAx>
        <c:axId val="1036516975"/>
        <c:scaling>
          <c:orientation val="minMax"/>
        </c:scaling>
        <c:delete val="1"/>
        <c:axPos val="l"/>
        <c:numFmt formatCode="_([$$-409]* #,##0_);_([$$-409]* \(#,##0\);_([$$-409]* &quot;-&quot;??_);_(@_)" sourceLinked="1"/>
        <c:majorTickMark val="none"/>
        <c:minorTickMark val="none"/>
        <c:tickLblPos val="nextTo"/>
        <c:crossAx val="10338596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Median
Cost</c:v>
                </c:pt>
                <c:pt idx="1">
                  <c:v>Highest
Cost 5%</c:v>
                </c:pt>
                <c:pt idx="2">
                  <c:v>Highest
Cost 1%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0.13800000000000001</c:v>
                </c:pt>
                <c:pt idx="1">
                  <c:v>0.223</c:v>
                </c:pt>
                <c:pt idx="2">
                  <c:v>0.30399999999999999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6F-DC4F-BD82-C17AD45DDC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-27"/>
        <c:axId val="1033859679"/>
        <c:axId val="1036516975"/>
      </c:barChart>
      <c:catAx>
        <c:axId val="10338596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6516975"/>
        <c:crosses val="autoZero"/>
        <c:auto val="1"/>
        <c:lblAlgn val="ctr"/>
        <c:lblOffset val="100"/>
        <c:noMultiLvlLbl val="0"/>
      </c:catAx>
      <c:valAx>
        <c:axId val="1036516975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10338596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Cost Savings 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664-984E-AE6E-AF33B5B06C24}"/>
              </c:ext>
            </c:extLst>
          </c:dPt>
          <c:cat>
            <c:strRef>
              <c:f>Sheet1!$A$2:$A$3</c:f>
              <c:strCache>
                <c:ptCount val="2"/>
                <c:pt idx="0">
                  <c:v>Risk Score
Alone</c:v>
                </c:pt>
                <c:pt idx="1">
                  <c:v>Selective Enrollment</c:v>
                </c:pt>
              </c:strCache>
            </c:strRef>
          </c:cat>
          <c:val>
            <c:numRef>
              <c:f>Sheet1!$B$2:$B$3</c:f>
              <c:numCache>
                <c:formatCode>_("$"* #,##0.0_);_("$"* \(#,##0.0\);_("$"* "-"??_);_(@_)</c:formatCode>
                <c:ptCount val="2"/>
                <c:pt idx="0">
                  <c:v>118</c:v>
                </c:pt>
                <c:pt idx="1">
                  <c:v>-6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64-984E-AE6E-AF33B5B06C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"/>
        <c:overlap val="2"/>
        <c:axId val="1355393855"/>
        <c:axId val="1449984287"/>
      </c:barChart>
      <c:catAx>
        <c:axId val="1355393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49984287"/>
        <c:crosses val="autoZero"/>
        <c:auto val="1"/>
        <c:lblAlgn val="ctr"/>
        <c:lblOffset val="0"/>
        <c:noMultiLvlLbl val="0"/>
      </c:catAx>
      <c:valAx>
        <c:axId val="1449984287"/>
        <c:scaling>
          <c:orientation val="minMax"/>
          <c:max val="120"/>
        </c:scaling>
        <c:delete val="1"/>
        <c:axPos val="l"/>
        <c:numFmt formatCode="_(&quot;$&quot;* #,##0.0_);_(&quot;$&quot;* \(#,##0.0\);_(&quot;$&quot;* &quot;-&quot;??_);_(@_)" sourceLinked="1"/>
        <c:majorTickMark val="none"/>
        <c:minorTickMark val="none"/>
        <c:tickLblPos val="nextTo"/>
        <c:crossAx val="13553938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Cost Savings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65F-0846-B962-510591C13637}"/>
              </c:ext>
            </c:extLst>
          </c:dPt>
          <c:cat>
            <c:strRef>
              <c:f>Sheet1!$A$2:$A$3</c:f>
              <c:strCache>
                <c:ptCount val="2"/>
                <c:pt idx="0">
                  <c:v>Risk Score
Alone</c:v>
                </c:pt>
                <c:pt idx="1">
                  <c:v>Selective Enrollment</c:v>
                </c:pt>
              </c:strCache>
            </c:strRef>
          </c:cat>
          <c:val>
            <c:numRef>
              <c:f>Sheet1!$B$2:$B$3</c:f>
              <c:numCache>
                <c:formatCode>0.0</c:formatCode>
                <c:ptCount val="2"/>
                <c:pt idx="0">
                  <c:v>2.2000000000000002</c:v>
                </c:pt>
                <c:pt idx="1">
                  <c:v>-1.9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65F-0846-B962-510591C136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"/>
        <c:overlap val="2"/>
        <c:axId val="1355393855"/>
        <c:axId val="1449984287"/>
      </c:barChart>
      <c:catAx>
        <c:axId val="1355393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49984287"/>
        <c:crosses val="autoZero"/>
        <c:auto val="1"/>
        <c:lblAlgn val="ctr"/>
        <c:lblOffset val="0"/>
        <c:noMultiLvlLbl val="0"/>
      </c:catAx>
      <c:valAx>
        <c:axId val="1449984287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13553938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362046187179628"/>
          <c:y val="5.5938058048801732E-2"/>
          <c:w val="0.65407528756891964"/>
          <c:h val="0.631065935133639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Baseline 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Bundled Payment
Hospitals</c:v>
                </c:pt>
                <c:pt idx="1">
                  <c:v>Control
Hospitals</c:v>
                </c:pt>
              </c:strCache>
            </c:strRef>
          </c:cat>
          <c:val>
            <c:numRef>
              <c:f>Sheet1!$B$2:$B$3</c:f>
              <c:numCache>
                <c:formatCode>_("$"* #,##0_);_("$"* \(#,##0\);_("$"* "-"??_);_(@_)</c:formatCode>
                <c:ptCount val="2"/>
                <c:pt idx="0">
                  <c:v>24280</c:v>
                </c:pt>
                <c:pt idx="1">
                  <c:v>23901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38-0746-951E-45FFE66A4FF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Bundled
Payment
Period 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Bundled Payment
Hospitals</c:v>
                </c:pt>
                <c:pt idx="1">
                  <c:v>Control
Hospitals</c:v>
                </c:pt>
              </c:strCache>
            </c:strRef>
          </c:cat>
          <c:val>
            <c:numRef>
              <c:f>Sheet1!$C$2:$C$3</c:f>
              <c:numCache>
                <c:formatCode>_("$"* #,##0_);_("$"* \(#,##0\);_("$"* "-"??_);_(@_)</c:formatCode>
                <c:ptCount val="2"/>
                <c:pt idx="0">
                  <c:v>23993</c:v>
                </c:pt>
                <c:pt idx="1">
                  <c:v>23503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38-0746-951E-45FFE66A4F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2"/>
        <c:overlap val="-6"/>
        <c:axId val="2139779456"/>
        <c:axId val="2139728832"/>
      </c:barChart>
      <c:catAx>
        <c:axId val="2139779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9728832"/>
        <c:crosses val="autoZero"/>
        <c:auto val="1"/>
        <c:lblAlgn val="ctr"/>
        <c:lblOffset val="100"/>
        <c:noMultiLvlLbl val="0"/>
      </c:catAx>
      <c:valAx>
        <c:axId val="2139728832"/>
        <c:scaling>
          <c:orientation val="minMax"/>
          <c:max val="25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9779456"/>
        <c:crosses val="autoZero"/>
        <c:crossBetween val="between"/>
        <c:majorUnit val="50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Not Sick,
Not Poor</c:v>
                </c:pt>
                <c:pt idx="1">
                  <c:v>Poorer</c:v>
                </c:pt>
                <c:pt idx="2">
                  <c:v>Sicker</c:v>
                </c:pt>
                <c:pt idx="3">
                  <c:v>Sicker +
Poorer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3.1E-2</c:v>
                </c:pt>
                <c:pt idx="1">
                  <c:v>9.8000000000000004E-2</c:v>
                </c:pt>
                <c:pt idx="2">
                  <c:v>0.18</c:v>
                </c:pt>
                <c:pt idx="3">
                  <c:v>0.13100000000000001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46-7345-8C35-DDA6D1FD14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overlap val="-27"/>
        <c:axId val="1642306463"/>
        <c:axId val="1642375775"/>
      </c:barChart>
      <c:catAx>
        <c:axId val="1642306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42375775"/>
        <c:crosses val="autoZero"/>
        <c:auto val="1"/>
        <c:lblAlgn val="ctr"/>
        <c:lblOffset val="100"/>
        <c:noMultiLvlLbl val="0"/>
      </c:catAx>
      <c:valAx>
        <c:axId val="1642375775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16423064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2003</c:v>
                </c:pt>
                <c:pt idx="1">
                  <c:v>2005</c:v>
                </c:pt>
                <c:pt idx="2">
                  <c:v>2010</c:v>
                </c:pt>
                <c:pt idx="3">
                  <c:v>2012</c:v>
                </c:pt>
                <c:pt idx="4">
                  <c:v>2014</c:v>
                </c:pt>
                <c:pt idx="5">
                  <c:v>2016</c:v>
                </c:pt>
                <c:pt idx="6">
                  <c:v>2018</c:v>
                </c:pt>
              </c:numCache>
            </c:numRef>
          </c:cat>
          <c:val>
            <c:numRef>
              <c:f>Sheet1!$B$2:$B$8</c:f>
              <c:numCache>
                <c:formatCode>0%</c:formatCode>
                <c:ptCount val="7"/>
                <c:pt idx="0">
                  <c:v>0.09</c:v>
                </c:pt>
                <c:pt idx="1">
                  <c:v>0.09</c:v>
                </c:pt>
                <c:pt idx="2">
                  <c:v>0.16</c:v>
                </c:pt>
                <c:pt idx="3">
                  <c:v>0.16</c:v>
                </c:pt>
                <c:pt idx="4">
                  <c:v>0.17</c:v>
                </c:pt>
                <c:pt idx="5">
                  <c:v>0.22</c:v>
                </c:pt>
                <c:pt idx="6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20-A04C-B951-C74CCB2A96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7"/>
        <c:overlap val="-27"/>
        <c:axId val="-1914753024"/>
        <c:axId val="-1914750272"/>
      </c:barChart>
      <c:catAx>
        <c:axId val="-1914753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914750272"/>
        <c:crosses val="autoZero"/>
        <c:auto val="1"/>
        <c:lblAlgn val="ctr"/>
        <c:lblOffset val="100"/>
        <c:noMultiLvlLbl val="0"/>
      </c:catAx>
      <c:valAx>
        <c:axId val="-1914750272"/>
        <c:scaling>
          <c:orientation val="minMax"/>
          <c:max val="0.28999999999999998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914753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  <a:latin typeface="Arial" charset="0"/>
          <a:ea typeface="Arial" charset="0"/>
          <a:cs typeface="Arial" charset="0"/>
        </a:defRPr>
      </a:pPr>
      <a:endParaRPr lang="en-US"/>
    </a:p>
  </c:txPr>
  <c:externalData r:id="rId3">
    <c:autoUpdate val="0"/>
  </c:externalData>
</c:chartSpace>
</file>

<file path=ppt/charts/chart1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67786794718204E-2"/>
          <c:y val="4.7590071146796302E-2"/>
          <c:w val="0.89504702584987905"/>
          <c:h val="0.570188164342012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Top Scoring Physicians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</c:spPr>
          <c:invertIfNegative val="0"/>
          <c:dLbls>
            <c:dLbl>
              <c:idx val="1"/>
              <c:layout>
                <c:manualLayout>
                  <c:x val="0"/>
                  <c:y val="1.2020490147486801E-2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  <a:latin typeface="+mn-lt"/>
                      <a:cs typeface="Franklin Gothic Book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EB8-2C4E-A886-8F354B9B1C9D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+mn-lt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Minority</c:v>
                </c:pt>
                <c:pt idx="1">
                  <c:v>Non-English Speakers</c:v>
                </c:pt>
                <c:pt idx="2">
                  <c:v>Uninsured or Medicaid</c:v>
                </c:pt>
                <c:pt idx="3">
                  <c:v>Infrequent Visits</c:v>
                </c:pt>
              </c:strCache>
            </c:strRef>
          </c:cat>
          <c:val>
            <c:numRef>
              <c:f>Sheet1!$B$2:$B$5</c:f>
              <c:numCache>
                <c:formatCode>0.00%</c:formatCode>
                <c:ptCount val="4"/>
                <c:pt idx="0">
                  <c:v>0.13700000000000001</c:v>
                </c:pt>
                <c:pt idx="1">
                  <c:v>3.2000000000000001E-2</c:v>
                </c:pt>
                <c:pt idx="2">
                  <c:v>9.6000000000000002E-2</c:v>
                </c:pt>
                <c:pt idx="3" formatCode="0%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B8-2C4E-A886-8F354B9B1C9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Bottom Scoring Physicians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+mn-lt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Minority</c:v>
                </c:pt>
                <c:pt idx="1">
                  <c:v>Non-English Speakers</c:v>
                </c:pt>
                <c:pt idx="2">
                  <c:v>Uninsured or Medicaid</c:v>
                </c:pt>
                <c:pt idx="3">
                  <c:v>Infrequent Visits</c:v>
                </c:pt>
              </c:strCache>
            </c:strRef>
          </c:cat>
          <c:val>
            <c:numRef>
              <c:f>Sheet1!$C$2:$C$5</c:f>
              <c:numCache>
                <c:formatCode>0.00%</c:formatCode>
                <c:ptCount val="4"/>
                <c:pt idx="0">
                  <c:v>0.25600000000000001</c:v>
                </c:pt>
                <c:pt idx="1">
                  <c:v>0.10199999999999999</c:v>
                </c:pt>
                <c:pt idx="2">
                  <c:v>0.17199999999999999</c:v>
                </c:pt>
                <c:pt idx="3">
                  <c:v>0.38200000000000001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EB8-2C4E-A886-8F354B9B1C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3"/>
        <c:overlap val="-8"/>
        <c:axId val="-1906225376"/>
        <c:axId val="-1906222896"/>
      </c:barChart>
      <c:catAx>
        <c:axId val="-19062253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2400">
                <a:solidFill>
                  <a:schemeClr val="bg1"/>
                </a:solidFill>
                <a:latin typeface="+mn-lt"/>
                <a:cs typeface="Franklin Gothic Book"/>
              </a:defRPr>
            </a:pPr>
            <a:endParaRPr lang="en-US"/>
          </a:p>
        </c:txPr>
        <c:crossAx val="-1906222896"/>
        <c:crosses val="autoZero"/>
        <c:auto val="1"/>
        <c:lblAlgn val="ctr"/>
        <c:lblOffset val="100"/>
        <c:noMultiLvlLbl val="0"/>
      </c:catAx>
      <c:valAx>
        <c:axId val="-1906222896"/>
        <c:scaling>
          <c:orientation val="minMax"/>
          <c:max val="0.39"/>
          <c:min val="0"/>
        </c:scaling>
        <c:delete val="0"/>
        <c:axPos val="l"/>
        <c:majorGridlines>
          <c:spPr>
            <a:ln>
              <a:solidFill>
                <a:schemeClr val="bg1"/>
              </a:solidFill>
              <a:prstDash val="solid"/>
            </a:ln>
          </c:spPr>
        </c:majorGridlines>
        <c:numFmt formatCode="0%" sourceLinked="0"/>
        <c:majorTickMark val="none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  <a:latin typeface="+mn-lt"/>
                <a:cs typeface="Franklin Gothic Book"/>
              </a:defRPr>
            </a:pPr>
            <a:endParaRPr lang="en-US"/>
          </a:p>
        </c:txPr>
        <c:crossAx val="-1906225376"/>
        <c:crosses val="autoZero"/>
        <c:crossBetween val="between"/>
        <c:majorUnit val="0.1"/>
      </c:valAx>
      <c:spPr>
        <a:noFill/>
        <a:ln>
          <a:solidFill>
            <a:schemeClr val="tx1"/>
          </a:solidFill>
        </a:ln>
      </c:spPr>
    </c:plotArea>
    <c:legend>
      <c:legendPos val="b"/>
      <c:layout>
        <c:manualLayout>
          <c:xMode val="edge"/>
          <c:yMode val="edge"/>
          <c:x val="4.1430566873973999E-2"/>
          <c:y val="0.87635104713248901"/>
          <c:w val="0.92133282417421203"/>
          <c:h val="8.2867817514282197E-2"/>
        </c:manualLayout>
      </c:layout>
      <c:overlay val="0"/>
      <c:txPr>
        <a:bodyPr/>
        <a:lstStyle/>
        <a:p>
          <a:pPr>
            <a:defRPr sz="2400">
              <a:solidFill>
                <a:schemeClr val="bg1"/>
              </a:solidFill>
              <a:latin typeface="+mn-lt"/>
              <a:cs typeface="Franklin Gothic Book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2000">
          <a:latin typeface="Franklin Gothic Medium" pitchFamily="34" charset="0"/>
        </a:defRPr>
      </a:pPr>
      <a:endParaRPr lang="en-US"/>
    </a:p>
  </c:txPr>
  <c:externalData r:id="rId1">
    <c:autoUpdate val="0"/>
  </c:externalData>
</c:chartSpace>
</file>

<file path=ppt/charts/chart1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2009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Documented</c:v>
                </c:pt>
                <c:pt idx="1">
                  <c:v>Patient Reported</c:v>
                </c:pt>
              </c:strCache>
            </c:strRef>
          </c:cat>
          <c:val>
            <c:numRef>
              <c:f>Sheet1!$B$2:$B$3</c:f>
              <c:numCache>
                <c:formatCode>0.0%</c:formatCode>
                <c:ptCount val="2"/>
                <c:pt idx="0">
                  <c:v>0.59399999999999997</c:v>
                </c:pt>
                <c:pt idx="1">
                  <c:v>0.66100000000000003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7A-6244-B0A4-766DFBA7787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Documented</c:v>
                </c:pt>
                <c:pt idx="1">
                  <c:v>Patient Reported</c:v>
                </c:pt>
              </c:strCache>
            </c:strRef>
          </c:cat>
          <c:val>
            <c:numRef>
              <c:f>Sheet1!$C$2:$C$3</c:f>
              <c:numCache>
                <c:formatCode>0.0%</c:formatCode>
                <c:ptCount val="2"/>
                <c:pt idx="0">
                  <c:v>0.83</c:v>
                </c:pt>
                <c:pt idx="1">
                  <c:v>0.70099999999999996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7A-6244-B0A4-766DFBA778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1"/>
        <c:overlap val="-5"/>
        <c:axId val="1960665040"/>
        <c:axId val="2146864352"/>
      </c:barChart>
      <c:catAx>
        <c:axId val="1960665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864352"/>
        <c:crosses val="autoZero"/>
        <c:auto val="1"/>
        <c:lblAlgn val="ctr"/>
        <c:lblOffset val="100"/>
        <c:noMultiLvlLbl val="0"/>
      </c:catAx>
      <c:valAx>
        <c:axId val="2146864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60665040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856133985416122"/>
          <c:y val="0.88476746419773544"/>
          <c:w val="0.34064781723646104"/>
          <c:h val="9.72937367695471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624791852311512"/>
          <c:y val="5.1013379153520562E-2"/>
          <c:w val="0.67129906387607308"/>
          <c:h val="0.803781109407289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Baseline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Heart Failure</c:v>
                </c:pt>
                <c:pt idx="1">
                  <c:v>Pneumonia</c:v>
                </c:pt>
                <c:pt idx="2">
                  <c:v>Heart Attack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>
                  <c:v>7.7399999999999997E-2</c:v>
                </c:pt>
                <c:pt idx="1">
                  <c:v>7.6700000000000004E-2</c:v>
                </c:pt>
                <c:pt idx="2">
                  <c:v>7.3899999999999993E-2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4A-7B44-8EF3-59BD63309F3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Pre-Penalty Announced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Heart Failure</c:v>
                </c:pt>
                <c:pt idx="1">
                  <c:v>Pneumonia</c:v>
                </c:pt>
                <c:pt idx="2">
                  <c:v>Heart Attack</c:v>
                </c:pt>
              </c:strCache>
            </c:strRef>
          </c:cat>
          <c:val>
            <c:numRef>
              <c:f>Sheet1!$C$2:$C$4</c:f>
              <c:numCache>
                <c:formatCode>0.00%</c:formatCode>
                <c:ptCount val="3"/>
                <c:pt idx="0">
                  <c:v>8.2299999999999998E-2</c:v>
                </c:pt>
                <c:pt idx="1">
                  <c:v>8.0399999999999999E-2</c:v>
                </c:pt>
                <c:pt idx="2">
                  <c:v>7.5800000000000006E-2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D4A-7B44-8EF3-59BD63309F3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Penalties Announced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Heart Failure</c:v>
                </c:pt>
                <c:pt idx="1">
                  <c:v>Pneumonia</c:v>
                </c:pt>
                <c:pt idx="2">
                  <c:v>Heart Attack</c:v>
                </c:pt>
              </c:strCache>
            </c:strRef>
          </c:cat>
          <c:val>
            <c:numRef>
              <c:f>Sheet1!$D$2:$D$4</c:f>
              <c:numCache>
                <c:formatCode>0.00%</c:formatCode>
                <c:ptCount val="3"/>
                <c:pt idx="0">
                  <c:v>8.8400000000000006E-2</c:v>
                </c:pt>
                <c:pt idx="1">
                  <c:v>8.3799999999999999E-2</c:v>
                </c:pt>
                <c:pt idx="2">
                  <c:v>7.1099999999999997E-2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D4A-7B44-8EF3-59BD63309F3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Penalties in Force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Heart Failure</c:v>
                </c:pt>
                <c:pt idx="1">
                  <c:v>Pneumonia</c:v>
                </c:pt>
                <c:pt idx="2">
                  <c:v>Heart Attack</c:v>
                </c:pt>
              </c:strCache>
            </c:strRef>
          </c:cat>
          <c:val>
            <c:numRef>
              <c:f>Sheet1!$E$2:$E$4</c:f>
              <c:numCache>
                <c:formatCode>0.00%</c:formatCode>
                <c:ptCount val="3"/>
                <c:pt idx="0">
                  <c:v>9.5399999999999999E-2</c:v>
                </c:pt>
                <c:pt idx="1">
                  <c:v>8.6999999999999994E-2</c:v>
                </c:pt>
                <c:pt idx="2">
                  <c:v>7.0199999999999999E-2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D4A-7B44-8EF3-59BD63309F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2"/>
        <c:overlap val="-7"/>
        <c:axId val="1627013087"/>
        <c:axId val="1642767311"/>
      </c:barChart>
      <c:catAx>
        <c:axId val="16270130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42767311"/>
        <c:crosses val="autoZero"/>
        <c:auto val="1"/>
        <c:lblAlgn val="ctr"/>
        <c:lblOffset val="100"/>
        <c:noMultiLvlLbl val="0"/>
      </c:catAx>
      <c:valAx>
        <c:axId val="1642767311"/>
        <c:scaling>
          <c:orientation val="minMax"/>
          <c:max val="9.8000000000000032E-2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out"/>
        <c:minorTickMark val="none"/>
        <c:tickLblPos val="nextTo"/>
        <c:crossAx val="1627013087"/>
        <c:crosses val="autoZero"/>
        <c:crossBetween val="between"/>
        <c:majorUnit val="2.0000000000000004E-2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8912725912295612E-4"/>
          <c:y val="0.4708707367439961"/>
          <c:w val="0.31039875953197077"/>
          <c:h val="0.382132029916332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Ischemic_x000d_Heart_x000d_Disease</c:v>
                </c:pt>
                <c:pt idx="1">
                  <c:v>Cancer</c:v>
                </c:pt>
                <c:pt idx="2">
                  <c:v>Other_x000d_Incentivized</c:v>
                </c:pt>
                <c:pt idx="3">
                  <c:v>Non-_x000d_Incentivized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-2.21</c:v>
                </c:pt>
                <c:pt idx="1">
                  <c:v>0.28000000000000003</c:v>
                </c:pt>
                <c:pt idx="2">
                  <c:v>-1.75</c:v>
                </c:pt>
                <c:pt idx="3">
                  <c:v>11.6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7F-8F42-927B-832A83EF2A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overlap val="-27"/>
        <c:axId val="-1905149024"/>
        <c:axId val="-1905146272"/>
      </c:barChart>
      <c:catAx>
        <c:axId val="-1905149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63500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5146272"/>
        <c:crosses val="autoZero"/>
        <c:auto val="1"/>
        <c:lblAlgn val="ctr"/>
        <c:lblOffset val="100"/>
        <c:noMultiLvlLbl val="0"/>
      </c:catAx>
      <c:valAx>
        <c:axId val="-1905146272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bg1"/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905149024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622012013599"/>
          <c:y val="3.95711645810514E-2"/>
          <c:w val="0.719238492839402"/>
          <c:h val="0.814697895370101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PNA</c:v>
                </c:pt>
                <c:pt idx="1">
                  <c:v>CHF</c:v>
                </c:pt>
                <c:pt idx="2">
                  <c:v>AMI</c:v>
                </c:pt>
                <c:pt idx="3">
                  <c:v>COPD</c:v>
                </c:pt>
                <c:pt idx="5">
                  <c:v>PNA</c:v>
                </c:pt>
                <c:pt idx="6">
                  <c:v>CHF</c:v>
                </c:pt>
                <c:pt idx="7">
                  <c:v>AMI</c:v>
                </c:pt>
                <c:pt idx="8">
                  <c:v>COPD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9</c:v>
                </c:pt>
                <c:pt idx="1">
                  <c:v>8</c:v>
                </c:pt>
                <c:pt idx="2">
                  <c:v>9</c:v>
                </c:pt>
                <c:pt idx="3">
                  <c:v>6</c:v>
                </c:pt>
                <c:pt idx="5">
                  <c:v>15</c:v>
                </c:pt>
                <c:pt idx="6">
                  <c:v>19</c:v>
                </c:pt>
                <c:pt idx="7">
                  <c:v>16</c:v>
                </c:pt>
                <c:pt idx="8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08-6841-AFED-F897393CCA6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Non-VA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PNA</c:v>
                </c:pt>
                <c:pt idx="1">
                  <c:v>CHF</c:v>
                </c:pt>
                <c:pt idx="2">
                  <c:v>AMI</c:v>
                </c:pt>
                <c:pt idx="3">
                  <c:v>COPD</c:v>
                </c:pt>
                <c:pt idx="5">
                  <c:v>PNA</c:v>
                </c:pt>
                <c:pt idx="6">
                  <c:v>CHF</c:v>
                </c:pt>
                <c:pt idx="7">
                  <c:v>AMI</c:v>
                </c:pt>
                <c:pt idx="8">
                  <c:v>COPD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16</c:v>
                </c:pt>
                <c:pt idx="1">
                  <c:v>12</c:v>
                </c:pt>
                <c:pt idx="2">
                  <c:v>14</c:v>
                </c:pt>
                <c:pt idx="3">
                  <c:v>8</c:v>
                </c:pt>
                <c:pt idx="5">
                  <c:v>17</c:v>
                </c:pt>
                <c:pt idx="6">
                  <c:v>22</c:v>
                </c:pt>
                <c:pt idx="7">
                  <c:v>17</c:v>
                </c:pt>
                <c:pt idx="8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108-6841-AFED-F897393CCA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6"/>
        <c:overlap val="-12"/>
        <c:axId val="-1907143872"/>
        <c:axId val="-1907141120"/>
      </c:barChart>
      <c:catAx>
        <c:axId val="-1907143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7141120"/>
        <c:crosses val="autoZero"/>
        <c:auto val="1"/>
        <c:lblAlgn val="ctr"/>
        <c:lblOffset val="100"/>
        <c:noMultiLvlLbl val="0"/>
      </c:catAx>
      <c:valAx>
        <c:axId val="-1907141120"/>
        <c:scaling>
          <c:orientation val="minMax"/>
          <c:max val="24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7143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0590727333579899E-2"/>
          <c:y val="0.47095510074947899"/>
          <c:w val="0.12423754259533799"/>
          <c:h val="0.221502588384395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COPD</c:v>
                </c:pt>
                <c:pt idx="1">
                  <c:v>Heart
Failure</c:v>
                </c:pt>
                <c:pt idx="2">
                  <c:v>Heart
Attack</c:v>
                </c:pt>
                <c:pt idx="3">
                  <c:v>Pneumonia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4.9000000000000002E-2</c:v>
                </c:pt>
                <c:pt idx="1">
                  <c:v>0.1</c:v>
                </c:pt>
                <c:pt idx="2">
                  <c:v>0.125</c:v>
                </c:pt>
                <c:pt idx="3">
                  <c:v>0.13900000000000001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E8-2A44-A78F-F72DCA3F3EE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Non-VA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COPD</c:v>
                </c:pt>
                <c:pt idx="1">
                  <c:v>Heart
Failure</c:v>
                </c:pt>
                <c:pt idx="2">
                  <c:v>Heart
Attack</c:v>
                </c:pt>
                <c:pt idx="3">
                  <c:v>Pneumonia</c:v>
                </c:pt>
              </c:strCache>
            </c:strRef>
          </c:cat>
          <c:val>
            <c:numRef>
              <c:f>Sheet1!$C$2:$C$5</c:f>
              <c:numCache>
                <c:formatCode>0.0%</c:formatCode>
                <c:ptCount val="4"/>
                <c:pt idx="0">
                  <c:v>8.4000000000000005E-2</c:v>
                </c:pt>
                <c:pt idx="1">
                  <c:v>0.11700000000000001</c:v>
                </c:pt>
                <c:pt idx="2">
                  <c:v>0.13100000000000001</c:v>
                </c:pt>
                <c:pt idx="3">
                  <c:v>0.158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E8-2A44-A78F-F72DCA3F3E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8"/>
        <c:overlap val="-6"/>
        <c:axId val="1741696831"/>
        <c:axId val="1664041999"/>
      </c:barChart>
      <c:catAx>
        <c:axId val="17416968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4041999"/>
        <c:crosses val="autoZero"/>
        <c:auto val="1"/>
        <c:lblAlgn val="ctr"/>
        <c:lblOffset val="100"/>
        <c:noMultiLvlLbl val="0"/>
      </c:catAx>
      <c:valAx>
        <c:axId val="1664041999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17416968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7.7853731142254355E-3"/>
          <c:y val="0.36576153380865994"/>
          <c:w val="0.14701297827828355"/>
          <c:h val="0.220707385460027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787445612922498"/>
          <c:y val="5.1515896601261303E-2"/>
          <c:w val="0.67758415684616602"/>
          <c:h val="0.760436428707531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&lt;138% of FPL</c:v>
                </c:pt>
                <c:pt idx="1">
                  <c:v>139-399% of FPL</c:v>
                </c:pt>
                <c:pt idx="2">
                  <c:v>&gt;399% of FPL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0.45900000000000002</c:v>
                </c:pt>
                <c:pt idx="1">
                  <c:v>0.29499999999999998</c:v>
                </c:pt>
                <c:pt idx="2">
                  <c:v>0.13100000000000001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C7-6346-8F48-ACB4DDB1C20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&lt;138% of FPL</c:v>
                </c:pt>
                <c:pt idx="1">
                  <c:v>139-399% of FPL</c:v>
                </c:pt>
                <c:pt idx="2">
                  <c:v>&gt;399% of FPL</c:v>
                </c:pt>
              </c:strCache>
            </c:strRef>
          </c:cat>
          <c:val>
            <c:numRef>
              <c:f>Sheet1!$C$2:$C$4</c:f>
              <c:numCache>
                <c:formatCode>0.0%</c:formatCode>
                <c:ptCount val="3"/>
                <c:pt idx="0">
                  <c:v>0.33300000000000002</c:v>
                </c:pt>
                <c:pt idx="1">
                  <c:v>0.26200000000000001</c:v>
                </c:pt>
                <c:pt idx="2">
                  <c:v>0.124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C7-6346-8F48-ACB4DDB1C2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3"/>
        <c:overlap val="-11"/>
        <c:axId val="-1905109984"/>
        <c:axId val="-1905107232"/>
      </c:barChart>
      <c:catAx>
        <c:axId val="-1905109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5107232"/>
        <c:crosses val="autoZero"/>
        <c:auto val="1"/>
        <c:lblAlgn val="ctr"/>
        <c:lblOffset val="100"/>
        <c:noMultiLvlLbl val="0"/>
      </c:catAx>
      <c:valAx>
        <c:axId val="-1905107232"/>
        <c:scaling>
          <c:orientation val="minMax"/>
          <c:max val="0.47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5109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2.1252796420581699E-2"/>
          <c:y val="0.82004695404070604"/>
          <c:w val="9.5670084024731802E-2"/>
          <c:h val="0.1799531811789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Cambia</c:v>
                </c:pt>
                <c:pt idx="1">
                  <c:v>United
Health</c:v>
                </c:pt>
                <c:pt idx="2">
                  <c:v>Mutual
of Ohio</c:v>
                </c:pt>
                <c:pt idx="3">
                  <c:v>B.C.
S. Carol.</c:v>
                </c:pt>
                <c:pt idx="4">
                  <c:v>B.C.
Idaho</c:v>
                </c:pt>
                <c:pt idx="5">
                  <c:v>National
General</c:v>
                </c:pt>
              </c:strCache>
            </c:strRef>
          </c:cat>
          <c:val>
            <c:numRef>
              <c:f>Sheet1!$B$2:$B$7</c:f>
              <c:numCache>
                <c:formatCode>0.0%</c:formatCode>
                <c:ptCount val="6"/>
                <c:pt idx="0">
                  <c:v>0.90700000000000003</c:v>
                </c:pt>
                <c:pt idx="1">
                  <c:v>0.627</c:v>
                </c:pt>
                <c:pt idx="2">
                  <c:v>0.6</c:v>
                </c:pt>
                <c:pt idx="3">
                  <c:v>0.55800000000000005</c:v>
                </c:pt>
                <c:pt idx="4">
                  <c:v>0.45100000000000001</c:v>
                </c:pt>
                <c:pt idx="5">
                  <c:v>0.41899999999999998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83-1C4D-AB4A-5B8B6F48C7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"/>
        <c:overlap val="-27"/>
        <c:axId val="1627023839"/>
        <c:axId val="1707759551"/>
      </c:barChart>
      <c:catAx>
        <c:axId val="16270238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7759551"/>
        <c:crosses val="autoZero"/>
        <c:auto val="1"/>
        <c:lblAlgn val="ctr"/>
        <c:lblOffset val="100"/>
        <c:noMultiLvlLbl val="0"/>
      </c:catAx>
      <c:valAx>
        <c:axId val="1707759551"/>
        <c:scaling>
          <c:orientation val="minMax"/>
          <c:max val="0.95000000000000007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out"/>
        <c:minorTickMark val="none"/>
        <c:tickLblPos val="nextTo"/>
        <c:crossAx val="1627023839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708344320419366"/>
          <c:y val="4.3266092592268053E-2"/>
          <c:w val="0.37394452801111888"/>
          <c:h val="0.8667569296647440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1438-9D4B-9E39-29059B6F1DF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FBE-C142-99B2-B2E146AEC55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438-9D4B-9E39-29059B6F1DF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438-9D4B-9E39-29059B6F1DF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1438-9D4B-9E39-29059B6F1DF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1438-9D4B-9E39-29059B6F1DF1}"/>
              </c:ext>
            </c:extLst>
          </c:dPt>
          <c:dPt>
            <c:idx val="6"/>
            <c:bubble3D val="0"/>
            <c:spPr>
              <a:solidFill>
                <a:srgbClr val="FFFF0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438-9D4B-9E39-29059B6F1DF1}"/>
              </c:ext>
            </c:extLst>
          </c:dPt>
          <c:dLbls>
            <c:dLbl>
              <c:idx val="0"/>
              <c:layout>
                <c:manualLayout>
                  <c:x val="0.17609405815712442"/>
                  <c:y val="-7.591157082064685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438-9D4B-9E39-29059B6F1DF1}"/>
                </c:ext>
              </c:extLst>
            </c:dLbl>
            <c:dLbl>
              <c:idx val="2"/>
              <c:layout>
                <c:manualLayout>
                  <c:x val="-1.099421081217519E-3"/>
                  <c:y val="3.1869415490835343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l">
                    <a:defRPr sz="2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513012557466393"/>
                      <c:h val="0.1318895580726210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438-9D4B-9E39-29059B6F1DF1}"/>
                </c:ext>
              </c:extLst>
            </c:dLbl>
            <c:dLbl>
              <c:idx val="3"/>
              <c:layout>
                <c:manualLayout>
                  <c:x val="-5.7280704017319255E-3"/>
                  <c:y val="2.2234511144299855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l">
                    <a:defRPr sz="2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889883715877043"/>
                      <c:h val="0.1345823032166037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438-9D4B-9E39-29059B6F1DF1}"/>
                </c:ext>
              </c:extLst>
            </c:dLbl>
            <c:dLbl>
              <c:idx val="4"/>
              <c:layout>
                <c:manualLayout>
                  <c:x val="-6.3394177777600794E-3"/>
                  <c:y val="3.1280066481337604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l">
                    <a:defRPr sz="2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33610626952229894"/>
                      <c:h val="0.1345823032166037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1438-9D4B-9E39-29059B6F1DF1}"/>
                </c:ext>
              </c:extLst>
            </c:dLbl>
            <c:dLbl>
              <c:idx val="5"/>
              <c:layout>
                <c:manualLayout>
                  <c:x val="-1.0212150178495855E-2"/>
                  <c:y val="-2.4003207235578854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l">
                    <a:defRPr sz="2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865133409986933"/>
                      <c:h val="0.1345823032166037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1438-9D4B-9E39-29059B6F1DF1}"/>
                </c:ext>
              </c:extLst>
            </c:dLbl>
            <c:dLbl>
              <c:idx val="6"/>
              <c:layout>
                <c:manualLayout>
                  <c:x val="-9.8947897309569453E-3"/>
                  <c:y val="-4.1338808826994262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l">
                    <a:defRPr sz="2800" b="1" i="0" u="none" strike="noStrike" kern="1200" baseline="0">
                      <a:solidFill>
                        <a:srgbClr val="FFFF00"/>
                      </a:solidFill>
                      <a:effectLst>
                        <a:outerShdw blurRad="50800" dist="38100" dir="2700000" algn="tl" rotWithShape="0">
                          <a:prstClr val="black"/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41970399775475709"/>
                      <c:h val="0.1318895580726210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1438-9D4B-9E39-29059B6F1DF1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Institutionalized</c:v>
                </c:pt>
                <c:pt idx="1">
                  <c:v>Student</c:v>
                </c:pt>
                <c:pt idx="2">
                  <c:v>Disabled / Frail</c:v>
                </c:pt>
                <c:pt idx="3">
                  <c:v>Pregnant / Caregiver</c:v>
                </c:pt>
                <c:pt idx="4">
                  <c:v>Employed / Seeking Work</c:v>
                </c:pt>
                <c:pt idx="5">
                  <c:v>Senior / Child</c:v>
                </c:pt>
                <c:pt idx="6">
                  <c:v>Non-Exempt Adults</c:v>
                </c:pt>
              </c:strCache>
            </c:strRef>
          </c:cat>
          <c:val>
            <c:numRef>
              <c:f>Sheet1!$B$2:$B$8</c:f>
              <c:numCache>
                <c:formatCode>0.00%</c:formatCode>
                <c:ptCount val="7"/>
                <c:pt idx="0">
                  <c:v>0.69299999999999995</c:v>
                </c:pt>
                <c:pt idx="1">
                  <c:v>1.7999999999999999E-2</c:v>
                </c:pt>
                <c:pt idx="2">
                  <c:v>0.112</c:v>
                </c:pt>
                <c:pt idx="3">
                  <c:v>7.0000000000000001E-3</c:v>
                </c:pt>
                <c:pt idx="4">
                  <c:v>5.8999999999999997E-2</c:v>
                </c:pt>
                <c:pt idx="5">
                  <c:v>0.115</c:v>
                </c:pt>
                <c:pt idx="6">
                  <c:v>7.0000000000000001E-3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38-9D4B-9E39-29059B6F1D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43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155380577427801"/>
          <c:y val="0.118407391421005"/>
          <c:w val="0.29897580380577399"/>
          <c:h val="0.8023205163394280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0C7-084A-AB70-0A5084851FC6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0C7-084A-AB70-0A5084851FC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0C7-084A-AB70-0A5084851FC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0C7-084A-AB70-0A5084851FC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0C7-084A-AB70-0A5084851FC6}"/>
              </c:ext>
            </c:extLst>
          </c:dPt>
          <c:dPt>
            <c:idx val="5"/>
            <c:bubble3D val="0"/>
            <c:explosion val="2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0C7-084A-AB70-0A5084851FC6}"/>
              </c:ext>
            </c:extLst>
          </c:dPt>
          <c:dLbls>
            <c:dLbl>
              <c:idx val="0"/>
              <c:layout>
                <c:manualLayout>
                  <c:x val="5.6877911745406802E-2"/>
                  <c:y val="-9.2784555775835206E-3"/>
                </c:manualLayout>
              </c:layout>
              <c:spPr>
                <a:noFill/>
                <a:ln>
                  <a:solidFill>
                    <a:schemeClr val="bg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0428125"/>
                      <c:h val="0.1906168607987339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0C7-084A-AB70-0A5084851FC6}"/>
                </c:ext>
              </c:extLst>
            </c:dLbl>
            <c:dLbl>
              <c:idx val="1"/>
              <c:layout>
                <c:manualLayout>
                  <c:x val="4.4791707677165303E-2"/>
                  <c:y val="1.35296320027258E-2"/>
                </c:manualLayout>
              </c:layout>
              <c:spPr>
                <a:noFill/>
                <a:ln>
                  <a:solidFill>
                    <a:schemeClr val="bg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0833333333333302"/>
                      <c:h val="0.20965338847199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20C7-084A-AB70-0A5084851FC6}"/>
                </c:ext>
              </c:extLst>
            </c:dLbl>
            <c:dLbl>
              <c:idx val="2"/>
              <c:layout>
                <c:manualLayout>
                  <c:x val="4.2708374343831998E-2"/>
                  <c:y val="2.4911444829903401E-2"/>
                </c:manualLayout>
              </c:layout>
              <c:spPr>
                <a:noFill/>
                <a:ln>
                  <a:solidFill>
                    <a:schemeClr val="bg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187499999999998"/>
                      <c:h val="0.1984718744201519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20C7-084A-AB70-0A5084851FC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0C7-084A-AB70-0A5084851F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50800" cap="flat" cmpd="sng" algn="ctr">
                  <a:solidFill>
                    <a:schemeClr val="bg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Tax Subsidies</c:v>
                </c:pt>
                <c:pt idx="1">
                  <c:v>Gvt. Workers Benefits</c:v>
                </c:pt>
                <c:pt idx="2">
                  <c:v>VA, Public Health, Etc.</c:v>
                </c:pt>
                <c:pt idx="3">
                  <c:v>Medicaid</c:v>
                </c:pt>
                <c:pt idx="4">
                  <c:v>Medicare</c:v>
                </c:pt>
                <c:pt idx="5">
                  <c:v>Private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0.1</c:v>
                </c:pt>
                <c:pt idx="1">
                  <c:v>0.06</c:v>
                </c:pt>
                <c:pt idx="2">
                  <c:v>0.11</c:v>
                </c:pt>
                <c:pt idx="3">
                  <c:v>0.17</c:v>
                </c:pt>
                <c:pt idx="4">
                  <c:v>0.2</c:v>
                </c:pt>
                <c:pt idx="5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0C7-084A-AB70-0A5084851F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7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Series 1 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Sheet1!$A$2:$A$15</c:f>
              <c:numCache>
                <c:formatCode>General</c:formatCode>
                <c:ptCount val="14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</c:numCache>
            </c:numRef>
          </c:cat>
          <c:val>
            <c:numRef>
              <c:f>Sheet1!$B$2:$B$15</c:f>
              <c:numCache>
                <c:formatCode>_("$"* #,##0_);_("$"* \(#,##0\);_("$"* "-"??_);_(@_)</c:formatCode>
                <c:ptCount val="14"/>
                <c:pt idx="0">
                  <c:v>584</c:v>
                </c:pt>
                <c:pt idx="1">
                  <c:v>616</c:v>
                </c:pt>
                <c:pt idx="2">
                  <c:v>735</c:v>
                </c:pt>
                <c:pt idx="3">
                  <c:v>826</c:v>
                </c:pt>
                <c:pt idx="4">
                  <c:v>917</c:v>
                </c:pt>
                <c:pt idx="5">
                  <c:v>991</c:v>
                </c:pt>
                <c:pt idx="6">
                  <c:v>1097</c:v>
                </c:pt>
                <c:pt idx="7">
                  <c:v>1135</c:v>
                </c:pt>
                <c:pt idx="8">
                  <c:v>1217</c:v>
                </c:pt>
                <c:pt idx="9">
                  <c:v>1318</c:v>
                </c:pt>
                <c:pt idx="10">
                  <c:v>1478</c:v>
                </c:pt>
                <c:pt idx="11">
                  <c:v>1505</c:v>
                </c:pt>
                <c:pt idx="12">
                  <c:v>1573</c:v>
                </c:pt>
                <c:pt idx="13">
                  <c:v>1655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F7-B64F-949E-17B34EF322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7"/>
        <c:overlap val="-27"/>
        <c:axId val="1011766287"/>
        <c:axId val="1090146079"/>
      </c:barChart>
      <c:catAx>
        <c:axId val="10117662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0146079"/>
        <c:crosses val="autoZero"/>
        <c:auto val="1"/>
        <c:lblAlgn val="ctr"/>
        <c:lblOffset val="100"/>
        <c:tickLblSkip val="2"/>
        <c:noMultiLvlLbl val="0"/>
      </c:catAx>
      <c:valAx>
        <c:axId val="1090146079"/>
        <c:scaling>
          <c:orientation val="minMax"/>
          <c:max val="1700"/>
          <c:min val="0"/>
        </c:scaling>
        <c:delete val="1"/>
        <c:axPos val="l"/>
        <c:numFmt formatCode="_(&quot;$&quot;* #,##0_);_(&quot;$&quot;* \(#,##0\);_(&quot;$&quot;* &quot;-&quot;??_);_(@_)" sourceLinked="1"/>
        <c:majorTickMark val="out"/>
        <c:minorTickMark val="none"/>
        <c:tickLblPos val="nextTo"/>
        <c:crossAx val="1011766287"/>
        <c:crosses val="autoZero"/>
        <c:crossBetween val="between"/>
        <c:minorUnit val="5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62696883454961"/>
          <c:y val="4.5687099577416811E-2"/>
          <c:w val="0.82827876298439196"/>
          <c:h val="0.839408581852950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Total Spend 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B36-CD4E-8C84-9313D986EC9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USA</c:v>
                </c:pt>
                <c:pt idx="1">
                  <c:v>Switz</c:v>
                </c:pt>
                <c:pt idx="2">
                  <c:v>Germ</c:v>
                </c:pt>
                <c:pt idx="3">
                  <c:v>Holland</c:v>
                </c:pt>
                <c:pt idx="4">
                  <c:v>Sweden</c:v>
                </c:pt>
                <c:pt idx="5">
                  <c:v>Canada</c:v>
                </c:pt>
                <c:pt idx="6">
                  <c:v>France</c:v>
                </c:pt>
                <c:pt idx="7">
                  <c:v>Japan</c:v>
                </c:pt>
                <c:pt idx="8">
                  <c:v>UK</c:v>
                </c:pt>
              </c:strCache>
            </c:strRef>
          </c:cat>
          <c:val>
            <c:numRef>
              <c:f>Sheet1!$B$2:$B$10</c:f>
              <c:numCache>
                <c:formatCode>_("$"* #,##0_);_("$"* \(#,##0\);_("$"* "-"??_);_(@_)</c:formatCode>
                <c:ptCount val="9"/>
                <c:pt idx="0">
                  <c:v>7273</c:v>
                </c:pt>
                <c:pt idx="1">
                  <c:v>7320</c:v>
                </c:pt>
                <c:pt idx="2">
                  <c:v>5990</c:v>
                </c:pt>
                <c:pt idx="3">
                  <c:v>5290</c:v>
                </c:pt>
                <c:pt idx="4">
                  <c:v>5450</c:v>
                </c:pt>
                <c:pt idx="5">
                  <c:v>4970</c:v>
                </c:pt>
                <c:pt idx="6">
                  <c:v>4970</c:v>
                </c:pt>
                <c:pt idx="7">
                  <c:v>4770</c:v>
                </c:pt>
                <c:pt idx="8">
                  <c:v>4070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EB-3A42-B474-3A88E920B07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USA Private 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55EB-3A42-B474-3A88E920B073}"/>
              </c:ext>
            </c:extLst>
          </c:dPt>
          <c:dLbls>
            <c:dLbl>
              <c:idx val="0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5EB-3A42-B474-3A88E920B0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USA</c:v>
                </c:pt>
                <c:pt idx="1">
                  <c:v>Switz</c:v>
                </c:pt>
                <c:pt idx="2">
                  <c:v>Germ</c:v>
                </c:pt>
                <c:pt idx="3">
                  <c:v>Holland</c:v>
                </c:pt>
                <c:pt idx="4">
                  <c:v>Sweden</c:v>
                </c:pt>
                <c:pt idx="5">
                  <c:v>Canada</c:v>
                </c:pt>
                <c:pt idx="6">
                  <c:v>France</c:v>
                </c:pt>
                <c:pt idx="7">
                  <c:v>Japan</c:v>
                </c:pt>
                <c:pt idx="8">
                  <c:v>UK</c:v>
                </c:pt>
              </c:strCache>
            </c:strRef>
          </c:cat>
          <c:val>
            <c:numRef>
              <c:f>Sheet1!$C$2:$C$10</c:f>
              <c:numCache>
                <c:formatCode>_("$"* #,##0_);_("$"* \(#,##0\);_("$"* "-"??_);_(@_)</c:formatCode>
                <c:ptCount val="9"/>
                <c:pt idx="0">
                  <c:v>3847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5EB-3A42-B474-3A88E920B0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overlap val="100"/>
        <c:axId val="-1905077360"/>
        <c:axId val="-1905074096"/>
      </c:barChart>
      <c:catAx>
        <c:axId val="-19050773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5074096"/>
        <c:crosses val="autoZero"/>
        <c:auto val="1"/>
        <c:lblAlgn val="ctr"/>
        <c:lblOffset val="100"/>
        <c:noMultiLvlLbl val="0"/>
      </c:catAx>
      <c:valAx>
        <c:axId val="-1905074096"/>
        <c:scaling>
          <c:orientation val="minMax"/>
          <c:max val="11200"/>
          <c:min val="0"/>
        </c:scaling>
        <c:delete val="1"/>
        <c:axPos val="b"/>
        <c:numFmt formatCode="_(&quot;$&quot;* #,##0_);_(&quot;$&quot;* \(#,##0\);_(&quot;$&quot;* &quot;-&quot;??_);_(@_)" sourceLinked="1"/>
        <c:majorTickMark val="out"/>
        <c:minorTickMark val="none"/>
        <c:tickLblPos val="nextTo"/>
        <c:crossAx val="-1905077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DC4-214A-BF53-FF377A2F63B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USA</c:v>
                </c:pt>
                <c:pt idx="1">
                  <c:v>Switz.</c:v>
                </c:pt>
                <c:pt idx="2">
                  <c:v>Fra.</c:v>
                </c:pt>
                <c:pt idx="3">
                  <c:v>Can.</c:v>
                </c:pt>
                <c:pt idx="4">
                  <c:v>Swed.</c:v>
                </c:pt>
                <c:pt idx="5">
                  <c:v>Germ.</c:v>
                </c:pt>
                <c:pt idx="6">
                  <c:v>UK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0.33</c:v>
                </c:pt>
                <c:pt idx="1">
                  <c:v>0.22</c:v>
                </c:pt>
                <c:pt idx="2">
                  <c:v>0.17</c:v>
                </c:pt>
                <c:pt idx="3">
                  <c:v>0.16</c:v>
                </c:pt>
                <c:pt idx="4">
                  <c:v>0.08</c:v>
                </c:pt>
                <c:pt idx="5">
                  <c:v>7.0000000000000007E-2</c:v>
                </c:pt>
                <c:pt idx="6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DC4-214A-BF53-FF377A2F63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4"/>
        <c:overlap val="-27"/>
        <c:axId val="-1905034320"/>
        <c:axId val="-1905031568"/>
      </c:barChart>
      <c:catAx>
        <c:axId val="-1905034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5031568"/>
        <c:crosses val="autoZero"/>
        <c:auto val="1"/>
        <c:lblAlgn val="ctr"/>
        <c:lblOffset val="100"/>
        <c:noMultiLvlLbl val="0"/>
      </c:catAx>
      <c:valAx>
        <c:axId val="-1905031568"/>
        <c:scaling>
          <c:orientation val="minMax"/>
          <c:max val="0.34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5034320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356-1749-9967-D1F74CE7052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USA</c:v>
                </c:pt>
                <c:pt idx="1">
                  <c:v>Germ.</c:v>
                </c:pt>
                <c:pt idx="2">
                  <c:v>UK</c:v>
                </c:pt>
                <c:pt idx="3">
                  <c:v>Can.</c:v>
                </c:pt>
                <c:pt idx="4">
                  <c:v>Swe.</c:v>
                </c:pt>
                <c:pt idx="5">
                  <c:v>Fra.</c:v>
                </c:pt>
                <c:pt idx="6">
                  <c:v>Italy</c:v>
                </c:pt>
              </c:strCache>
            </c:strRef>
          </c:cat>
          <c:val>
            <c:numRef>
              <c:f>Sheet1!$B$2:$B$8</c:f>
              <c:numCache>
                <c:formatCode>0.0</c:formatCode>
                <c:ptCount val="7"/>
                <c:pt idx="0">
                  <c:v>78.599999999999994</c:v>
                </c:pt>
                <c:pt idx="1">
                  <c:v>81.099999999999994</c:v>
                </c:pt>
                <c:pt idx="2">
                  <c:v>81.3</c:v>
                </c:pt>
                <c:pt idx="3">
                  <c:v>82</c:v>
                </c:pt>
                <c:pt idx="4">
                  <c:v>82.5</c:v>
                </c:pt>
                <c:pt idx="5">
                  <c:v>82.6</c:v>
                </c:pt>
                <c:pt idx="6">
                  <c:v>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356-1749-9967-D1F74CE705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4"/>
        <c:overlap val="-27"/>
        <c:axId val="-1905955824"/>
        <c:axId val="-1905953072"/>
      </c:barChart>
      <c:catAx>
        <c:axId val="-1905955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5953072"/>
        <c:crosses val="autoZero"/>
        <c:auto val="1"/>
        <c:lblAlgn val="ctr"/>
        <c:lblOffset val="100"/>
        <c:noMultiLvlLbl val="0"/>
      </c:catAx>
      <c:valAx>
        <c:axId val="-1905953072"/>
        <c:scaling>
          <c:orientation val="minMax"/>
          <c:max val="85"/>
          <c:min val="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5955824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413-9243-9FC8-BD153F62F84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USA</c:v>
                </c:pt>
                <c:pt idx="1">
                  <c:v>Can.</c:v>
                </c:pt>
                <c:pt idx="2">
                  <c:v>Fra.</c:v>
                </c:pt>
                <c:pt idx="3">
                  <c:v>Germ.</c:v>
                </c:pt>
                <c:pt idx="4">
                  <c:v>Austral.</c:v>
                </c:pt>
                <c:pt idx="5">
                  <c:v>Italy</c:v>
                </c:pt>
                <c:pt idx="6">
                  <c:v>Swed.</c:v>
                </c:pt>
              </c:strCache>
            </c:strRef>
          </c:cat>
          <c:val>
            <c:numRef>
              <c:f>Sheet1!$B$2:$B$8</c:f>
              <c:numCache>
                <c:formatCode>0.0</c:formatCode>
                <c:ptCount val="7"/>
                <c:pt idx="0">
                  <c:v>5.9</c:v>
                </c:pt>
                <c:pt idx="1">
                  <c:v>4.5</c:v>
                </c:pt>
                <c:pt idx="2">
                  <c:v>3.8</c:v>
                </c:pt>
                <c:pt idx="3">
                  <c:v>3.3</c:v>
                </c:pt>
                <c:pt idx="4">
                  <c:v>3.3</c:v>
                </c:pt>
                <c:pt idx="5">
                  <c:v>2.7</c:v>
                </c:pt>
                <c:pt idx="6">
                  <c:v>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413-9243-9FC8-BD153F62F8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4"/>
        <c:overlap val="-27"/>
        <c:axId val="-1907113968"/>
        <c:axId val="-1907111200"/>
      </c:barChart>
      <c:catAx>
        <c:axId val="-1907113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7111200"/>
        <c:crosses val="autoZero"/>
        <c:auto val="1"/>
        <c:lblAlgn val="ctr"/>
        <c:lblOffset val="100"/>
        <c:noMultiLvlLbl val="0"/>
      </c:catAx>
      <c:valAx>
        <c:axId val="-1907111200"/>
        <c:scaling>
          <c:orientation val="minMax"/>
          <c:max val="6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711396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922-8943-BD8F-28E682F58A97}"/>
              </c:ext>
            </c:extLst>
          </c:dPt>
          <c:dLbls>
            <c:dLbl>
              <c:idx val="5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E00-6A4E-9D4E-66541D6FBC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USA</c:v>
                </c:pt>
                <c:pt idx="1">
                  <c:v>Fra.</c:v>
                </c:pt>
                <c:pt idx="2">
                  <c:v>Can.</c:v>
                </c:pt>
                <c:pt idx="3">
                  <c:v>UK</c:v>
                </c:pt>
                <c:pt idx="4">
                  <c:v>Germ.</c:v>
                </c:pt>
                <c:pt idx="5">
                  <c:v>Austral.</c:v>
                </c:pt>
              </c:strCache>
            </c:strRef>
          </c:cat>
          <c:val>
            <c:numRef>
              <c:f>Sheet1!$B$2:$B$7</c:f>
              <c:numCache>
                <c:formatCode>0.0</c:formatCode>
                <c:ptCount val="6"/>
                <c:pt idx="0">
                  <c:v>26.4</c:v>
                </c:pt>
                <c:pt idx="1">
                  <c:v>8.6999999999999993</c:v>
                </c:pt>
                <c:pt idx="2">
                  <c:v>6.6</c:v>
                </c:pt>
                <c:pt idx="3">
                  <c:v>6.5</c:v>
                </c:pt>
                <c:pt idx="4">
                  <c:v>2.9</c:v>
                </c:pt>
                <c:pt idx="5">
                  <c:v>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922-8943-BD8F-28E682F58A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4"/>
        <c:overlap val="-27"/>
        <c:axId val="-1910744032"/>
        <c:axId val="-1910741104"/>
      </c:barChart>
      <c:catAx>
        <c:axId val="-1910744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10741104"/>
        <c:crosses val="autoZero"/>
        <c:auto val="1"/>
        <c:lblAlgn val="ctr"/>
        <c:lblOffset val="100"/>
        <c:noMultiLvlLbl val="0"/>
      </c:catAx>
      <c:valAx>
        <c:axId val="-1910741104"/>
        <c:scaling>
          <c:orientation val="minMax"/>
          <c:max val="28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10744032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DFE-FD47-8966-E13AE604E89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DFE-FD47-8966-E13AE604E89A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Sweden</c:v>
                </c:pt>
                <c:pt idx="1">
                  <c:v>USA</c:v>
                </c:pt>
                <c:pt idx="2">
                  <c:v>Canada</c:v>
                </c:pt>
                <c:pt idx="3">
                  <c:v>Australia</c:v>
                </c:pt>
                <c:pt idx="4">
                  <c:v>UK</c:v>
                </c:pt>
                <c:pt idx="5">
                  <c:v>Italy</c:v>
                </c:pt>
                <c:pt idx="6">
                  <c:v>France</c:v>
                </c:pt>
              </c:strCache>
            </c:strRef>
          </c:cat>
          <c:val>
            <c:numRef>
              <c:f>Sheet1!$B$2:$B$8</c:f>
              <c:numCache>
                <c:formatCode>0.0%</c:formatCode>
                <c:ptCount val="7"/>
                <c:pt idx="0">
                  <c:v>0.104</c:v>
                </c:pt>
                <c:pt idx="1">
                  <c:v>0.105</c:v>
                </c:pt>
                <c:pt idx="2">
                  <c:v>0.12</c:v>
                </c:pt>
                <c:pt idx="3">
                  <c:v>0.124</c:v>
                </c:pt>
                <c:pt idx="4">
                  <c:v>0.17199999999999999</c:v>
                </c:pt>
                <c:pt idx="5">
                  <c:v>0.19900000000000001</c:v>
                </c:pt>
                <c:pt idx="6">
                  <c:v>0.22900000000000001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DFE-FD47-8966-E13AE604E8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-27"/>
        <c:axId val="-1905902656"/>
        <c:axId val="-1905899904"/>
      </c:barChart>
      <c:catAx>
        <c:axId val="-1905902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5899904"/>
        <c:crosses val="autoZero"/>
        <c:auto val="1"/>
        <c:lblAlgn val="ctr"/>
        <c:lblOffset val="100"/>
        <c:noMultiLvlLbl val="0"/>
      </c:catAx>
      <c:valAx>
        <c:axId val="-1905899904"/>
        <c:scaling>
          <c:orientation val="minMax"/>
          <c:max val="0.24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905902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2FE-754D-AD08-9C69DFC95A16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USA</c:v>
                </c:pt>
                <c:pt idx="1">
                  <c:v>Canada</c:v>
                </c:pt>
                <c:pt idx="2">
                  <c:v>UK</c:v>
                </c:pt>
                <c:pt idx="3">
                  <c:v>France</c:v>
                </c:pt>
                <c:pt idx="4">
                  <c:v>Sweden</c:v>
                </c:pt>
                <c:pt idx="5">
                  <c:v>Germany</c:v>
                </c:pt>
                <c:pt idx="6">
                  <c:v>Italy</c:v>
                </c:pt>
                <c:pt idx="7">
                  <c:v>Japan</c:v>
                </c:pt>
              </c:strCache>
            </c:strRef>
          </c:cat>
          <c:val>
            <c:numRef>
              <c:f>Sheet1!$B$2:$B$9</c:f>
              <c:numCache>
                <c:formatCode>0.0%</c:formatCode>
                <c:ptCount val="8"/>
                <c:pt idx="0">
                  <c:v>0.16</c:v>
                </c:pt>
                <c:pt idx="1">
                  <c:v>0.17299999999999999</c:v>
                </c:pt>
                <c:pt idx="2">
                  <c:v>0.182</c:v>
                </c:pt>
                <c:pt idx="3">
                  <c:v>0.19700000000000001</c:v>
                </c:pt>
                <c:pt idx="4">
                  <c:v>0.19800000000000001</c:v>
                </c:pt>
                <c:pt idx="5">
                  <c:v>0.214</c:v>
                </c:pt>
                <c:pt idx="6">
                  <c:v>0.22600000000000001</c:v>
                </c:pt>
                <c:pt idx="7">
                  <c:v>0.28199999999999997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FE-754D-AD08-9C69DFC95A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-27"/>
        <c:axId val="-1910709872"/>
        <c:axId val="-1910707120"/>
      </c:barChart>
      <c:catAx>
        <c:axId val="-1910709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10707120"/>
        <c:crosses val="autoZero"/>
        <c:auto val="1"/>
        <c:lblAlgn val="ctr"/>
        <c:lblOffset val="100"/>
        <c:noMultiLvlLbl val="0"/>
      </c:catAx>
      <c:valAx>
        <c:axId val="-1910707120"/>
        <c:scaling>
          <c:orientation val="minMax"/>
          <c:max val="0.28999999999999998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910709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9F3-A941-83B2-E0AB6A01B21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USA</c:v>
                </c:pt>
                <c:pt idx="1">
                  <c:v>Can.</c:v>
                </c:pt>
                <c:pt idx="2">
                  <c:v>UK</c:v>
                </c:pt>
                <c:pt idx="3">
                  <c:v>Austl.</c:v>
                </c:pt>
                <c:pt idx="4">
                  <c:v>Fra.</c:v>
                </c:pt>
                <c:pt idx="5">
                  <c:v>Switz.</c:v>
                </c:pt>
                <c:pt idx="6">
                  <c:v>Germ.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0.6</c:v>
                </c:pt>
                <c:pt idx="1">
                  <c:v>0.6</c:v>
                </c:pt>
                <c:pt idx="2">
                  <c:v>0.7</c:v>
                </c:pt>
                <c:pt idx="3">
                  <c:v>0.7</c:v>
                </c:pt>
                <c:pt idx="4">
                  <c:v>0.9</c:v>
                </c:pt>
                <c:pt idx="5">
                  <c:v>0.8</c:v>
                </c:pt>
                <c:pt idx="6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F3-A941-83B2-E0AB6A01B2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7"/>
        <c:overlap val="-27"/>
        <c:axId val="792067280"/>
        <c:axId val="791974464"/>
      </c:barChart>
      <c:catAx>
        <c:axId val="792067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1974464"/>
        <c:crosses val="autoZero"/>
        <c:auto val="1"/>
        <c:lblAlgn val="ctr"/>
        <c:lblOffset val="100"/>
        <c:noMultiLvlLbl val="0"/>
      </c:catAx>
      <c:valAx>
        <c:axId val="791974464"/>
        <c:scaling>
          <c:orientation val="minMax"/>
          <c:max val="1.9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2067280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F73-BC4B-8804-975FCB64659F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USA</c:v>
                </c:pt>
                <c:pt idx="1">
                  <c:v>Denmark</c:v>
                </c:pt>
                <c:pt idx="2">
                  <c:v>UK</c:v>
                </c:pt>
                <c:pt idx="3">
                  <c:v>France</c:v>
                </c:pt>
                <c:pt idx="4">
                  <c:v>Canada</c:v>
                </c:pt>
                <c:pt idx="5">
                  <c:v>Australia</c:v>
                </c:pt>
                <c:pt idx="6">
                  <c:v>Japan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4</c:v>
                </c:pt>
                <c:pt idx="1">
                  <c:v>3.8</c:v>
                </c:pt>
                <c:pt idx="2">
                  <c:v>5</c:v>
                </c:pt>
                <c:pt idx="3">
                  <c:v>6.1</c:v>
                </c:pt>
                <c:pt idx="4">
                  <c:v>6.8</c:v>
                </c:pt>
                <c:pt idx="5">
                  <c:v>7.7</c:v>
                </c:pt>
                <c:pt idx="6">
                  <c:v>12.6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F73-BC4B-8804-975FCB6465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-27"/>
        <c:axId val="-1910681792"/>
        <c:axId val="-1910679040"/>
      </c:barChart>
      <c:catAx>
        <c:axId val="-1910681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10679040"/>
        <c:crosses val="autoZero"/>
        <c:auto val="1"/>
        <c:lblAlgn val="ctr"/>
        <c:lblOffset val="100"/>
        <c:noMultiLvlLbl val="0"/>
      </c:catAx>
      <c:valAx>
        <c:axId val="-1910679040"/>
        <c:scaling>
          <c:orientation val="minMax"/>
          <c:max val="13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10681792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E3E-8C43-8A4B-8DED2630EBC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E3E-8C43-8A4B-8DED2630EBC4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Canada</c:v>
                </c:pt>
                <c:pt idx="1">
                  <c:v>USA</c:v>
                </c:pt>
                <c:pt idx="2">
                  <c:v>Australia</c:v>
                </c:pt>
                <c:pt idx="3">
                  <c:v>Denmark</c:v>
                </c:pt>
                <c:pt idx="4">
                  <c:v>Ireland</c:v>
                </c:pt>
                <c:pt idx="5">
                  <c:v>Germany</c:v>
                </c:pt>
                <c:pt idx="6">
                  <c:v>Norway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8</c:v>
                </c:pt>
                <c:pt idx="1">
                  <c:v>9.6</c:v>
                </c:pt>
                <c:pt idx="2">
                  <c:v>10.9</c:v>
                </c:pt>
                <c:pt idx="3">
                  <c:v>11.2</c:v>
                </c:pt>
                <c:pt idx="4">
                  <c:v>12.2</c:v>
                </c:pt>
                <c:pt idx="5">
                  <c:v>15.4</c:v>
                </c:pt>
                <c:pt idx="6">
                  <c:v>20.8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E3E-8C43-8A4B-8DED2630EB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-27"/>
        <c:axId val="-1905843264"/>
        <c:axId val="-1905840512"/>
      </c:barChart>
      <c:catAx>
        <c:axId val="-1905843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5840512"/>
        <c:crosses val="autoZero"/>
        <c:auto val="1"/>
        <c:lblAlgn val="ctr"/>
        <c:lblOffset val="100"/>
        <c:noMultiLvlLbl val="0"/>
      </c:catAx>
      <c:valAx>
        <c:axId val="-1905840512"/>
        <c:scaling>
          <c:orientation val="minMax"/>
          <c:max val="24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5843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293349929727368"/>
          <c:y val="3.4522675163028912E-2"/>
          <c:w val="0.70454390826972468"/>
          <c:h val="0.8263430344221779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Individual Plans</c:v>
                </c:pt>
              </c:strCache>
            </c:strRef>
          </c:tx>
          <c:spPr>
            <a:ln w="76200" cap="rnd">
              <a:solidFill>
                <a:schemeClr val="accent2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Sheet1!$B$2:$B$5</c:f>
              <c:numCache>
                <c:formatCode>0%</c:formatCode>
                <c:ptCount val="4"/>
                <c:pt idx="0">
                  <c:v>0.57999999999999996</c:v>
                </c:pt>
                <c:pt idx="1">
                  <c:v>0.45</c:v>
                </c:pt>
                <c:pt idx="2">
                  <c:v>0.34</c:v>
                </c:pt>
                <c:pt idx="3">
                  <c:v>0.28999999999999998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FF4-A149-8FEE-2305269493B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Small Group Plans</c:v>
                </c:pt>
              </c:strCache>
            </c:strRef>
          </c:tx>
          <c:spPr>
            <a:ln w="76200" cap="rnd">
              <a:solidFill>
                <a:schemeClr val="accent1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Sheet1!$C$2:$C$5</c:f>
              <c:numCache>
                <c:formatCode>0%</c:formatCode>
                <c:ptCount val="4"/>
                <c:pt idx="0">
                  <c:v>0.71</c:v>
                </c:pt>
                <c:pt idx="1">
                  <c:v>0.69</c:v>
                </c:pt>
                <c:pt idx="2">
                  <c:v>0.66</c:v>
                </c:pt>
                <c:pt idx="3">
                  <c:v>0.64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FF4-A149-8FEE-2305269493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83997023"/>
        <c:axId val="585317535"/>
      </c:lineChart>
      <c:catAx>
        <c:axId val="5839970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5317535"/>
        <c:crosses val="autoZero"/>
        <c:auto val="1"/>
        <c:lblAlgn val="ctr"/>
        <c:lblOffset val="100"/>
        <c:noMultiLvlLbl val="0"/>
      </c:catAx>
      <c:valAx>
        <c:axId val="585317535"/>
        <c:scaling>
          <c:orientation val="minMax"/>
          <c:max val="1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583997023"/>
        <c:crosses val="autoZero"/>
        <c:crossBetween val="between"/>
        <c:majorUnit val="0.2"/>
      </c:valAx>
      <c:spPr>
        <a:solidFill>
          <a:schemeClr val="bg1"/>
        </a:solidFill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"/>
          <c:y val="0.47476355224369471"/>
          <c:w val="0.26194986534851666"/>
          <c:h val="0.192285717476103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B17-8E46-AFC8-0FD3C4BC2EE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USA</c:v>
                </c:pt>
                <c:pt idx="1">
                  <c:v>Austria</c:v>
                </c:pt>
                <c:pt idx="2">
                  <c:v>Canada</c:v>
                </c:pt>
                <c:pt idx="3">
                  <c:v>Korea</c:v>
                </c:pt>
                <c:pt idx="4">
                  <c:v>Japan</c:v>
                </c:pt>
                <c:pt idx="5">
                  <c:v>Italy</c:v>
                </c:pt>
                <c:pt idx="6">
                  <c:v>Denmark</c:v>
                </c:pt>
              </c:strCache>
            </c:strRef>
          </c:cat>
          <c:val>
            <c:numRef>
              <c:f>Sheet1!$B$2:$B$8</c:f>
              <c:numCache>
                <c:formatCode>0.0</c:formatCode>
                <c:ptCount val="7"/>
                <c:pt idx="0">
                  <c:v>6</c:v>
                </c:pt>
                <c:pt idx="1">
                  <c:v>2.6</c:v>
                </c:pt>
                <c:pt idx="2">
                  <c:v>2.7</c:v>
                </c:pt>
                <c:pt idx="3">
                  <c:v>3.9</c:v>
                </c:pt>
                <c:pt idx="4">
                  <c:v>3.9</c:v>
                </c:pt>
                <c:pt idx="5">
                  <c:v>5.2</c:v>
                </c:pt>
                <c:pt idx="6">
                  <c:v>10.3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17-8E46-AFC8-0FD3C4BC2E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9"/>
        <c:overlap val="-27"/>
        <c:axId val="794388640"/>
        <c:axId val="789110448"/>
      </c:barChart>
      <c:catAx>
        <c:axId val="794388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9110448"/>
        <c:crosses val="autoZero"/>
        <c:auto val="1"/>
        <c:lblAlgn val="ctr"/>
        <c:lblOffset val="100"/>
        <c:noMultiLvlLbl val="0"/>
      </c:catAx>
      <c:valAx>
        <c:axId val="789110448"/>
        <c:scaling>
          <c:orientation val="minMax"/>
          <c:max val="11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numFmt formatCode="0.0" sourceLinked="1"/>
        <c:majorTickMark val="out"/>
        <c:minorTickMark val="none"/>
        <c:tickLblPos val="nextTo"/>
        <c:crossAx val="794388640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58C-8543-8F89-75CB000ECA7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USA</c:v>
                </c:pt>
                <c:pt idx="1">
                  <c:v>Canada</c:v>
                </c:pt>
                <c:pt idx="2">
                  <c:v>France</c:v>
                </c:pt>
                <c:pt idx="3">
                  <c:v>Australia</c:v>
                </c:pt>
                <c:pt idx="4">
                  <c:v>Spain</c:v>
                </c:pt>
                <c:pt idx="5">
                  <c:v>UK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0.28999999999999998</c:v>
                </c:pt>
                <c:pt idx="1">
                  <c:v>0.43</c:v>
                </c:pt>
                <c:pt idx="2">
                  <c:v>0.44</c:v>
                </c:pt>
                <c:pt idx="3">
                  <c:v>0.45</c:v>
                </c:pt>
                <c:pt idx="4">
                  <c:v>0.52</c:v>
                </c:pt>
                <c:pt idx="5">
                  <c:v>0.52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58C-8543-8F89-75CB000ECA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overlap val="-27"/>
        <c:axId val="-1905808000"/>
        <c:axId val="-1905805520"/>
      </c:barChart>
      <c:catAx>
        <c:axId val="-1905808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905805520"/>
        <c:crosses val="autoZero"/>
        <c:auto val="1"/>
        <c:lblAlgn val="ctr"/>
        <c:lblOffset val="100"/>
        <c:noMultiLvlLbl val="0"/>
      </c:catAx>
      <c:valAx>
        <c:axId val="-1905805520"/>
        <c:scaling>
          <c:orientation val="minMax"/>
          <c:max val="0.59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905808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  <a:latin typeface="Arial" charset="0"/>
          <a:ea typeface="Arial" charset="0"/>
          <a:cs typeface="Arial" charset="0"/>
        </a:defRPr>
      </a:pPr>
      <a:endParaRPr lang="en-US"/>
    </a:p>
  </c:txPr>
  <c:externalData r:id="rId3">
    <c:autoUpdate val="0"/>
  </c:externalData>
</c:chartSpace>
</file>

<file path=ppt/charts/chart1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7AA-8543-875F-A17B1D2ECBE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2F9C-924C-B79F-57FFD3D2E62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Austrl</c:v>
                </c:pt>
                <c:pt idx="1">
                  <c:v>USA</c:v>
                </c:pt>
                <c:pt idx="2">
                  <c:v>Hol</c:v>
                </c:pt>
                <c:pt idx="3">
                  <c:v>Can</c:v>
                </c:pt>
                <c:pt idx="4">
                  <c:v>Ger</c:v>
                </c:pt>
                <c:pt idx="5">
                  <c:v>Swe</c:v>
                </c:pt>
                <c:pt idx="6">
                  <c:v>Switz</c:v>
                </c:pt>
              </c:strCache>
            </c:strRef>
          </c:cat>
          <c:val>
            <c:numRef>
              <c:f>Sheet1!$B$2:$B$8</c:f>
              <c:numCache>
                <c:formatCode>0.0%</c:formatCode>
                <c:ptCount val="7"/>
                <c:pt idx="0">
                  <c:v>1.2E-2</c:v>
                </c:pt>
                <c:pt idx="1">
                  <c:v>1.4E-2</c:v>
                </c:pt>
                <c:pt idx="2">
                  <c:v>2.1999999999999999E-2</c:v>
                </c:pt>
                <c:pt idx="3">
                  <c:v>2.5999999999999999E-2</c:v>
                </c:pt>
                <c:pt idx="4">
                  <c:v>3.2000000000000001E-2</c:v>
                </c:pt>
                <c:pt idx="5">
                  <c:v>3.4000000000000002E-2</c:v>
                </c:pt>
                <c:pt idx="6">
                  <c:v>4.1000000000000002E-2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7AA-8543-875F-A17B1D2ECB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-27"/>
        <c:axId val="-1904990000"/>
        <c:axId val="-1904987248"/>
      </c:barChart>
      <c:catAx>
        <c:axId val="-1904990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4987248"/>
        <c:crosses val="autoZero"/>
        <c:auto val="1"/>
        <c:lblAlgn val="ctr"/>
        <c:lblOffset val="100"/>
        <c:noMultiLvlLbl val="0"/>
      </c:catAx>
      <c:valAx>
        <c:axId val="-1904987248"/>
        <c:scaling>
          <c:orientation val="minMax"/>
          <c:max val="4.5999999999999999E-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4990000"/>
        <c:crosses val="autoZero"/>
        <c:crossBetween val="between"/>
        <c:majorUnit val="0.0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Sweden</c:v>
                </c:pt>
                <c:pt idx="1">
                  <c:v>Switzer.</c:v>
                </c:pt>
                <c:pt idx="2">
                  <c:v>Denmark</c:v>
                </c:pt>
                <c:pt idx="3">
                  <c:v>Netherl.</c:v>
                </c:pt>
                <c:pt idx="4">
                  <c:v>England</c:v>
                </c:pt>
                <c:pt idx="5">
                  <c:v>Canada</c:v>
                </c:pt>
                <c:pt idx="6">
                  <c:v>Australia</c:v>
                </c:pt>
                <c:pt idx="7">
                  <c:v>USA</c:v>
                </c:pt>
                <c:pt idx="8">
                  <c:v>Germany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A9-A040-91C1-E4D0FFC7A8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904951104"/>
        <c:axId val="-1904948352"/>
      </c:barChart>
      <c:catAx>
        <c:axId val="-1904951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4948352"/>
        <c:crosses val="autoZero"/>
        <c:auto val="1"/>
        <c:lblAlgn val="ctr"/>
        <c:lblOffset val="100"/>
        <c:noMultiLvlLbl val="0"/>
      </c:catAx>
      <c:valAx>
        <c:axId val="-1904948352"/>
        <c:scaling>
          <c:orientation val="minMax"/>
          <c:max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4951104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EB2-F047-9A86-3547DB6E55B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EB2-F047-9A86-3547DB6E55B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Switz.</c:v>
                </c:pt>
                <c:pt idx="1">
                  <c:v>USA</c:v>
                </c:pt>
                <c:pt idx="2">
                  <c:v>Austral.</c:v>
                </c:pt>
                <c:pt idx="3">
                  <c:v>Can.</c:v>
                </c:pt>
                <c:pt idx="4">
                  <c:v>Germ.</c:v>
                </c:pt>
                <c:pt idx="5">
                  <c:v>Holl.</c:v>
                </c:pt>
                <c:pt idx="6">
                  <c:v>Fra.</c:v>
                </c:pt>
              </c:strCache>
            </c:strRef>
          </c:cat>
          <c:val>
            <c:numRef>
              <c:f>Sheet1!$B$2:$B$8</c:f>
              <c:numCache>
                <c:formatCode>"$"#,##0</c:formatCode>
                <c:ptCount val="7"/>
                <c:pt idx="0">
                  <c:v>2313</c:v>
                </c:pt>
                <c:pt idx="1">
                  <c:v>1122</c:v>
                </c:pt>
                <c:pt idx="2">
                  <c:v>839</c:v>
                </c:pt>
                <c:pt idx="3">
                  <c:v>712</c:v>
                </c:pt>
                <c:pt idx="4">
                  <c:v>690</c:v>
                </c:pt>
                <c:pt idx="5">
                  <c:v>605</c:v>
                </c:pt>
                <c:pt idx="6">
                  <c:v>466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EB2-F047-9A86-3547DB6E55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"/>
        <c:overlap val="-27"/>
        <c:axId val="-1904962144"/>
        <c:axId val="-1904959392"/>
      </c:barChart>
      <c:catAx>
        <c:axId val="-1904962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904959392"/>
        <c:crosses val="autoZero"/>
        <c:auto val="1"/>
        <c:lblAlgn val="ctr"/>
        <c:lblOffset val="100"/>
        <c:noMultiLvlLbl val="0"/>
      </c:catAx>
      <c:valAx>
        <c:axId val="-1904959392"/>
        <c:scaling>
          <c:orientation val="minMax"/>
          <c:max val="24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904962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  <a:latin typeface="Arial" charset="0"/>
          <a:ea typeface="Arial" charset="0"/>
          <a:cs typeface="Arial" charset="0"/>
        </a:defRPr>
      </a:pPr>
      <a:endParaRPr lang="en-US"/>
    </a:p>
  </c:txPr>
  <c:externalData r:id="rId3">
    <c:autoUpdate val="0"/>
  </c:externalData>
</c:chartSpace>
</file>

<file path=ppt/charts/chart1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6DA-DA4F-8780-5C719F7BA7C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USA</c:v>
                </c:pt>
                <c:pt idx="1">
                  <c:v>Canada</c:v>
                </c:pt>
                <c:pt idx="2">
                  <c:v>Holland</c:v>
                </c:pt>
                <c:pt idx="3">
                  <c:v>Germany</c:v>
                </c:pt>
                <c:pt idx="4">
                  <c:v>Switzer.</c:v>
                </c:pt>
                <c:pt idx="5">
                  <c:v>France</c:v>
                </c:pt>
              </c:strCache>
            </c:strRef>
          </c:cat>
          <c:val>
            <c:numRef>
              <c:f>Sheet1!$B$2:$B$7</c:f>
              <c:numCache>
                <c:formatCode>"$"#,##0</c:formatCode>
                <c:ptCount val="6"/>
                <c:pt idx="0">
                  <c:v>842</c:v>
                </c:pt>
                <c:pt idx="1">
                  <c:v>144</c:v>
                </c:pt>
                <c:pt idx="2">
                  <c:v>202</c:v>
                </c:pt>
                <c:pt idx="3">
                  <c:v>273</c:v>
                </c:pt>
                <c:pt idx="4">
                  <c:v>273</c:v>
                </c:pt>
                <c:pt idx="5">
                  <c:v>279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6DA-DA4F-8780-5C719F7BA7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overlap val="-27"/>
        <c:axId val="-1904916432"/>
        <c:axId val="-1904913680"/>
      </c:barChart>
      <c:catAx>
        <c:axId val="-1904916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904913680"/>
        <c:crosses val="autoZero"/>
        <c:auto val="1"/>
        <c:lblAlgn val="ctr"/>
        <c:lblOffset val="100"/>
        <c:noMultiLvlLbl val="0"/>
      </c:catAx>
      <c:valAx>
        <c:axId val="-1904913680"/>
        <c:scaling>
          <c:orientation val="minMax"/>
          <c:max val="9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904916432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  <a:latin typeface="Arial" charset="0"/>
          <a:ea typeface="Arial" charset="0"/>
          <a:cs typeface="Arial" charset="0"/>
        </a:defRPr>
      </a:pPr>
      <a:endParaRPr lang="en-US"/>
    </a:p>
  </c:txPr>
  <c:externalData r:id="rId3">
    <c:autoUpdate val="0"/>
  </c:externalData>
</c:chartSpace>
</file>

<file path=ppt/charts/chart1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63901184471299"/>
          <c:y val="3.2292626208806387E-2"/>
          <c:w val="0.75147336132978537"/>
          <c:h val="0.827400651631447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Public Coverage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USA</c:v>
                </c:pt>
                <c:pt idx="1">
                  <c:v>Switz</c:v>
                </c:pt>
                <c:pt idx="2">
                  <c:v>Can</c:v>
                </c:pt>
                <c:pt idx="3">
                  <c:v>Hol</c:v>
                </c:pt>
                <c:pt idx="4">
                  <c:v>Fra</c:v>
                </c:pt>
                <c:pt idx="5">
                  <c:v>Spa</c:v>
                </c:pt>
                <c:pt idx="6">
                  <c:v>Austria</c:v>
                </c:pt>
                <c:pt idx="7">
                  <c:v>UK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0.02</c:v>
                </c:pt>
                <c:pt idx="1">
                  <c:v>0.04</c:v>
                </c:pt>
                <c:pt idx="2">
                  <c:v>0.02</c:v>
                </c:pt>
                <c:pt idx="3">
                  <c:v>0.04</c:v>
                </c:pt>
                <c:pt idx="4">
                  <c:v>0.04</c:v>
                </c:pt>
                <c:pt idx="5">
                  <c:v>0.02</c:v>
                </c:pt>
                <c:pt idx="6">
                  <c:v>0.03</c:v>
                </c:pt>
                <c:pt idx="7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17-F946-866C-2EF935DA261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Private Insurers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7"/>
              <c:layout>
                <c:manualLayout>
                  <c:x val="-1.6195867947235731E-16"/>
                  <c:y val="-3.229262620880638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117-F946-866C-2EF935DA26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USA</c:v>
                </c:pt>
                <c:pt idx="1">
                  <c:v>Switz</c:v>
                </c:pt>
                <c:pt idx="2">
                  <c:v>Can</c:v>
                </c:pt>
                <c:pt idx="3">
                  <c:v>Hol</c:v>
                </c:pt>
                <c:pt idx="4">
                  <c:v>Fra</c:v>
                </c:pt>
                <c:pt idx="5">
                  <c:v>Spa</c:v>
                </c:pt>
                <c:pt idx="6">
                  <c:v>Austria</c:v>
                </c:pt>
                <c:pt idx="7">
                  <c:v>UK</c:v>
                </c:pt>
              </c:strCache>
            </c:strRef>
          </c:cat>
          <c:val>
            <c:numRef>
              <c:f>Sheet1!$C$2:$C$9</c:f>
              <c:numCache>
                <c:formatCode>0%</c:formatCode>
                <c:ptCount val="8"/>
                <c:pt idx="0">
                  <c:v>0.12</c:v>
                </c:pt>
                <c:pt idx="1">
                  <c:v>0.12</c:v>
                </c:pt>
                <c:pt idx="2">
                  <c:v>0.14000000000000001</c:v>
                </c:pt>
                <c:pt idx="3">
                  <c:v>0.13</c:v>
                </c:pt>
                <c:pt idx="4">
                  <c:v>0.21</c:v>
                </c:pt>
                <c:pt idx="5">
                  <c:v>0.33</c:v>
                </c:pt>
                <c:pt idx="6">
                  <c:v>0.33</c:v>
                </c:pt>
                <c:pt idx="7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17-F946-866C-2EF935DA26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8"/>
        <c:overlap val="-6"/>
        <c:axId val="1787351327"/>
        <c:axId val="1790017919"/>
      </c:barChart>
      <c:catAx>
        <c:axId val="17873513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0017919"/>
        <c:crosses val="autoZero"/>
        <c:auto val="1"/>
        <c:lblAlgn val="ctr"/>
        <c:lblOffset val="100"/>
        <c:noMultiLvlLbl val="0"/>
      </c:catAx>
      <c:valAx>
        <c:axId val="1790017919"/>
        <c:scaling>
          <c:orientation val="minMax"/>
          <c:max val="0.39000000000000007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1787351327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"/>
          <c:y val="0.43088811656782783"/>
          <c:w val="0.22774493787053585"/>
          <c:h val="0.191066014958166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680-BC4D-8172-86B1531A7FF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UK</c:v>
                </c:pt>
                <c:pt idx="1">
                  <c:v>Australia</c:v>
                </c:pt>
                <c:pt idx="2">
                  <c:v>France</c:v>
                </c:pt>
                <c:pt idx="3">
                  <c:v>Canada</c:v>
                </c:pt>
                <c:pt idx="4">
                  <c:v>Holland</c:v>
                </c:pt>
                <c:pt idx="5">
                  <c:v>Germany</c:v>
                </c:pt>
                <c:pt idx="6">
                  <c:v>USA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0.09</c:v>
                </c:pt>
                <c:pt idx="1">
                  <c:v>0.1</c:v>
                </c:pt>
                <c:pt idx="2">
                  <c:v>0.17</c:v>
                </c:pt>
                <c:pt idx="3">
                  <c:v>0.21</c:v>
                </c:pt>
                <c:pt idx="4">
                  <c:v>0.26</c:v>
                </c:pt>
                <c:pt idx="5">
                  <c:v>0.37</c:v>
                </c:pt>
                <c:pt idx="6">
                  <c:v>0.52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680-BC4D-8172-86B1531A7F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"/>
        <c:overlap val="-27"/>
        <c:axId val="-1905760656"/>
        <c:axId val="-1905757904"/>
      </c:barChart>
      <c:catAx>
        <c:axId val="-1905760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905757904"/>
        <c:crosses val="autoZero"/>
        <c:auto val="1"/>
        <c:lblAlgn val="ctr"/>
        <c:lblOffset val="100"/>
        <c:noMultiLvlLbl val="0"/>
      </c:catAx>
      <c:valAx>
        <c:axId val="-1905757904"/>
        <c:scaling>
          <c:orientation val="minMax"/>
          <c:max val="0.55000000000000004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905760656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  <a:latin typeface="Arial" charset="0"/>
          <a:ea typeface="Arial" charset="0"/>
          <a:cs typeface="Arial" charset="0"/>
        </a:defRPr>
      </a:pPr>
      <a:endParaRPr lang="en-US"/>
    </a:p>
  </c:txPr>
  <c:externalData r:id="rId3">
    <c:autoUpdate val="0"/>
  </c:externalData>
</c:chartSpace>
</file>

<file path=ppt/charts/chart1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688-A640-8BAC-927382480A8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Norway</c:v>
                </c:pt>
                <c:pt idx="1">
                  <c:v>UK</c:v>
                </c:pt>
                <c:pt idx="2">
                  <c:v>Canada</c:v>
                </c:pt>
                <c:pt idx="3">
                  <c:v>Australia</c:v>
                </c:pt>
                <c:pt idx="4">
                  <c:v>France</c:v>
                </c:pt>
                <c:pt idx="5">
                  <c:v>USA</c:v>
                </c:pt>
                <c:pt idx="6">
                  <c:v>Germany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0.87</c:v>
                </c:pt>
                <c:pt idx="1">
                  <c:v>0.84</c:v>
                </c:pt>
                <c:pt idx="2">
                  <c:v>0.82</c:v>
                </c:pt>
                <c:pt idx="3">
                  <c:v>0.8</c:v>
                </c:pt>
                <c:pt idx="4">
                  <c:v>0.76</c:v>
                </c:pt>
                <c:pt idx="5">
                  <c:v>0.68</c:v>
                </c:pt>
                <c:pt idx="6">
                  <c:v>0.54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688-A640-8BAC-927382480A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overlap val="-27"/>
        <c:axId val="-1904890576"/>
        <c:axId val="-1904887824"/>
      </c:barChart>
      <c:catAx>
        <c:axId val="-1904890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904887824"/>
        <c:crosses val="autoZero"/>
        <c:auto val="1"/>
        <c:lblAlgn val="ctr"/>
        <c:lblOffset val="100"/>
        <c:noMultiLvlLbl val="0"/>
      </c:catAx>
      <c:valAx>
        <c:axId val="-1904887824"/>
        <c:scaling>
          <c:orientation val="minMax"/>
          <c:max val="0.89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904890576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  <a:latin typeface="Arial" charset="0"/>
          <a:ea typeface="Arial" charset="0"/>
          <a:cs typeface="Arial" charset="0"/>
        </a:defRPr>
      </a:pPr>
      <a:endParaRPr lang="en-US"/>
    </a:p>
  </c:txPr>
  <c:externalData r:id="rId3">
    <c:autoUpdate val="0"/>
  </c:externalData>
</c:chartSpace>
</file>

<file path=ppt/charts/chart1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Medicare Actual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numRef>
              <c:f>Sheet1!$A$2:$A$32</c:f>
              <c:numCache>
                <c:formatCode>General</c:formatCode>
                <c:ptCount val="3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</c:numCache>
            </c:numRef>
          </c:cat>
          <c:val>
            <c:numRef>
              <c:f>Sheet1!$B$2:$B$32</c:f>
              <c:numCache>
                <c:formatCode>General</c:formatCode>
                <c:ptCount val="31"/>
                <c:pt idx="0">
                  <c:v>31</c:v>
                </c:pt>
                <c:pt idx="1">
                  <c:v>37.299999999999997</c:v>
                </c:pt>
                <c:pt idx="2">
                  <c:v>44.3</c:v>
                </c:pt>
                <c:pt idx="3">
                  <c:v>50</c:v>
                </c:pt>
                <c:pt idx="4">
                  <c:v>55.1</c:v>
                </c:pt>
                <c:pt idx="5">
                  <c:v>62</c:v>
                </c:pt>
                <c:pt idx="6">
                  <c:v>66.8</c:v>
                </c:pt>
                <c:pt idx="7">
                  <c:v>71</c:v>
                </c:pt>
                <c:pt idx="8">
                  <c:v>76.900000000000006</c:v>
                </c:pt>
                <c:pt idx="9">
                  <c:v>87.3</c:v>
                </c:pt>
                <c:pt idx="10">
                  <c:v>96.4</c:v>
                </c:pt>
                <c:pt idx="11">
                  <c:v>105.5</c:v>
                </c:pt>
                <c:pt idx="12">
                  <c:v>118.1</c:v>
                </c:pt>
                <c:pt idx="13">
                  <c:v>130.1</c:v>
                </c:pt>
                <c:pt idx="14">
                  <c:v>142.1</c:v>
                </c:pt>
                <c:pt idx="15">
                  <c:v>158.6</c:v>
                </c:pt>
                <c:pt idx="16">
                  <c:v>172.4</c:v>
                </c:pt>
                <c:pt idx="17">
                  <c:v>183.9</c:v>
                </c:pt>
                <c:pt idx="18">
                  <c:v>183.2</c:v>
                </c:pt>
                <c:pt idx="19">
                  <c:v>181.9</c:v>
                </c:pt>
                <c:pt idx="20">
                  <c:v>188.3</c:v>
                </c:pt>
                <c:pt idx="21">
                  <c:v>207.7</c:v>
                </c:pt>
                <c:pt idx="22">
                  <c:v>223.7</c:v>
                </c:pt>
                <c:pt idx="23">
                  <c:v>234.7</c:v>
                </c:pt>
                <c:pt idx="24">
                  <c:v>256.10000000000002</c:v>
                </c:pt>
                <c:pt idx="25">
                  <c:v>277.3</c:v>
                </c:pt>
                <c:pt idx="26">
                  <c:v>297.3</c:v>
                </c:pt>
                <c:pt idx="27">
                  <c:v>314.8</c:v>
                </c:pt>
                <c:pt idx="28">
                  <c:v>344.1</c:v>
                </c:pt>
                <c:pt idx="29">
                  <c:v>366.2</c:v>
                </c:pt>
                <c:pt idx="30">
                  <c:v>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1E-7440-8214-D9772E66176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Medicare at Canadian Growth Rates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numRef>
              <c:f>Sheet1!$A$2:$A$32</c:f>
              <c:numCache>
                <c:formatCode>General</c:formatCode>
                <c:ptCount val="3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</c:numCache>
            </c:numRef>
          </c:cat>
          <c:val>
            <c:numRef>
              <c:f>Sheet1!$C$2:$C$32</c:f>
              <c:numCache>
                <c:formatCode>General</c:formatCode>
                <c:ptCount val="31"/>
                <c:pt idx="0">
                  <c:v>31</c:v>
                </c:pt>
                <c:pt idx="1">
                  <c:v>34.4</c:v>
                </c:pt>
                <c:pt idx="2">
                  <c:v>38.700000000000003</c:v>
                </c:pt>
                <c:pt idx="3">
                  <c:v>38.9</c:v>
                </c:pt>
                <c:pt idx="4">
                  <c:v>40.700000000000003</c:v>
                </c:pt>
                <c:pt idx="5">
                  <c:v>43.1</c:v>
                </c:pt>
                <c:pt idx="6">
                  <c:v>44.5</c:v>
                </c:pt>
                <c:pt idx="7">
                  <c:v>50.2</c:v>
                </c:pt>
                <c:pt idx="8">
                  <c:v>56.9</c:v>
                </c:pt>
                <c:pt idx="9">
                  <c:v>59.7</c:v>
                </c:pt>
                <c:pt idx="10">
                  <c:v>64</c:v>
                </c:pt>
                <c:pt idx="11">
                  <c:v>69.8</c:v>
                </c:pt>
                <c:pt idx="12">
                  <c:v>70.400000000000006</c:v>
                </c:pt>
                <c:pt idx="13">
                  <c:v>67.400000000000006</c:v>
                </c:pt>
                <c:pt idx="14">
                  <c:v>63.4</c:v>
                </c:pt>
                <c:pt idx="15">
                  <c:v>60.8</c:v>
                </c:pt>
                <c:pt idx="16">
                  <c:v>59.3</c:v>
                </c:pt>
                <c:pt idx="17">
                  <c:v>63.2</c:v>
                </c:pt>
                <c:pt idx="18">
                  <c:v>74</c:v>
                </c:pt>
                <c:pt idx="19">
                  <c:v>83.9</c:v>
                </c:pt>
                <c:pt idx="20">
                  <c:v>98.6</c:v>
                </c:pt>
                <c:pt idx="21">
                  <c:v>108.1</c:v>
                </c:pt>
                <c:pt idx="22">
                  <c:v>116.2</c:v>
                </c:pt>
                <c:pt idx="23">
                  <c:v>125.4</c:v>
                </c:pt>
                <c:pt idx="24">
                  <c:v>137.5</c:v>
                </c:pt>
                <c:pt idx="25">
                  <c:v>149.30000000000001</c:v>
                </c:pt>
                <c:pt idx="26">
                  <c:v>165.9</c:v>
                </c:pt>
                <c:pt idx="27">
                  <c:v>179.7</c:v>
                </c:pt>
                <c:pt idx="28">
                  <c:v>201.3</c:v>
                </c:pt>
                <c:pt idx="29">
                  <c:v>212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11E-7440-8214-D9772E6617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overlap val="-27"/>
        <c:axId val="464553008"/>
        <c:axId val="464554688"/>
      </c:barChart>
      <c:catAx>
        <c:axId val="464553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4554688"/>
        <c:crosses val="autoZero"/>
        <c:auto val="1"/>
        <c:lblAlgn val="ctr"/>
        <c:lblOffset val="100"/>
        <c:tickLblSkip val="5"/>
        <c:noMultiLvlLbl val="0"/>
      </c:catAx>
      <c:valAx>
        <c:axId val="464554688"/>
        <c:scaling>
          <c:orientation val="minMax"/>
          <c:max val="38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4553008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777264255011598"/>
          <c:y val="5.3675147184633697E-2"/>
          <c:w val="0.69652687435809701"/>
          <c:h val="0.694189172022496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Not High Deductible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Problem Paying Bills</c:v>
                </c:pt>
                <c:pt idx="1">
                  <c:v>Delayed/Skipped Care</c:v>
                </c:pt>
              </c:strCache>
            </c:strRef>
          </c:cat>
          <c:val>
            <c:numRef>
              <c:f>Sheet1!$B$2:$B$3</c:f>
              <c:numCache>
                <c:formatCode>0.0%</c:formatCode>
                <c:ptCount val="2"/>
                <c:pt idx="0">
                  <c:v>0.09</c:v>
                </c:pt>
                <c:pt idx="1">
                  <c:v>4.1000000000000002E-2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C9-284F-A413-7EB1ABAC3B0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High Deductible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Problem Paying Bills</c:v>
                </c:pt>
                <c:pt idx="1">
                  <c:v>Delayed/Skipped Care</c:v>
                </c:pt>
              </c:strCache>
            </c:strRef>
          </c:cat>
          <c:val>
            <c:numRef>
              <c:f>Sheet1!$C$2:$C$3</c:f>
              <c:numCache>
                <c:formatCode>0.0%</c:formatCode>
                <c:ptCount val="2"/>
                <c:pt idx="0">
                  <c:v>0.154</c:v>
                </c:pt>
                <c:pt idx="1">
                  <c:v>8.5000000000000006E-2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3C9-284F-A413-7EB1ABAC3B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4"/>
        <c:axId val="-1911333984"/>
        <c:axId val="-1911331232"/>
      </c:barChart>
      <c:catAx>
        <c:axId val="-1911333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11331232"/>
        <c:crosses val="autoZero"/>
        <c:auto val="1"/>
        <c:lblAlgn val="ctr"/>
        <c:lblOffset val="100"/>
        <c:noMultiLvlLbl val="0"/>
      </c:catAx>
      <c:valAx>
        <c:axId val="-1911331232"/>
        <c:scaling>
          <c:orientation val="minMax"/>
          <c:max val="0.16"/>
          <c:min val="0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911333984"/>
        <c:crosses val="autoZero"/>
        <c:crossBetween val="between"/>
        <c:majorUnit val="0.05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"/>
          <c:y val="0.34996947822948998"/>
          <c:w val="0.197571322606413"/>
          <c:h val="0.414278567646474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580606640397703"/>
          <c:y val="4.9742008580170097E-2"/>
          <c:w val="0.72038764642524999"/>
          <c:h val="0.754093834958127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Before NHI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1"/>
              </a:solidFill>
              <a:ln w="50800">
                <a:solidFill>
                  <a:srgbClr val="FFFF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163-644F-BB36-68917D80E5D0}"/>
              </c:ext>
            </c:extLst>
          </c:dPt>
          <c:cat>
            <c:strRef>
              <c:f>Sheet1!$A$2:$A$7</c:f>
              <c:strCache>
                <c:ptCount val="6"/>
                <c:pt idx="0">
                  <c:v>&lt;$3,000</c:v>
                </c:pt>
                <c:pt idx="1">
                  <c:v>$3,000-_x000d_$4,999</c:v>
                </c:pt>
                <c:pt idx="2">
                  <c:v>$5,000-_x000d_$8,999</c:v>
                </c:pt>
                <c:pt idx="3">
                  <c:v>$9,000-_x000d_$14,999</c:v>
                </c:pt>
                <c:pt idx="4">
                  <c:v>$15,000+</c:v>
                </c:pt>
                <c:pt idx="5">
                  <c:v>All_x000d_Incomes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0.59</c:v>
                </c:pt>
                <c:pt idx="1">
                  <c:v>0.56000000000000005</c:v>
                </c:pt>
                <c:pt idx="2">
                  <c:v>0.6</c:v>
                </c:pt>
                <c:pt idx="3">
                  <c:v>0.66</c:v>
                </c:pt>
                <c:pt idx="4">
                  <c:v>0.7</c:v>
                </c:pt>
                <c:pt idx="5">
                  <c:v>0.62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163-644F-BB36-68917D80E5D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After NHI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2"/>
              </a:solidFill>
              <a:ln w="50800">
                <a:solidFill>
                  <a:srgbClr val="FFFF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8163-644F-BB36-68917D80E5D0}"/>
              </c:ext>
            </c:extLst>
          </c:dPt>
          <c:cat>
            <c:strRef>
              <c:f>Sheet1!$A$2:$A$7</c:f>
              <c:strCache>
                <c:ptCount val="6"/>
                <c:pt idx="0">
                  <c:v>&lt;$3,000</c:v>
                </c:pt>
                <c:pt idx="1">
                  <c:v>$3,000-_x000d_$4,999</c:v>
                </c:pt>
                <c:pt idx="2">
                  <c:v>$5,000-_x000d_$8,999</c:v>
                </c:pt>
                <c:pt idx="3">
                  <c:v>$9,000-_x000d_$14,999</c:v>
                </c:pt>
                <c:pt idx="4">
                  <c:v>$15,000+</c:v>
                </c:pt>
                <c:pt idx="5">
                  <c:v>All_x000d_Incomes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0.73</c:v>
                </c:pt>
                <c:pt idx="1">
                  <c:v>0.68</c:v>
                </c:pt>
                <c:pt idx="2">
                  <c:v>0.73</c:v>
                </c:pt>
                <c:pt idx="3">
                  <c:v>0.74</c:v>
                </c:pt>
                <c:pt idx="4">
                  <c:v>0.69</c:v>
                </c:pt>
                <c:pt idx="5">
                  <c:v>0.73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163-644F-BB36-68917D80E5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-8"/>
        <c:axId val="-1907000896"/>
        <c:axId val="-1906998144"/>
      </c:barChart>
      <c:catAx>
        <c:axId val="-1907000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906998144"/>
        <c:crosses val="autoZero"/>
        <c:auto val="1"/>
        <c:lblAlgn val="ctr"/>
        <c:lblOffset val="100"/>
        <c:noMultiLvlLbl val="0"/>
      </c:catAx>
      <c:valAx>
        <c:axId val="-1906998144"/>
        <c:scaling>
          <c:orientation val="minMax"/>
          <c:max val="0.79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907000896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3.18606627017842E-3"/>
          <c:y val="0.58102962515818102"/>
          <c:w val="0.134919788063875"/>
          <c:h val="0.181612571589443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Arial" charset="0"/>
              <a:ea typeface="Arial" charset="0"/>
              <a:cs typeface="Arial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  <a:latin typeface="Arial" charset="0"/>
          <a:ea typeface="Arial" charset="0"/>
          <a:cs typeface="Arial" charset="0"/>
        </a:defRPr>
      </a:pPr>
      <a:endParaRPr lang="en-US"/>
    </a:p>
  </c:txPr>
  <c:externalData r:id="rId3">
    <c:autoUpdate val="0"/>
  </c:externalData>
</c:chartSpace>
</file>

<file path=ppt/charts/chart1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3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E99-3341-83F8-202196571E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Overall</c:v>
                </c:pt>
                <c:pt idx="1">
                  <c:v>Privately
Insured</c:v>
                </c:pt>
                <c:pt idx="2">
                  <c:v>Medicare /
Medicaid</c:v>
                </c:pt>
                <c:pt idx="3">
                  <c:v>Uninsured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1.52</c:v>
                </c:pt>
                <c:pt idx="1">
                  <c:v>1.18</c:v>
                </c:pt>
                <c:pt idx="2">
                  <c:v>1.79</c:v>
                </c:pt>
                <c:pt idx="3">
                  <c:v>4.3499999999999996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99-3341-83F8-202196571E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"/>
        <c:overlap val="-27"/>
        <c:axId val="-1904853648"/>
        <c:axId val="-1904850896"/>
      </c:barChart>
      <c:catAx>
        <c:axId val="-1904853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4850896"/>
        <c:crosses val="autoZero"/>
        <c:auto val="1"/>
        <c:lblAlgn val="ctr"/>
        <c:lblOffset val="100"/>
        <c:noMultiLvlLbl val="0"/>
      </c:catAx>
      <c:valAx>
        <c:axId val="-1904850896"/>
        <c:scaling>
          <c:orientation val="minMax"/>
          <c:max val="4.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485364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996909065883146"/>
          <c:y val="3.04687481256922E-2"/>
          <c:w val="0.75783524531376345"/>
          <c:h val="0.8692744913093940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Canada</c:v>
                </c:pt>
              </c:strCache>
            </c:strRef>
          </c:tx>
          <c:spPr>
            <a:ln w="76200" cap="rnd">
              <a:solidFill>
                <a:schemeClr val="accent1"/>
              </a:solidFill>
              <a:round/>
            </a:ln>
            <a:effectLst>
              <a:outerShdw blurRad="50800" dist="50800" dir="5400000" algn="ctr" rotWithShape="0">
                <a:schemeClr val="tx1"/>
              </a:outerShdw>
            </a:effectLst>
          </c:spPr>
          <c:marker>
            <c:symbol val="none"/>
          </c:marker>
          <c:cat>
            <c:numRef>
              <c:f>Sheet1!$A$2:$A$64</c:f>
              <c:numCache>
                <c:formatCode>General</c:formatCode>
                <c:ptCount val="63"/>
                <c:pt idx="0">
                  <c:v>1955</c:v>
                </c:pt>
                <c:pt idx="1">
                  <c:v>1956</c:v>
                </c:pt>
                <c:pt idx="2">
                  <c:v>1957</c:v>
                </c:pt>
                <c:pt idx="3">
                  <c:v>1958</c:v>
                </c:pt>
                <c:pt idx="4">
                  <c:v>1959</c:v>
                </c:pt>
                <c:pt idx="5">
                  <c:v>1960</c:v>
                </c:pt>
                <c:pt idx="6">
                  <c:v>1961</c:v>
                </c:pt>
                <c:pt idx="7">
                  <c:v>1962</c:v>
                </c:pt>
                <c:pt idx="8">
                  <c:v>1963</c:v>
                </c:pt>
                <c:pt idx="9">
                  <c:v>1964</c:v>
                </c:pt>
                <c:pt idx="10">
                  <c:v>1965</c:v>
                </c:pt>
                <c:pt idx="11">
                  <c:v>1966</c:v>
                </c:pt>
                <c:pt idx="12">
                  <c:v>1967</c:v>
                </c:pt>
                <c:pt idx="13">
                  <c:v>1968</c:v>
                </c:pt>
                <c:pt idx="14">
                  <c:v>1969</c:v>
                </c:pt>
                <c:pt idx="15">
                  <c:v>1970</c:v>
                </c:pt>
                <c:pt idx="16">
                  <c:v>1971</c:v>
                </c:pt>
                <c:pt idx="17">
                  <c:v>1972</c:v>
                </c:pt>
                <c:pt idx="18">
                  <c:v>1973</c:v>
                </c:pt>
                <c:pt idx="19">
                  <c:v>1974</c:v>
                </c:pt>
                <c:pt idx="20">
                  <c:v>1975</c:v>
                </c:pt>
                <c:pt idx="21">
                  <c:v>1976</c:v>
                </c:pt>
                <c:pt idx="22">
                  <c:v>1977</c:v>
                </c:pt>
                <c:pt idx="23">
                  <c:v>1978</c:v>
                </c:pt>
                <c:pt idx="24">
                  <c:v>1979</c:v>
                </c:pt>
                <c:pt idx="25">
                  <c:v>1980</c:v>
                </c:pt>
                <c:pt idx="26">
                  <c:v>1981</c:v>
                </c:pt>
                <c:pt idx="27">
                  <c:v>1982</c:v>
                </c:pt>
                <c:pt idx="28">
                  <c:v>1983</c:v>
                </c:pt>
                <c:pt idx="29">
                  <c:v>1984</c:v>
                </c:pt>
                <c:pt idx="30">
                  <c:v>1985</c:v>
                </c:pt>
                <c:pt idx="31">
                  <c:v>1986</c:v>
                </c:pt>
                <c:pt idx="32">
                  <c:v>1987</c:v>
                </c:pt>
                <c:pt idx="33">
                  <c:v>1988</c:v>
                </c:pt>
                <c:pt idx="34">
                  <c:v>1989</c:v>
                </c:pt>
                <c:pt idx="35">
                  <c:v>1990</c:v>
                </c:pt>
                <c:pt idx="36">
                  <c:v>1991</c:v>
                </c:pt>
                <c:pt idx="37">
                  <c:v>1992</c:v>
                </c:pt>
                <c:pt idx="38">
                  <c:v>1993</c:v>
                </c:pt>
                <c:pt idx="39">
                  <c:v>1994</c:v>
                </c:pt>
                <c:pt idx="40">
                  <c:v>1995</c:v>
                </c:pt>
                <c:pt idx="41">
                  <c:v>1996</c:v>
                </c:pt>
                <c:pt idx="42">
                  <c:v>1997</c:v>
                </c:pt>
                <c:pt idx="43">
                  <c:v>1998</c:v>
                </c:pt>
                <c:pt idx="44">
                  <c:v>1999</c:v>
                </c:pt>
                <c:pt idx="45">
                  <c:v>2000</c:v>
                </c:pt>
                <c:pt idx="46">
                  <c:v>2001</c:v>
                </c:pt>
                <c:pt idx="47">
                  <c:v>2002</c:v>
                </c:pt>
                <c:pt idx="48">
                  <c:v>2003</c:v>
                </c:pt>
                <c:pt idx="49">
                  <c:v>2004</c:v>
                </c:pt>
                <c:pt idx="50">
                  <c:v>2005</c:v>
                </c:pt>
                <c:pt idx="51">
                  <c:v>2006</c:v>
                </c:pt>
                <c:pt idx="52">
                  <c:v>2007</c:v>
                </c:pt>
                <c:pt idx="53">
                  <c:v>2008</c:v>
                </c:pt>
                <c:pt idx="54">
                  <c:v>2009</c:v>
                </c:pt>
                <c:pt idx="55">
                  <c:v>2010</c:v>
                </c:pt>
                <c:pt idx="56">
                  <c:v>2011</c:v>
                </c:pt>
                <c:pt idx="57">
                  <c:v>2012</c:v>
                </c:pt>
                <c:pt idx="58">
                  <c:v>2013</c:v>
                </c:pt>
                <c:pt idx="59">
                  <c:v>2014</c:v>
                </c:pt>
                <c:pt idx="60">
                  <c:v>2015</c:v>
                </c:pt>
                <c:pt idx="61">
                  <c:v>2016</c:v>
                </c:pt>
                <c:pt idx="62">
                  <c:v>2017</c:v>
                </c:pt>
              </c:numCache>
            </c:numRef>
          </c:cat>
          <c:val>
            <c:numRef>
              <c:f>Sheet1!$B$2:$B$64</c:f>
              <c:numCache>
                <c:formatCode>General</c:formatCode>
                <c:ptCount val="63"/>
                <c:pt idx="0">
                  <c:v>31.3</c:v>
                </c:pt>
                <c:pt idx="1">
                  <c:v>31.9</c:v>
                </c:pt>
                <c:pt idx="2">
                  <c:v>30.9</c:v>
                </c:pt>
                <c:pt idx="3">
                  <c:v>30.2</c:v>
                </c:pt>
                <c:pt idx="4">
                  <c:v>28.4</c:v>
                </c:pt>
                <c:pt idx="5">
                  <c:v>27.3</c:v>
                </c:pt>
                <c:pt idx="6">
                  <c:v>27.2</c:v>
                </c:pt>
                <c:pt idx="7">
                  <c:v>27.6</c:v>
                </c:pt>
                <c:pt idx="8">
                  <c:v>26.3</c:v>
                </c:pt>
                <c:pt idx="9">
                  <c:v>24.7</c:v>
                </c:pt>
                <c:pt idx="10">
                  <c:v>23.6</c:v>
                </c:pt>
                <c:pt idx="11">
                  <c:v>23.1</c:v>
                </c:pt>
                <c:pt idx="12">
                  <c:v>22</c:v>
                </c:pt>
                <c:pt idx="13">
                  <c:v>20.8</c:v>
                </c:pt>
                <c:pt idx="14">
                  <c:v>19.3</c:v>
                </c:pt>
                <c:pt idx="15">
                  <c:v>18.8</c:v>
                </c:pt>
                <c:pt idx="16">
                  <c:v>17.5</c:v>
                </c:pt>
                <c:pt idx="17">
                  <c:v>17.100000000000001</c:v>
                </c:pt>
                <c:pt idx="18">
                  <c:v>15.5</c:v>
                </c:pt>
                <c:pt idx="19">
                  <c:v>15</c:v>
                </c:pt>
                <c:pt idx="20">
                  <c:v>14.2</c:v>
                </c:pt>
                <c:pt idx="21">
                  <c:v>13.5</c:v>
                </c:pt>
                <c:pt idx="22">
                  <c:v>12.4</c:v>
                </c:pt>
                <c:pt idx="23">
                  <c:v>12</c:v>
                </c:pt>
                <c:pt idx="24">
                  <c:v>10.9</c:v>
                </c:pt>
                <c:pt idx="25">
                  <c:v>10.4</c:v>
                </c:pt>
                <c:pt idx="26">
                  <c:v>9.6</c:v>
                </c:pt>
                <c:pt idx="27">
                  <c:v>9.1</c:v>
                </c:pt>
                <c:pt idx="28">
                  <c:v>8.5</c:v>
                </c:pt>
                <c:pt idx="29">
                  <c:v>8.1</c:v>
                </c:pt>
                <c:pt idx="30">
                  <c:v>8</c:v>
                </c:pt>
                <c:pt idx="31">
                  <c:v>7.9</c:v>
                </c:pt>
                <c:pt idx="32">
                  <c:v>7.3</c:v>
                </c:pt>
                <c:pt idx="33">
                  <c:v>7.2</c:v>
                </c:pt>
                <c:pt idx="34">
                  <c:v>7.1</c:v>
                </c:pt>
                <c:pt idx="35">
                  <c:v>6.8</c:v>
                </c:pt>
                <c:pt idx="36">
                  <c:v>6.4</c:v>
                </c:pt>
                <c:pt idx="37">
                  <c:v>6.3</c:v>
                </c:pt>
                <c:pt idx="38">
                  <c:v>6.3</c:v>
                </c:pt>
                <c:pt idx="39">
                  <c:v>6.3</c:v>
                </c:pt>
                <c:pt idx="40">
                  <c:v>6</c:v>
                </c:pt>
                <c:pt idx="41">
                  <c:v>5.6</c:v>
                </c:pt>
                <c:pt idx="42">
                  <c:v>5.5</c:v>
                </c:pt>
                <c:pt idx="43">
                  <c:v>5.3</c:v>
                </c:pt>
                <c:pt idx="44">
                  <c:v>5.3</c:v>
                </c:pt>
                <c:pt idx="45">
                  <c:v>5.3</c:v>
                </c:pt>
                <c:pt idx="46">
                  <c:v>5.2</c:v>
                </c:pt>
                <c:pt idx="47">
                  <c:v>5.4</c:v>
                </c:pt>
                <c:pt idx="48">
                  <c:v>5.3</c:v>
                </c:pt>
                <c:pt idx="49">
                  <c:v>5.3</c:v>
                </c:pt>
                <c:pt idx="50">
                  <c:v>5.4</c:v>
                </c:pt>
                <c:pt idx="51">
                  <c:v>5.0999999999999996</c:v>
                </c:pt>
                <c:pt idx="52">
                  <c:v>5.0999999999999996</c:v>
                </c:pt>
                <c:pt idx="53">
                  <c:v>5.0999999999999996</c:v>
                </c:pt>
                <c:pt idx="54">
                  <c:v>4.9000000000000004</c:v>
                </c:pt>
                <c:pt idx="55">
                  <c:v>5</c:v>
                </c:pt>
                <c:pt idx="56">
                  <c:v>4.8</c:v>
                </c:pt>
                <c:pt idx="57">
                  <c:v>4.7699999999999996</c:v>
                </c:pt>
                <c:pt idx="58">
                  <c:v>4.66</c:v>
                </c:pt>
                <c:pt idx="59">
                  <c:v>4.54</c:v>
                </c:pt>
                <c:pt idx="60">
                  <c:v>4.5</c:v>
                </c:pt>
                <c:pt idx="61">
                  <c:v>4.5</c:v>
                </c:pt>
                <c:pt idx="62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1C3-8F44-8A10-431DBDA5B47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USA</c:v>
                </c:pt>
              </c:strCache>
            </c:strRef>
          </c:tx>
          <c:spPr>
            <a:ln w="76200" cap="rnd">
              <a:solidFill>
                <a:schemeClr val="accent2"/>
              </a:solidFill>
              <a:round/>
            </a:ln>
            <a:effectLst>
              <a:outerShdw blurRad="50800" dist="50800" dir="5400000" algn="ctr" rotWithShape="0">
                <a:schemeClr val="tx1"/>
              </a:outerShdw>
            </a:effectLst>
          </c:spPr>
          <c:marker>
            <c:symbol val="none"/>
          </c:marker>
          <c:cat>
            <c:numRef>
              <c:f>Sheet1!$A$2:$A$64</c:f>
              <c:numCache>
                <c:formatCode>General</c:formatCode>
                <c:ptCount val="63"/>
                <c:pt idx="0">
                  <c:v>1955</c:v>
                </c:pt>
                <c:pt idx="1">
                  <c:v>1956</c:v>
                </c:pt>
                <c:pt idx="2">
                  <c:v>1957</c:v>
                </c:pt>
                <c:pt idx="3">
                  <c:v>1958</c:v>
                </c:pt>
                <c:pt idx="4">
                  <c:v>1959</c:v>
                </c:pt>
                <c:pt idx="5">
                  <c:v>1960</c:v>
                </c:pt>
                <c:pt idx="6">
                  <c:v>1961</c:v>
                </c:pt>
                <c:pt idx="7">
                  <c:v>1962</c:v>
                </c:pt>
                <c:pt idx="8">
                  <c:v>1963</c:v>
                </c:pt>
                <c:pt idx="9">
                  <c:v>1964</c:v>
                </c:pt>
                <c:pt idx="10">
                  <c:v>1965</c:v>
                </c:pt>
                <c:pt idx="11">
                  <c:v>1966</c:v>
                </c:pt>
                <c:pt idx="12">
                  <c:v>1967</c:v>
                </c:pt>
                <c:pt idx="13">
                  <c:v>1968</c:v>
                </c:pt>
                <c:pt idx="14">
                  <c:v>1969</c:v>
                </c:pt>
                <c:pt idx="15">
                  <c:v>1970</c:v>
                </c:pt>
                <c:pt idx="16">
                  <c:v>1971</c:v>
                </c:pt>
                <c:pt idx="17">
                  <c:v>1972</c:v>
                </c:pt>
                <c:pt idx="18">
                  <c:v>1973</c:v>
                </c:pt>
                <c:pt idx="19">
                  <c:v>1974</c:v>
                </c:pt>
                <c:pt idx="20">
                  <c:v>1975</c:v>
                </c:pt>
                <c:pt idx="21">
                  <c:v>1976</c:v>
                </c:pt>
                <c:pt idx="22">
                  <c:v>1977</c:v>
                </c:pt>
                <c:pt idx="23">
                  <c:v>1978</c:v>
                </c:pt>
                <c:pt idx="24">
                  <c:v>1979</c:v>
                </c:pt>
                <c:pt idx="25">
                  <c:v>1980</c:v>
                </c:pt>
                <c:pt idx="26">
                  <c:v>1981</c:v>
                </c:pt>
                <c:pt idx="27">
                  <c:v>1982</c:v>
                </c:pt>
                <c:pt idx="28">
                  <c:v>1983</c:v>
                </c:pt>
                <c:pt idx="29">
                  <c:v>1984</c:v>
                </c:pt>
                <c:pt idx="30">
                  <c:v>1985</c:v>
                </c:pt>
                <c:pt idx="31">
                  <c:v>1986</c:v>
                </c:pt>
                <c:pt idx="32">
                  <c:v>1987</c:v>
                </c:pt>
                <c:pt idx="33">
                  <c:v>1988</c:v>
                </c:pt>
                <c:pt idx="34">
                  <c:v>1989</c:v>
                </c:pt>
                <c:pt idx="35">
                  <c:v>1990</c:v>
                </c:pt>
                <c:pt idx="36">
                  <c:v>1991</c:v>
                </c:pt>
                <c:pt idx="37">
                  <c:v>1992</c:v>
                </c:pt>
                <c:pt idx="38">
                  <c:v>1993</c:v>
                </c:pt>
                <c:pt idx="39">
                  <c:v>1994</c:v>
                </c:pt>
                <c:pt idx="40">
                  <c:v>1995</c:v>
                </c:pt>
                <c:pt idx="41">
                  <c:v>1996</c:v>
                </c:pt>
                <c:pt idx="42">
                  <c:v>1997</c:v>
                </c:pt>
                <c:pt idx="43">
                  <c:v>1998</c:v>
                </c:pt>
                <c:pt idx="44">
                  <c:v>1999</c:v>
                </c:pt>
                <c:pt idx="45">
                  <c:v>2000</c:v>
                </c:pt>
                <c:pt idx="46">
                  <c:v>2001</c:v>
                </c:pt>
                <c:pt idx="47">
                  <c:v>2002</c:v>
                </c:pt>
                <c:pt idx="48">
                  <c:v>2003</c:v>
                </c:pt>
                <c:pt idx="49">
                  <c:v>2004</c:v>
                </c:pt>
                <c:pt idx="50">
                  <c:v>2005</c:v>
                </c:pt>
                <c:pt idx="51">
                  <c:v>2006</c:v>
                </c:pt>
                <c:pt idx="52">
                  <c:v>2007</c:v>
                </c:pt>
                <c:pt idx="53">
                  <c:v>2008</c:v>
                </c:pt>
                <c:pt idx="54">
                  <c:v>2009</c:v>
                </c:pt>
                <c:pt idx="55">
                  <c:v>2010</c:v>
                </c:pt>
                <c:pt idx="56">
                  <c:v>2011</c:v>
                </c:pt>
                <c:pt idx="57">
                  <c:v>2012</c:v>
                </c:pt>
                <c:pt idx="58">
                  <c:v>2013</c:v>
                </c:pt>
                <c:pt idx="59">
                  <c:v>2014</c:v>
                </c:pt>
                <c:pt idx="60">
                  <c:v>2015</c:v>
                </c:pt>
                <c:pt idx="61">
                  <c:v>2016</c:v>
                </c:pt>
                <c:pt idx="62">
                  <c:v>2017</c:v>
                </c:pt>
              </c:numCache>
            </c:numRef>
          </c:cat>
          <c:val>
            <c:numRef>
              <c:f>Sheet1!$C$2:$C$64</c:f>
              <c:numCache>
                <c:formatCode>General</c:formatCode>
                <c:ptCount val="63"/>
                <c:pt idx="0">
                  <c:v>26.4</c:v>
                </c:pt>
                <c:pt idx="1">
                  <c:v>26</c:v>
                </c:pt>
                <c:pt idx="2">
                  <c:v>26.3</c:v>
                </c:pt>
                <c:pt idx="3">
                  <c:v>27.1</c:v>
                </c:pt>
                <c:pt idx="4">
                  <c:v>26.4</c:v>
                </c:pt>
                <c:pt idx="5">
                  <c:v>26</c:v>
                </c:pt>
                <c:pt idx="6">
                  <c:v>25.3</c:v>
                </c:pt>
                <c:pt idx="7">
                  <c:v>25.3</c:v>
                </c:pt>
                <c:pt idx="8">
                  <c:v>25.2</c:v>
                </c:pt>
                <c:pt idx="9">
                  <c:v>24.8</c:v>
                </c:pt>
                <c:pt idx="10">
                  <c:v>24.7</c:v>
                </c:pt>
                <c:pt idx="11">
                  <c:v>23.7</c:v>
                </c:pt>
                <c:pt idx="12">
                  <c:v>22.4</c:v>
                </c:pt>
                <c:pt idx="13">
                  <c:v>21.8</c:v>
                </c:pt>
                <c:pt idx="14">
                  <c:v>20.9</c:v>
                </c:pt>
                <c:pt idx="15">
                  <c:v>20</c:v>
                </c:pt>
                <c:pt idx="16">
                  <c:v>19.100000000000001</c:v>
                </c:pt>
                <c:pt idx="17">
                  <c:v>18.5</c:v>
                </c:pt>
                <c:pt idx="18">
                  <c:v>17.7</c:v>
                </c:pt>
                <c:pt idx="19">
                  <c:v>16.7</c:v>
                </c:pt>
                <c:pt idx="20">
                  <c:v>16.100000000000001</c:v>
                </c:pt>
                <c:pt idx="21">
                  <c:v>15.2</c:v>
                </c:pt>
                <c:pt idx="22">
                  <c:v>14.1</c:v>
                </c:pt>
                <c:pt idx="23">
                  <c:v>13.8</c:v>
                </c:pt>
                <c:pt idx="24">
                  <c:v>13.1</c:v>
                </c:pt>
                <c:pt idx="25">
                  <c:v>12.6</c:v>
                </c:pt>
                <c:pt idx="26">
                  <c:v>11.9</c:v>
                </c:pt>
                <c:pt idx="27">
                  <c:v>11.5</c:v>
                </c:pt>
                <c:pt idx="28">
                  <c:v>11.2</c:v>
                </c:pt>
                <c:pt idx="29">
                  <c:v>10.8</c:v>
                </c:pt>
                <c:pt idx="30">
                  <c:v>10.6</c:v>
                </c:pt>
                <c:pt idx="31">
                  <c:v>10.4</c:v>
                </c:pt>
                <c:pt idx="32">
                  <c:v>10.1</c:v>
                </c:pt>
                <c:pt idx="33">
                  <c:v>10</c:v>
                </c:pt>
                <c:pt idx="34">
                  <c:v>9.8000000000000007</c:v>
                </c:pt>
                <c:pt idx="35">
                  <c:v>9.1999999999999993</c:v>
                </c:pt>
                <c:pt idx="36">
                  <c:v>8.9</c:v>
                </c:pt>
                <c:pt idx="37">
                  <c:v>8.5</c:v>
                </c:pt>
                <c:pt idx="38">
                  <c:v>8.4</c:v>
                </c:pt>
                <c:pt idx="39">
                  <c:v>8</c:v>
                </c:pt>
                <c:pt idx="40">
                  <c:v>7.6</c:v>
                </c:pt>
                <c:pt idx="41">
                  <c:v>7.3</c:v>
                </c:pt>
                <c:pt idx="42">
                  <c:v>7.2</c:v>
                </c:pt>
                <c:pt idx="43">
                  <c:v>7.2</c:v>
                </c:pt>
                <c:pt idx="44">
                  <c:v>7</c:v>
                </c:pt>
                <c:pt idx="45">
                  <c:v>6.9</c:v>
                </c:pt>
                <c:pt idx="46">
                  <c:v>6.8</c:v>
                </c:pt>
                <c:pt idx="47">
                  <c:v>7</c:v>
                </c:pt>
                <c:pt idx="48">
                  <c:v>6.9</c:v>
                </c:pt>
                <c:pt idx="49">
                  <c:v>6.8</c:v>
                </c:pt>
                <c:pt idx="50">
                  <c:v>6.8</c:v>
                </c:pt>
                <c:pt idx="51">
                  <c:v>6.7</c:v>
                </c:pt>
                <c:pt idx="52">
                  <c:v>6.8</c:v>
                </c:pt>
                <c:pt idx="53">
                  <c:v>6.6</c:v>
                </c:pt>
                <c:pt idx="54">
                  <c:v>6.4</c:v>
                </c:pt>
                <c:pt idx="55">
                  <c:v>6.15</c:v>
                </c:pt>
                <c:pt idx="56">
                  <c:v>6.07</c:v>
                </c:pt>
                <c:pt idx="57">
                  <c:v>6</c:v>
                </c:pt>
                <c:pt idx="58">
                  <c:v>5.96</c:v>
                </c:pt>
                <c:pt idx="59">
                  <c:v>5.82</c:v>
                </c:pt>
                <c:pt idx="60">
                  <c:v>5.8</c:v>
                </c:pt>
                <c:pt idx="61">
                  <c:v>5.9</c:v>
                </c:pt>
                <c:pt idx="62">
                  <c:v>5.8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1C3-8F44-8A10-431DBDA5B4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904838944"/>
        <c:axId val="-1904836736"/>
      </c:lineChart>
      <c:catAx>
        <c:axId val="-1904838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4836736"/>
        <c:crosses val="autoZero"/>
        <c:auto val="1"/>
        <c:lblAlgn val="ctr"/>
        <c:lblOffset val="100"/>
        <c:tickLblSkip val="10"/>
        <c:noMultiLvlLbl val="0"/>
      </c:catAx>
      <c:valAx>
        <c:axId val="-1904836736"/>
        <c:scaling>
          <c:orientation val="minMax"/>
          <c:max val="3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prstDash val="sysDot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4838944"/>
        <c:crosses val="autoZero"/>
        <c:crossBetween val="between"/>
        <c:majorUnit val="10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CB3-D14A-B0AD-4F6B1FDC0C3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Wealthiest
20%</c:v>
                </c:pt>
                <c:pt idx="1">
                  <c:v>Next
20%</c:v>
                </c:pt>
                <c:pt idx="2">
                  <c:v>Middle
20%</c:v>
                </c:pt>
                <c:pt idx="3">
                  <c:v>Next
20%</c:v>
                </c:pt>
                <c:pt idx="4">
                  <c:v>Poorest 20%</c:v>
                </c:pt>
                <c:pt idx="5">
                  <c:v>USA - All
Incomes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4.0999999999999996</c:v>
                </c:pt>
                <c:pt idx="1">
                  <c:v>4.3</c:v>
                </c:pt>
                <c:pt idx="2">
                  <c:v>4.5999999999999996</c:v>
                </c:pt>
                <c:pt idx="3">
                  <c:v>4.9000000000000004</c:v>
                </c:pt>
                <c:pt idx="4">
                  <c:v>6.1</c:v>
                </c:pt>
                <c:pt idx="5">
                  <c:v>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B3-D14A-B0AD-4F6B1FDC0C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1"/>
        <c:overlap val="-27"/>
        <c:axId val="343041552"/>
        <c:axId val="856475056"/>
      </c:barChart>
      <c:catAx>
        <c:axId val="343041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6475056"/>
        <c:crosses val="autoZero"/>
        <c:auto val="1"/>
        <c:lblAlgn val="ctr"/>
        <c:lblOffset val="100"/>
        <c:noMultiLvlLbl val="0"/>
      </c:catAx>
      <c:valAx>
        <c:axId val="856475056"/>
        <c:scaling>
          <c:orientation val="minMax"/>
          <c:max val="6.3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3041552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574777933597901"/>
          <c:y val="3.8214337297193202E-2"/>
          <c:w val="0.74626360150339599"/>
          <c:h val="0.7913400452600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Poorest 20%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Canada</c:v>
                </c:pt>
                <c:pt idx="1">
                  <c:v>USA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2.9</c:v>
                </c:pt>
                <c:pt idx="1">
                  <c:v>-2.2999999999999998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E7-054C-8AC8-51A8D0DBDAC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Q2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Canada</c:v>
                </c:pt>
                <c:pt idx="1">
                  <c:v>USA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4.4000000000000004</c:v>
                </c:pt>
                <c:pt idx="1">
                  <c:v>-0.3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5E7-054C-8AC8-51A8D0DBDAC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Q3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Canada</c:v>
                </c:pt>
                <c:pt idx="1">
                  <c:v>USA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5</c:v>
                </c:pt>
                <c:pt idx="1">
                  <c:v>2.2000000000000002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5E7-054C-8AC8-51A8D0DBDAC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Q4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Canada</c:v>
                </c:pt>
                <c:pt idx="1">
                  <c:v>USA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3.9</c:v>
                </c:pt>
                <c:pt idx="1">
                  <c:v>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5E7-054C-8AC8-51A8D0DBDAC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Richest 20%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Canada</c:v>
                </c:pt>
                <c:pt idx="1">
                  <c:v>USA</c:v>
                </c:pt>
              </c:strCache>
            </c:strRef>
          </c:cat>
          <c:val>
            <c:numRef>
              <c:f>Sheet1!$F$2:$F$3</c:f>
              <c:numCache>
                <c:formatCode>General</c:formatCode>
                <c:ptCount val="2"/>
                <c:pt idx="0">
                  <c:v>4.2</c:v>
                </c:pt>
                <c:pt idx="1">
                  <c:v>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5E7-054C-8AC8-51A8D0DBDA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4"/>
        <c:overlap val="-10"/>
        <c:axId val="-1904787056"/>
        <c:axId val="-1904784576"/>
      </c:barChart>
      <c:catAx>
        <c:axId val="-1904787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4784576"/>
        <c:crosses val="autoZero"/>
        <c:auto val="1"/>
        <c:lblAlgn val="ctr"/>
        <c:lblOffset val="100"/>
        <c:noMultiLvlLbl val="0"/>
      </c:catAx>
      <c:valAx>
        <c:axId val="-1904784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4787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2.05037968987179E-2"/>
          <c:y val="0.41973891581945899"/>
          <c:w val="0.15544087326971065"/>
          <c:h val="0.442720286160741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USA</c:v>
                </c:pt>
              </c:strCache>
            </c:strRef>
          </c:tx>
          <c:spPr>
            <a:ln w="76200" cap="rnd">
              <a:solidFill>
                <a:schemeClr val="accent2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Pt>
            <c:idx val="59"/>
            <c:marker>
              <c:symbol val="none"/>
            </c:marker>
            <c:bubble3D val="0"/>
            <c:spPr>
              <a:ln w="76200" cap="rnd">
                <a:solidFill>
                  <a:schemeClr val="tx1"/>
                </a:solidFill>
                <a:rou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5493-7C4E-9AA1-1A0735863121}"/>
              </c:ext>
            </c:extLst>
          </c:dPt>
          <c:dPt>
            <c:idx val="60"/>
            <c:marker>
              <c:symbol val="none"/>
            </c:marker>
            <c:bubble3D val="0"/>
            <c:spPr>
              <a:ln w="76200" cap="rnd">
                <a:solidFill>
                  <a:schemeClr val="tx1"/>
                </a:solidFill>
                <a:rou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493-7C4E-9AA1-1A0735863121}"/>
              </c:ext>
            </c:extLst>
          </c:dPt>
          <c:dPt>
            <c:idx val="61"/>
            <c:marker>
              <c:symbol val="none"/>
            </c:marker>
            <c:bubble3D val="0"/>
            <c:spPr>
              <a:ln w="76200" cap="rnd">
                <a:solidFill>
                  <a:schemeClr val="tx1"/>
                </a:solidFill>
                <a:rou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5493-7C4E-9AA1-1A0735863121}"/>
              </c:ext>
            </c:extLst>
          </c:dPt>
          <c:dPt>
            <c:idx val="62"/>
            <c:marker>
              <c:symbol val="none"/>
            </c:marker>
            <c:bubble3D val="0"/>
            <c:spPr>
              <a:ln w="76200" cap="rnd">
                <a:solidFill>
                  <a:schemeClr val="tx1"/>
                </a:solidFill>
                <a:rou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493-7C4E-9AA1-1A0735863121}"/>
              </c:ext>
            </c:extLst>
          </c:dPt>
          <c:dPt>
            <c:idx val="63"/>
            <c:marker>
              <c:symbol val="none"/>
            </c:marker>
            <c:bubble3D val="0"/>
            <c:spPr>
              <a:ln w="76200" cap="rnd">
                <a:solidFill>
                  <a:schemeClr val="tx1"/>
                </a:solidFill>
                <a:rou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5493-7C4E-9AA1-1A0735863121}"/>
              </c:ext>
            </c:extLst>
          </c:dPt>
          <c:cat>
            <c:numRef>
              <c:f>Sheet1!$A$2:$A$65</c:f>
              <c:numCache>
                <c:formatCode>General</c:formatCode>
                <c:ptCount val="64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  <c:pt idx="60">
                  <c:v>2020</c:v>
                </c:pt>
                <c:pt idx="61">
                  <c:v>2021</c:v>
                </c:pt>
                <c:pt idx="62">
                  <c:v>2022</c:v>
                </c:pt>
                <c:pt idx="63">
                  <c:v>2023</c:v>
                </c:pt>
              </c:numCache>
            </c:numRef>
          </c:cat>
          <c:val>
            <c:numRef>
              <c:f>Sheet1!$B$2:$B$65</c:f>
              <c:numCache>
                <c:formatCode>0.00%</c:formatCode>
                <c:ptCount val="64"/>
                <c:pt idx="0">
                  <c:v>5.1999999999999998E-2</c:v>
                </c:pt>
                <c:pt idx="1">
                  <c:v>5.3999999999999999E-2</c:v>
                </c:pt>
                <c:pt idx="2">
                  <c:v>5.5E-2</c:v>
                </c:pt>
                <c:pt idx="3">
                  <c:v>5.7000000000000002E-2</c:v>
                </c:pt>
                <c:pt idx="4">
                  <c:v>5.8000000000000003E-2</c:v>
                </c:pt>
                <c:pt idx="5">
                  <c:v>5.8999999999999997E-2</c:v>
                </c:pt>
                <c:pt idx="6">
                  <c:v>5.8999999999999997E-2</c:v>
                </c:pt>
                <c:pt idx="7">
                  <c:v>6.3E-2</c:v>
                </c:pt>
                <c:pt idx="8">
                  <c:v>6.5000000000000002E-2</c:v>
                </c:pt>
                <c:pt idx="9">
                  <c:v>6.8000000000000005E-2</c:v>
                </c:pt>
                <c:pt idx="10">
                  <c:v>7.1999999999999995E-2</c:v>
                </c:pt>
                <c:pt idx="11">
                  <c:v>7.3999999999999996E-2</c:v>
                </c:pt>
                <c:pt idx="12">
                  <c:v>7.4999999999999997E-2</c:v>
                </c:pt>
                <c:pt idx="13">
                  <c:v>7.4999999999999997E-2</c:v>
                </c:pt>
                <c:pt idx="14">
                  <c:v>7.8E-2</c:v>
                </c:pt>
                <c:pt idx="15">
                  <c:v>8.2000000000000003E-2</c:v>
                </c:pt>
                <c:pt idx="16">
                  <c:v>8.4000000000000005E-2</c:v>
                </c:pt>
                <c:pt idx="17">
                  <c:v>8.5000000000000006E-2</c:v>
                </c:pt>
                <c:pt idx="18">
                  <c:v>8.5000000000000006E-2</c:v>
                </c:pt>
                <c:pt idx="19">
                  <c:v>8.5999999999999993E-2</c:v>
                </c:pt>
                <c:pt idx="20">
                  <c:v>9.0999999999999998E-2</c:v>
                </c:pt>
                <c:pt idx="21">
                  <c:v>9.4E-2</c:v>
                </c:pt>
                <c:pt idx="22">
                  <c:v>0.10199999999999999</c:v>
                </c:pt>
                <c:pt idx="23">
                  <c:v>0.104</c:v>
                </c:pt>
                <c:pt idx="24">
                  <c:v>0.10299999999999999</c:v>
                </c:pt>
                <c:pt idx="25">
                  <c:v>0.105</c:v>
                </c:pt>
                <c:pt idx="26">
                  <c:v>0.106</c:v>
                </c:pt>
                <c:pt idx="27">
                  <c:v>0.109</c:v>
                </c:pt>
                <c:pt idx="28">
                  <c:v>0.113</c:v>
                </c:pt>
                <c:pt idx="29">
                  <c:v>0.11700000000000001</c:v>
                </c:pt>
                <c:pt idx="30">
                  <c:v>0.123</c:v>
                </c:pt>
                <c:pt idx="31">
                  <c:v>0.13100000000000001</c:v>
                </c:pt>
                <c:pt idx="32">
                  <c:v>0.13500000000000001</c:v>
                </c:pt>
                <c:pt idx="33">
                  <c:v>0.13700000000000001</c:v>
                </c:pt>
                <c:pt idx="34">
                  <c:v>0.13700000000000001</c:v>
                </c:pt>
                <c:pt idx="35">
                  <c:v>0.13800000000000001</c:v>
                </c:pt>
                <c:pt idx="36">
                  <c:v>0.13700000000000001</c:v>
                </c:pt>
                <c:pt idx="37">
                  <c:v>0.13600000000000001</c:v>
                </c:pt>
                <c:pt idx="38">
                  <c:v>0.13600000000000001</c:v>
                </c:pt>
                <c:pt idx="39">
                  <c:v>0.13700000000000001</c:v>
                </c:pt>
                <c:pt idx="40">
                  <c:v>0.13800000000000001</c:v>
                </c:pt>
                <c:pt idx="41">
                  <c:v>0.14099999999999999</c:v>
                </c:pt>
                <c:pt idx="42">
                  <c:v>0.14899999999999999</c:v>
                </c:pt>
                <c:pt idx="43">
                  <c:v>0.158</c:v>
                </c:pt>
                <c:pt idx="44">
                  <c:v>0.155</c:v>
                </c:pt>
                <c:pt idx="45">
                  <c:v>0.155</c:v>
                </c:pt>
                <c:pt idx="46">
                  <c:v>0.156</c:v>
                </c:pt>
                <c:pt idx="47">
                  <c:v>0.159</c:v>
                </c:pt>
                <c:pt idx="48">
                  <c:v>0.16400000000000001</c:v>
                </c:pt>
                <c:pt idx="49">
                  <c:v>0.17299999999999999</c:v>
                </c:pt>
                <c:pt idx="50">
                  <c:v>0.17399999999999999</c:v>
                </c:pt>
                <c:pt idx="51">
                  <c:v>0.17299999999999999</c:v>
                </c:pt>
                <c:pt idx="52">
                  <c:v>0.17299999999999999</c:v>
                </c:pt>
                <c:pt idx="53">
                  <c:v>0.17199999999999999</c:v>
                </c:pt>
                <c:pt idx="54">
                  <c:v>0.17399999999999999</c:v>
                </c:pt>
                <c:pt idx="55">
                  <c:v>0.17599999999999999</c:v>
                </c:pt>
                <c:pt idx="56">
                  <c:v>0.18</c:v>
                </c:pt>
                <c:pt idx="57">
                  <c:v>0.17899999999999999</c:v>
                </c:pt>
                <c:pt idx="58">
                  <c:v>0.17799999999999999</c:v>
                </c:pt>
                <c:pt idx="59">
                  <c:v>0.17799999999999999</c:v>
                </c:pt>
                <c:pt idx="60">
                  <c:v>0.17899999999999999</c:v>
                </c:pt>
                <c:pt idx="61">
                  <c:v>0.18</c:v>
                </c:pt>
                <c:pt idx="62">
                  <c:v>0.182</c:v>
                </c:pt>
                <c:pt idx="63">
                  <c:v>0.185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9CC-4EF2-81F3-536B54BE9B9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Canada</c:v>
                </c:pt>
              </c:strCache>
            </c:strRef>
          </c:tx>
          <c:spPr>
            <a:ln w="76200" cap="rnd">
              <a:solidFill>
                <a:schemeClr val="accent1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Sheet1!$A$2:$A$65</c:f>
              <c:numCache>
                <c:formatCode>General</c:formatCode>
                <c:ptCount val="64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  <c:pt idx="60">
                  <c:v>2020</c:v>
                </c:pt>
                <c:pt idx="61">
                  <c:v>2021</c:v>
                </c:pt>
                <c:pt idx="62">
                  <c:v>2022</c:v>
                </c:pt>
                <c:pt idx="63">
                  <c:v>2023</c:v>
                </c:pt>
              </c:numCache>
            </c:numRef>
          </c:cat>
          <c:val>
            <c:numRef>
              <c:f>Sheet1!$C$2:$C$65</c:f>
              <c:numCache>
                <c:formatCode>0.00%</c:formatCode>
                <c:ptCount val="64"/>
                <c:pt idx="0">
                  <c:v>5.5300000000000002E-2</c:v>
                </c:pt>
                <c:pt idx="1">
                  <c:v>5.8999999999999997E-2</c:v>
                </c:pt>
                <c:pt idx="2">
                  <c:v>5.8599999999999999E-2</c:v>
                </c:pt>
                <c:pt idx="3">
                  <c:v>5.9700000000000003E-2</c:v>
                </c:pt>
                <c:pt idx="4">
                  <c:v>5.96E-2</c:v>
                </c:pt>
                <c:pt idx="5">
                  <c:v>6.0299999999999999E-2</c:v>
                </c:pt>
                <c:pt idx="6">
                  <c:v>6.0600000000000001E-2</c:v>
                </c:pt>
                <c:pt idx="7">
                  <c:v>6.3600000000000004E-2</c:v>
                </c:pt>
                <c:pt idx="8">
                  <c:v>6.6100000000000006E-2</c:v>
                </c:pt>
                <c:pt idx="9">
                  <c:v>6.7199999999999996E-2</c:v>
                </c:pt>
                <c:pt idx="10">
                  <c:v>7.1199999999999999E-2</c:v>
                </c:pt>
                <c:pt idx="11">
                  <c:v>7.4200000000000002E-2</c:v>
                </c:pt>
                <c:pt idx="12">
                  <c:v>7.2599999999999998E-2</c:v>
                </c:pt>
                <c:pt idx="13">
                  <c:v>6.93E-2</c:v>
                </c:pt>
                <c:pt idx="14">
                  <c:v>6.8199999999999997E-2</c:v>
                </c:pt>
                <c:pt idx="15">
                  <c:v>7.0000000000000007E-2</c:v>
                </c:pt>
                <c:pt idx="16">
                  <c:v>7.0000000000000007E-2</c:v>
                </c:pt>
                <c:pt idx="17">
                  <c:v>7.0000000000000007E-2</c:v>
                </c:pt>
                <c:pt idx="18">
                  <c:v>7.0000000000000007E-2</c:v>
                </c:pt>
                <c:pt idx="19">
                  <c:v>6.8000000000000005E-2</c:v>
                </c:pt>
                <c:pt idx="20">
                  <c:v>7.0999999999999994E-2</c:v>
                </c:pt>
                <c:pt idx="21">
                  <c:v>7.2999999999999995E-2</c:v>
                </c:pt>
                <c:pt idx="22">
                  <c:v>8.1000000000000003E-2</c:v>
                </c:pt>
                <c:pt idx="23">
                  <c:v>8.3000000000000004E-2</c:v>
                </c:pt>
                <c:pt idx="24">
                  <c:v>8.2000000000000003E-2</c:v>
                </c:pt>
                <c:pt idx="25">
                  <c:v>8.2000000000000003E-2</c:v>
                </c:pt>
                <c:pt idx="26">
                  <c:v>8.5000000000000006E-2</c:v>
                </c:pt>
                <c:pt idx="27">
                  <c:v>8.4000000000000005E-2</c:v>
                </c:pt>
                <c:pt idx="28">
                  <c:v>8.3000000000000004E-2</c:v>
                </c:pt>
                <c:pt idx="29">
                  <c:v>8.5000000000000006E-2</c:v>
                </c:pt>
                <c:pt idx="30">
                  <c:v>0.09</c:v>
                </c:pt>
                <c:pt idx="31">
                  <c:v>9.7000000000000003E-2</c:v>
                </c:pt>
                <c:pt idx="32">
                  <c:v>0.1</c:v>
                </c:pt>
                <c:pt idx="33">
                  <c:v>9.8000000000000004E-2</c:v>
                </c:pt>
                <c:pt idx="34">
                  <c:v>9.5000000000000001E-2</c:v>
                </c:pt>
                <c:pt idx="35">
                  <c:v>9.0999999999999998E-2</c:v>
                </c:pt>
                <c:pt idx="36">
                  <c:v>8.8999999999999996E-2</c:v>
                </c:pt>
                <c:pt idx="37">
                  <c:v>8.8999999999999996E-2</c:v>
                </c:pt>
                <c:pt idx="38">
                  <c:v>9.1999999999999998E-2</c:v>
                </c:pt>
                <c:pt idx="39">
                  <c:v>9.1999999999999998E-2</c:v>
                </c:pt>
                <c:pt idx="40">
                  <c:v>9.0999999999999998E-2</c:v>
                </c:pt>
                <c:pt idx="41">
                  <c:v>9.7000000000000003E-2</c:v>
                </c:pt>
                <c:pt idx="42">
                  <c:v>0.1</c:v>
                </c:pt>
                <c:pt idx="43">
                  <c:v>0.10199999999999999</c:v>
                </c:pt>
                <c:pt idx="44">
                  <c:v>0.10199999999999999</c:v>
                </c:pt>
                <c:pt idx="45">
                  <c:v>0.10199999999999999</c:v>
                </c:pt>
                <c:pt idx="46">
                  <c:v>0.104</c:v>
                </c:pt>
                <c:pt idx="47">
                  <c:v>0.10199999999999999</c:v>
                </c:pt>
                <c:pt idx="48">
                  <c:v>0.105</c:v>
                </c:pt>
                <c:pt idx="49">
                  <c:v>0.11600000000000001</c:v>
                </c:pt>
                <c:pt idx="50">
                  <c:v>0.11600000000000001</c:v>
                </c:pt>
                <c:pt idx="51">
                  <c:v>0.112</c:v>
                </c:pt>
                <c:pt idx="52">
                  <c:v>0.113</c:v>
                </c:pt>
                <c:pt idx="53">
                  <c:v>0.111</c:v>
                </c:pt>
                <c:pt idx="54">
                  <c:v>0.109</c:v>
                </c:pt>
                <c:pt idx="55">
                  <c:v>0.114</c:v>
                </c:pt>
                <c:pt idx="56">
                  <c:v>0.115</c:v>
                </c:pt>
                <c:pt idx="57">
                  <c:v>0.115</c:v>
                </c:pt>
                <c:pt idx="58">
                  <c:v>0.113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9CC-4EF2-81F3-536B54BE9B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904760864"/>
        <c:axId val="-1904758112"/>
      </c:lineChart>
      <c:catAx>
        <c:axId val="-19047608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Franklin Gothic Book" charset="0"/>
                <a:cs typeface="Franklin Gothic Book" charset="0"/>
              </a:defRPr>
            </a:pPr>
            <a:endParaRPr lang="en-US"/>
          </a:p>
        </c:txPr>
        <c:crossAx val="-1904758112"/>
        <c:crosses val="autoZero"/>
        <c:auto val="1"/>
        <c:lblAlgn val="ctr"/>
        <c:lblOffset val="100"/>
        <c:tickLblSkip val="10"/>
        <c:noMultiLvlLbl val="0"/>
      </c:catAx>
      <c:valAx>
        <c:axId val="-1904758112"/>
        <c:scaling>
          <c:orientation val="minMax"/>
          <c:max val="0.19"/>
          <c:min val="0.05"/>
        </c:scaling>
        <c:delete val="0"/>
        <c:axPos val="l"/>
        <c:majorGridlines>
          <c:spPr>
            <a:ln w="6350" cap="flat" cmpd="sng" algn="ctr">
              <a:solidFill>
                <a:schemeClr val="tx1"/>
              </a:solidFill>
              <a:prstDash val="solid"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Franklin Gothic Book" charset="0"/>
                <a:cs typeface="Franklin Gothic Book" charset="0"/>
              </a:defRPr>
            </a:pPr>
            <a:endParaRPr lang="en-US"/>
          </a:p>
        </c:txPr>
        <c:crossAx val="-1904760864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  <a:latin typeface="+mn-lt"/>
          <a:ea typeface="Franklin Gothic Book" charset="0"/>
          <a:cs typeface="Franklin Gothic Book" charset="0"/>
        </a:defRPr>
      </a:pPr>
      <a:endParaRPr lang="en-US"/>
    </a:p>
  </c:txPr>
  <c:externalData r:id="rId3">
    <c:autoUpdate val="0"/>
  </c:externalData>
</c:chartSpace>
</file>

<file path=ppt/charts/chart1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29804248486673E-2"/>
          <c:y val="4.5373986519785803E-2"/>
          <c:w val="0.87025002274372298"/>
          <c:h val="0.807821730756746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08C81"/>
            </a:solidFill>
            <a:ln>
              <a:solidFill>
                <a:srgbClr val="FFFFFF"/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1406-9B48-9435-642C2E7255EC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1406-9B48-9435-642C2E7255EC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1406-9B48-9435-642C2E7255E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US Medicare</c:v>
                </c:pt>
                <c:pt idx="1">
                  <c:v>Canadian Medicare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0.51</c:v>
                </c:pt>
                <c:pt idx="1">
                  <c:v>0.79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406-9B48-9435-642C2E7255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-1905667488"/>
        <c:axId val="-1905665008"/>
      </c:barChart>
      <c:catAx>
        <c:axId val="-19056674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solidFill>
              <a:srgbClr val="FFFFFF"/>
            </a:solidFill>
          </a:ln>
        </c:spPr>
        <c:txPr>
          <a:bodyPr/>
          <a:lstStyle/>
          <a:p>
            <a:pPr>
              <a:defRPr sz="2400" b="0"/>
            </a:pPr>
            <a:endParaRPr lang="en-US"/>
          </a:p>
        </c:txPr>
        <c:crossAx val="-1905665008"/>
        <c:crosses val="autoZero"/>
        <c:auto val="1"/>
        <c:lblAlgn val="ctr"/>
        <c:lblOffset val="100"/>
        <c:noMultiLvlLbl val="0"/>
      </c:catAx>
      <c:valAx>
        <c:axId val="-1905665008"/>
        <c:scaling>
          <c:orientation val="minMax"/>
          <c:max val="0.8"/>
          <c:min val="0"/>
        </c:scaling>
        <c:delete val="0"/>
        <c:axPos val="l"/>
        <c:majorGridlines>
          <c:spPr>
            <a:ln>
              <a:solidFill>
                <a:srgbClr val="FFFFFF"/>
              </a:solidFill>
              <a:prstDash val="solid"/>
            </a:ln>
          </c:spPr>
        </c:majorGridlines>
        <c:numFmt formatCode="0%" sourceLinked="1"/>
        <c:majorTickMark val="none"/>
        <c:minorTickMark val="none"/>
        <c:tickLblPos val="nextTo"/>
        <c:spPr>
          <a:ln>
            <a:solidFill>
              <a:srgbClr val="FFFFFF"/>
            </a:solidFill>
          </a:ln>
        </c:spPr>
        <c:txPr>
          <a:bodyPr/>
          <a:lstStyle/>
          <a:p>
            <a:pPr>
              <a:defRPr sz="2400"/>
            </a:pPr>
            <a:endParaRPr lang="en-US"/>
          </a:p>
        </c:txPr>
        <c:crossAx val="-1905667488"/>
        <c:crosses val="autoZero"/>
        <c:crossBetween val="between"/>
        <c:majorUnit val="0.2"/>
        <c:minorUnit val="2E-3"/>
      </c:valAx>
      <c:spPr>
        <a:noFill/>
        <a:ln>
          <a:noFill/>
        </a:ln>
        <a:effectLst/>
      </c:spPr>
    </c:plotArea>
    <c:plotVisOnly val="1"/>
    <c:dispBlanksAs val="gap"/>
    <c:showDLblsOverMax val="0"/>
  </c:chart>
  <c:txPr>
    <a:bodyPr/>
    <a:lstStyle/>
    <a:p>
      <a:pPr>
        <a:defRPr sz="2000">
          <a:solidFill>
            <a:schemeClr val="bg2"/>
          </a:solidFill>
          <a:latin typeface="Arial" charset="0"/>
          <a:ea typeface="Arial" charset="0"/>
          <a:cs typeface="Arial" charset="0"/>
        </a:defRPr>
      </a:pPr>
      <a:endParaRPr lang="en-US"/>
    </a:p>
  </c:txPr>
  <c:externalData r:id="rId2">
    <c:autoUpdate val="0"/>
  </c:externalData>
</c:chartSpace>
</file>

<file path=ppt/charts/chart1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Series 1 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USA</c:v>
                </c:pt>
                <c:pt idx="1">
                  <c:v>Canada</c:v>
                </c:pt>
              </c:strCache>
            </c:strRef>
          </c:cat>
          <c:val>
            <c:numRef>
              <c:f>Sheet1!$B$2:$B$3</c:f>
              <c:numCache>
                <c:formatCode>_("$"* #,##0_);_("$"* \(#,##0\);_("$"* "-"??_);_(@_)</c:formatCode>
                <c:ptCount val="2"/>
                <c:pt idx="0">
                  <c:v>911</c:v>
                </c:pt>
                <c:pt idx="1">
                  <c:v>158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73-4649-9CEB-0265C6A19F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6"/>
        <c:overlap val="-27"/>
        <c:axId val="1092767231"/>
        <c:axId val="1092704303"/>
      </c:barChart>
      <c:catAx>
        <c:axId val="10927672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2704303"/>
        <c:crosses val="autoZero"/>
        <c:auto val="1"/>
        <c:lblAlgn val="ctr"/>
        <c:lblOffset val="100"/>
        <c:noMultiLvlLbl val="0"/>
      </c:catAx>
      <c:valAx>
        <c:axId val="1092704303"/>
        <c:scaling>
          <c:orientation val="minMax"/>
          <c:max val="950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crossAx val="1092767231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Series 1 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USA</c:v>
                </c:pt>
                <c:pt idx="1">
                  <c:v>Canada</c:v>
                </c:pt>
              </c:strCache>
            </c:strRef>
          </c:cat>
          <c:val>
            <c:numRef>
              <c:f>Sheet1!$B$2:$B$3</c:f>
              <c:numCache>
                <c:formatCode>_("$"* #,##0_);_("$"* \(#,##0\);_("$"* "-"??_);_(@_)</c:formatCode>
                <c:ptCount val="2"/>
                <c:pt idx="0">
                  <c:v>1008</c:v>
                </c:pt>
                <c:pt idx="1">
                  <c:v>209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73-4649-9CEB-0265C6A19F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6"/>
        <c:overlap val="-27"/>
        <c:axId val="1092767231"/>
        <c:axId val="1092704303"/>
      </c:barChart>
      <c:catAx>
        <c:axId val="10927672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2704303"/>
        <c:crosses val="autoZero"/>
        <c:auto val="1"/>
        <c:lblAlgn val="ctr"/>
        <c:lblOffset val="100"/>
        <c:noMultiLvlLbl val="0"/>
      </c:catAx>
      <c:valAx>
        <c:axId val="1092704303"/>
        <c:scaling>
          <c:orientation val="minMax"/>
          <c:max val="1100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out"/>
        <c:minorTickMark val="none"/>
        <c:tickLblPos val="nextTo"/>
        <c:crossAx val="1092767231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rgbClr val="FFFFFF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USA</c:v>
                </c:pt>
                <c:pt idx="1">
                  <c:v>Canada</c:v>
                </c:pt>
              </c:strCache>
            </c:strRef>
          </c:cat>
          <c:val>
            <c:numRef>
              <c:f>Sheet1!$B$2:$B$3</c:f>
              <c:numCache>
                <c:formatCode>"$"#,##0_);[Red]\("$"#,##0\)</c:formatCode>
                <c:ptCount val="2"/>
                <c:pt idx="0">
                  <c:v>506</c:v>
                </c:pt>
                <c:pt idx="1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A7-6E49-ADCA-2AC17903D3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-27"/>
        <c:axId val="-1904706240"/>
        <c:axId val="-1904703488"/>
      </c:barChart>
      <c:catAx>
        <c:axId val="-1904706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4703488"/>
        <c:crosses val="autoZero"/>
        <c:auto val="1"/>
        <c:lblAlgn val="ctr"/>
        <c:lblOffset val="100"/>
        <c:noMultiLvlLbl val="0"/>
      </c:catAx>
      <c:valAx>
        <c:axId val="-1904703488"/>
        <c:scaling>
          <c:orientation val="minMax"/>
          <c:max val="550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_);[Red]\(&quot;$&quot;#,##0\)" sourceLinked="1"/>
        <c:majorTickMark val="none"/>
        <c:minorTickMark val="none"/>
        <c:tickLblPos val="nextTo"/>
        <c:crossAx val="-1904706240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Bottom
Fifth</c:v>
                </c:pt>
                <c:pt idx="1">
                  <c:v>20-40</c:v>
                </c:pt>
                <c:pt idx="2">
                  <c:v>40-60</c:v>
                </c:pt>
                <c:pt idx="3">
                  <c:v>60-80</c:v>
                </c:pt>
                <c:pt idx="4">
                  <c:v>80-90</c:v>
                </c:pt>
                <c:pt idx="5">
                  <c:v>Top 10%</c:v>
                </c:pt>
              </c:strCache>
            </c:strRef>
          </c:cat>
          <c:val>
            <c:numRef>
              <c:f>Sheet1!$B$2:$B$7</c:f>
              <c:numCache>
                <c:formatCode>_("$"* #,##0_);_("$"* \(#,##0\);_("$"* "-"??_);_(@_)</c:formatCode>
                <c:ptCount val="6"/>
                <c:pt idx="0">
                  <c:v>900</c:v>
                </c:pt>
                <c:pt idx="1">
                  <c:v>5000</c:v>
                </c:pt>
                <c:pt idx="2">
                  <c:v>18700</c:v>
                </c:pt>
                <c:pt idx="3">
                  <c:v>63000</c:v>
                </c:pt>
                <c:pt idx="4">
                  <c:v>179000</c:v>
                </c:pt>
                <c:pt idx="5">
                  <c:v>818000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E0-AE44-8D16-352FF9CB21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1"/>
        <c:overlap val="-27"/>
        <c:axId val="1232049999"/>
        <c:axId val="1188524767"/>
      </c:barChart>
      <c:catAx>
        <c:axId val="12320499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8524767"/>
        <c:crosses val="autoZero"/>
        <c:auto val="1"/>
        <c:lblAlgn val="ctr"/>
        <c:lblOffset val="100"/>
        <c:noMultiLvlLbl val="0"/>
      </c:catAx>
      <c:valAx>
        <c:axId val="1188524767"/>
        <c:scaling>
          <c:orientation val="minMax"/>
        </c:scaling>
        <c:delete val="1"/>
        <c:axPos val="l"/>
        <c:numFmt formatCode="_(&quot;$&quot;* #,##0_);_(&quot;$&quot;* \(#,##0\);_(&quot;$&quot;* &quot;-&quot;??_);_(@_)" sourceLinked="1"/>
        <c:majorTickMark val="none"/>
        <c:minorTickMark val="none"/>
        <c:tickLblPos val="nextTo"/>
        <c:crossAx val="12320499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6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USA</c:v>
                </c:pt>
                <c:pt idx="1">
                  <c:v>Canada</c:v>
                </c:pt>
              </c:strCache>
            </c:strRef>
          </c:cat>
          <c:val>
            <c:numRef>
              <c:f>Sheet1!$B$2:$B$3</c:f>
              <c:numCache>
                <c:formatCode>"$"#,##0_);[Red]\("$"#,##0\)</c:formatCode>
                <c:ptCount val="2"/>
                <c:pt idx="0">
                  <c:v>3953</c:v>
                </c:pt>
                <c:pt idx="1">
                  <c:v>982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C9-B448-828E-17BED1694F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9"/>
        <c:overlap val="-27"/>
        <c:axId val="-1905629536"/>
        <c:axId val="-1905626784"/>
      </c:barChart>
      <c:catAx>
        <c:axId val="-1905629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5626784"/>
        <c:crosses val="autoZero"/>
        <c:auto val="1"/>
        <c:lblAlgn val="ctr"/>
        <c:lblOffset val="100"/>
        <c:noMultiLvlLbl val="0"/>
      </c:catAx>
      <c:valAx>
        <c:axId val="-1905626784"/>
        <c:scaling>
          <c:orientation val="minMax"/>
          <c:max val="4000"/>
          <c:min val="0"/>
        </c:scaling>
        <c:delete val="1"/>
        <c:axPos val="l"/>
        <c:numFmt formatCode="&quot;$&quot;#,##0_);[Red]\(&quot;$&quot;#,##0\)" sourceLinked="1"/>
        <c:majorTickMark val="none"/>
        <c:minorTickMark val="none"/>
        <c:tickLblPos val="nextTo"/>
        <c:crossAx val="-1905629536"/>
        <c:crosses val="autoZero"/>
        <c:crossBetween val="between"/>
        <c:majorUnit val="1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6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29804248486673E-2"/>
          <c:y val="4.5373986519785803E-2"/>
          <c:w val="0.89450090176989105"/>
          <c:h val="0.802759688084101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USA</c:v>
                </c:pt>
              </c:strCache>
            </c:strRef>
          </c:tx>
          <c:spPr>
            <a:solidFill>
              <a:srgbClr val="008C81"/>
            </a:solidFill>
            <a:ln>
              <a:solidFill>
                <a:srgbClr val="FFFFFF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9F2936"/>
              </a:solidFill>
              <a:ln>
                <a:solidFill>
                  <a:srgbClr val="FFFF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4890-6A4C-BE36-A688C62D2212}"/>
              </c:ext>
            </c:extLst>
          </c:dPt>
          <c:dPt>
            <c:idx val="1"/>
            <c:invertIfNegative val="0"/>
            <c:bubble3D val="0"/>
            <c:spPr>
              <a:solidFill>
                <a:srgbClr val="9F2936"/>
              </a:solidFill>
              <a:ln>
                <a:solidFill>
                  <a:srgbClr val="FFFF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4890-6A4C-BE36-A688C62D2212}"/>
              </c:ext>
            </c:extLst>
          </c:dPt>
          <c:dPt>
            <c:idx val="2"/>
            <c:invertIfNegative val="0"/>
            <c:bubble3D val="0"/>
            <c:spPr>
              <a:solidFill>
                <a:srgbClr val="9F2936"/>
              </a:solidFill>
              <a:ln>
                <a:solidFill>
                  <a:srgbClr val="FFFF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4890-6A4C-BE36-A688C62D2212}"/>
              </c:ext>
            </c:extLst>
          </c:dPt>
          <c:dPt>
            <c:idx val="3"/>
            <c:invertIfNegative val="0"/>
            <c:bubble3D val="0"/>
            <c:spPr>
              <a:solidFill>
                <a:srgbClr val="9F2936"/>
              </a:solidFill>
              <a:ln>
                <a:solidFill>
                  <a:srgbClr val="FFFF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4890-6A4C-BE36-A688C62D2212}"/>
              </c:ext>
            </c:extLst>
          </c:dPt>
          <c:dPt>
            <c:idx val="4"/>
            <c:invertIfNegative val="0"/>
            <c:bubble3D val="0"/>
            <c:spPr>
              <a:solidFill>
                <a:srgbClr val="9F2936"/>
              </a:solidFill>
              <a:ln>
                <a:solidFill>
                  <a:srgbClr val="FFFF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4890-6A4C-BE36-A688C62D2212}"/>
              </c:ext>
            </c:extLst>
          </c:dPt>
          <c:dPt>
            <c:idx val="5"/>
            <c:invertIfNegative val="0"/>
            <c:bubble3D val="0"/>
            <c:spPr>
              <a:solidFill>
                <a:srgbClr val="9F2936"/>
              </a:solidFill>
              <a:ln>
                <a:solidFill>
                  <a:srgbClr val="FFFF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4890-6A4C-BE36-A688C62D2212}"/>
              </c:ext>
            </c:extLst>
          </c:dPt>
          <c:dPt>
            <c:idx val="6"/>
            <c:invertIfNegative val="0"/>
            <c:bubble3D val="0"/>
            <c:spPr>
              <a:solidFill>
                <a:srgbClr val="9F2936"/>
              </a:solidFill>
              <a:ln>
                <a:solidFill>
                  <a:srgbClr val="FFFF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4890-6A4C-BE36-A688C62D2212}"/>
              </c:ext>
            </c:extLst>
          </c:dPt>
          <c:dPt>
            <c:idx val="7"/>
            <c:invertIfNegative val="0"/>
            <c:bubble3D val="0"/>
            <c:spPr>
              <a:solidFill>
                <a:srgbClr val="9F2936"/>
              </a:solidFill>
              <a:ln>
                <a:solidFill>
                  <a:srgbClr val="FFFF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F-4890-6A4C-BE36-A688C62D2212}"/>
              </c:ext>
            </c:extLst>
          </c:dPt>
          <c:dLbls>
            <c:dLbl>
              <c:idx val="10"/>
              <c:layout>
                <c:manualLayout>
                  <c:x val="-1.2702694652046599E-16"/>
                  <c:y val="1.5202282023599901E-2"/>
                </c:manualLayout>
              </c:layout>
              <c:spPr/>
              <c:txPr>
                <a:bodyPr rot="-5400000" vert="horz"/>
                <a:lstStyle/>
                <a:p>
                  <a:pPr>
                    <a:defRPr sz="1100">
                      <a:latin typeface="Arial" charset="0"/>
                      <a:ea typeface="Arial" charset="0"/>
                      <a:cs typeface="Arial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890-6A4C-BE36-A688C62D2212}"/>
                </c:ext>
              </c:extLst>
            </c:dLbl>
            <c:dLbl>
              <c:idx val="11"/>
              <c:layout>
                <c:manualLayout>
                  <c:x val="-1.2702694652046599E-16"/>
                  <c:y val="1.04105872915429E-2"/>
                </c:manualLayout>
              </c:layout>
              <c:spPr/>
              <c:txPr>
                <a:bodyPr rot="-5400000" vert="horz"/>
                <a:lstStyle/>
                <a:p>
                  <a:pPr>
                    <a:defRPr sz="1100">
                      <a:latin typeface="Arial" charset="0"/>
                      <a:ea typeface="Arial" charset="0"/>
                      <a:cs typeface="Arial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4890-6A4C-BE36-A688C62D2212}"/>
                </c:ext>
              </c:extLst>
            </c:dLbl>
            <c:dLbl>
              <c:idx val="14"/>
              <c:layout>
                <c:manualLayout>
                  <c:x val="-1.2702694652046599E-16"/>
                  <c:y val="1.33606319825027E-2"/>
                </c:manualLayout>
              </c:layout>
              <c:spPr/>
              <c:txPr>
                <a:bodyPr rot="-5400000" vert="horz"/>
                <a:lstStyle/>
                <a:p>
                  <a:pPr>
                    <a:defRPr sz="1100">
                      <a:latin typeface="Arial" charset="0"/>
                      <a:ea typeface="Arial" charset="0"/>
                      <a:cs typeface="Arial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4890-6A4C-BE36-A688C62D2212}"/>
                </c:ext>
              </c:extLst>
            </c:dLbl>
            <c:dLbl>
              <c:idx val="17"/>
              <c:layout>
                <c:manualLayout>
                  <c:x val="0"/>
                  <c:y val="5.284987094999339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4890-6A4C-BE36-A688C62D22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100"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Sheet1!$A$2:$A$22</c:f>
              <c:numCache>
                <c:formatCode>General</c:formatCode>
                <c:ptCount val="21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</c:numCache>
            </c:numRef>
          </c:cat>
          <c:val>
            <c:numRef>
              <c:f>Sheet1!$B$2:$B$22</c:f>
              <c:numCache>
                <c:formatCode>0</c:formatCode>
                <c:ptCount val="21"/>
                <c:pt idx="0">
                  <c:v>508</c:v>
                </c:pt>
                <c:pt idx="1">
                  <c:v>431</c:v>
                </c:pt>
                <c:pt idx="2">
                  <c:v>249</c:v>
                </c:pt>
                <c:pt idx="3">
                  <c:v>242</c:v>
                </c:pt>
                <c:pt idx="4">
                  <c:v>164</c:v>
                </c:pt>
                <c:pt idx="5">
                  <c:v>275</c:v>
                </c:pt>
                <c:pt idx="6">
                  <c:v>244</c:v>
                </c:pt>
                <c:pt idx="7">
                  <c:v>55</c:v>
                </c:pt>
                <c:pt idx="8">
                  <c:v>-85</c:v>
                </c:pt>
                <c:pt idx="9">
                  <c:v>-61</c:v>
                </c:pt>
                <c:pt idx="10">
                  <c:v>-31</c:v>
                </c:pt>
                <c:pt idx="11">
                  <c:v>-20</c:v>
                </c:pt>
                <c:pt idx="12">
                  <c:v>-107</c:v>
                </c:pt>
                <c:pt idx="13">
                  <c:v>-92</c:v>
                </c:pt>
                <c:pt idx="14">
                  <c:v>-29</c:v>
                </c:pt>
                <c:pt idx="15">
                  <c:v>-99</c:v>
                </c:pt>
                <c:pt idx="16">
                  <c:v>-77</c:v>
                </c:pt>
                <c:pt idx="17">
                  <c:v>-40</c:v>
                </c:pt>
                <c:pt idx="18">
                  <c:v>-10</c:v>
                </c:pt>
                <c:pt idx="19">
                  <c:v>-110</c:v>
                </c:pt>
                <c:pt idx="20">
                  <c:v>-77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4890-6A4C-BE36-A688C62D22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-1910573088"/>
        <c:axId val="-1910569312"/>
      </c:barChart>
      <c:catAx>
        <c:axId val="-19105730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2700" cmpd="sng">
            <a:solidFill>
              <a:srgbClr val="FFFFFF"/>
            </a:solidFill>
          </a:ln>
        </c:spPr>
        <c:crossAx val="-1910569312"/>
        <c:crosses val="autoZero"/>
        <c:auto val="1"/>
        <c:lblAlgn val="ctr"/>
        <c:lblOffset val="100"/>
        <c:tickLblSkip val="2"/>
        <c:noMultiLvlLbl val="0"/>
      </c:catAx>
      <c:valAx>
        <c:axId val="-1910569312"/>
        <c:scaling>
          <c:orientation val="minMax"/>
          <c:max val="550"/>
          <c:min val="-150"/>
        </c:scaling>
        <c:delete val="0"/>
        <c:axPos val="l"/>
        <c:majorGridlines>
          <c:spPr>
            <a:ln>
              <a:solidFill>
                <a:srgbClr val="FFFFFF"/>
              </a:solidFill>
              <a:prstDash val="solid"/>
            </a:ln>
          </c:spPr>
        </c:majorGridlines>
        <c:numFmt formatCode="#,##0" sourceLinked="0"/>
        <c:majorTickMark val="none"/>
        <c:minorTickMark val="none"/>
        <c:tickLblPos val="nextTo"/>
        <c:spPr>
          <a:ln>
            <a:solidFill>
              <a:srgbClr val="FFFFFF"/>
            </a:solidFill>
          </a:ln>
        </c:spPr>
        <c:txPr>
          <a:bodyPr/>
          <a:lstStyle/>
          <a:p>
            <a:pPr>
              <a:defRPr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910573088"/>
        <c:crosses val="autoZero"/>
        <c:crossBetween val="between"/>
        <c:majorUnit val="150"/>
        <c:minorUnit val="2E-3"/>
      </c:valAx>
      <c:spPr>
        <a:noFill/>
        <a:ln>
          <a:noFill/>
        </a:ln>
        <a:effectLst/>
      </c:spPr>
    </c:plotArea>
    <c:plotVisOnly val="1"/>
    <c:dispBlanksAs val="gap"/>
    <c:showDLblsOverMax val="0"/>
  </c:chart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2">
    <c:autoUpdate val="0"/>
  </c:externalData>
</c:chartSpace>
</file>

<file path=ppt/charts/chart16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cat>
            <c:numRef>
              <c:f>Sheet1!$A$2:$A$62</c:f>
              <c:numCache>
                <c:formatCode>0</c:formatCode>
                <c:ptCount val="61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</c:numCache>
            </c:numRef>
          </c:cat>
          <c:val>
            <c:numRef>
              <c:f>Sheet1!$B$2:$B$62</c:f>
              <c:numCache>
                <c:formatCode>0.00</c:formatCode>
                <c:ptCount val="61"/>
                <c:pt idx="0">
                  <c:v>2.48</c:v>
                </c:pt>
                <c:pt idx="1">
                  <c:v>2.35</c:v>
                </c:pt>
                <c:pt idx="2">
                  <c:v>2.25</c:v>
                </c:pt>
                <c:pt idx="3">
                  <c:v>2.2799999999999998</c:v>
                </c:pt>
                <c:pt idx="4">
                  <c:v>2.2999999999999998</c:v>
                </c:pt>
                <c:pt idx="5">
                  <c:v>2.2999999999999998</c:v>
                </c:pt>
                <c:pt idx="6">
                  <c:v>2.35</c:v>
                </c:pt>
                <c:pt idx="7">
                  <c:v>2.4300000000000002</c:v>
                </c:pt>
                <c:pt idx="8">
                  <c:v>2.48</c:v>
                </c:pt>
                <c:pt idx="9">
                  <c:v>2.6</c:v>
                </c:pt>
                <c:pt idx="10">
                  <c:v>2.65</c:v>
                </c:pt>
                <c:pt idx="11">
                  <c:v>2.68</c:v>
                </c:pt>
                <c:pt idx="12">
                  <c:v>2.7</c:v>
                </c:pt>
                <c:pt idx="13">
                  <c:v>2.8</c:v>
                </c:pt>
                <c:pt idx="14">
                  <c:v>2.9</c:v>
                </c:pt>
                <c:pt idx="15">
                  <c:v>3.02</c:v>
                </c:pt>
                <c:pt idx="16">
                  <c:v>3.15</c:v>
                </c:pt>
                <c:pt idx="17">
                  <c:v>3.2</c:v>
                </c:pt>
                <c:pt idx="18">
                  <c:v>3.3</c:v>
                </c:pt>
                <c:pt idx="19">
                  <c:v>3.4</c:v>
                </c:pt>
                <c:pt idx="20">
                  <c:v>3.37</c:v>
                </c:pt>
                <c:pt idx="21">
                  <c:v>3.52</c:v>
                </c:pt>
                <c:pt idx="22">
                  <c:v>3.49</c:v>
                </c:pt>
                <c:pt idx="23">
                  <c:v>3.4</c:v>
                </c:pt>
                <c:pt idx="24">
                  <c:v>3.25</c:v>
                </c:pt>
                <c:pt idx="25">
                  <c:v>3</c:v>
                </c:pt>
                <c:pt idx="26">
                  <c:v>2.9</c:v>
                </c:pt>
                <c:pt idx="27">
                  <c:v>3.05</c:v>
                </c:pt>
                <c:pt idx="28">
                  <c:v>3.05</c:v>
                </c:pt>
                <c:pt idx="29">
                  <c:v>3.07</c:v>
                </c:pt>
                <c:pt idx="30">
                  <c:v>3.15</c:v>
                </c:pt>
                <c:pt idx="31">
                  <c:v>3.2</c:v>
                </c:pt>
                <c:pt idx="32">
                  <c:v>3.25</c:v>
                </c:pt>
                <c:pt idx="33">
                  <c:v>3.32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3.58</c:v>
                </c:pt>
                <c:pt idx="38">
                  <c:v>3.55</c:v>
                </c:pt>
                <c:pt idx="39">
                  <c:v>3.55</c:v>
                </c:pt>
                <c:pt idx="40">
                  <c:v>3.53</c:v>
                </c:pt>
                <c:pt idx="41">
                  <c:v>3.6</c:v>
                </c:pt>
                <c:pt idx="42">
                  <c:v>3.65</c:v>
                </c:pt>
                <c:pt idx="43">
                  <c:v>3.55</c:v>
                </c:pt>
                <c:pt idx="44">
                  <c:v>3.55</c:v>
                </c:pt>
                <c:pt idx="45">
                  <c:v>3.5</c:v>
                </c:pt>
                <c:pt idx="46">
                  <c:v>3.47</c:v>
                </c:pt>
                <c:pt idx="47">
                  <c:v>3.5</c:v>
                </c:pt>
                <c:pt idx="48">
                  <c:v>3.42</c:v>
                </c:pt>
                <c:pt idx="49">
                  <c:v>3.48</c:v>
                </c:pt>
                <c:pt idx="50">
                  <c:v>3.5</c:v>
                </c:pt>
                <c:pt idx="51">
                  <c:v>3.55</c:v>
                </c:pt>
                <c:pt idx="52">
                  <c:v>3.6</c:v>
                </c:pt>
                <c:pt idx="53">
                  <c:v>3.67</c:v>
                </c:pt>
                <c:pt idx="54">
                  <c:v>3.75</c:v>
                </c:pt>
                <c:pt idx="55">
                  <c:v>3.7</c:v>
                </c:pt>
                <c:pt idx="56">
                  <c:v>3.8</c:v>
                </c:pt>
                <c:pt idx="57">
                  <c:v>3.98</c:v>
                </c:pt>
                <c:pt idx="58">
                  <c:v>4</c:v>
                </c:pt>
                <c:pt idx="59">
                  <c:v>4.1499999999999986</c:v>
                </c:pt>
                <c:pt idx="60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AE-324A-AAE2-867E81EA06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04692112"/>
        <c:axId val="-1904689632"/>
      </c:areaChart>
      <c:catAx>
        <c:axId val="-1904692112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Franklin Gothic Book" charset="0"/>
                <a:cs typeface="Franklin Gothic Book" charset="0"/>
              </a:defRPr>
            </a:pPr>
            <a:endParaRPr lang="en-US"/>
          </a:p>
        </c:txPr>
        <c:crossAx val="-1904689632"/>
        <c:crosses val="autoZero"/>
        <c:auto val="1"/>
        <c:lblAlgn val="ctr"/>
        <c:lblOffset val="100"/>
        <c:tickLblSkip val="10"/>
        <c:noMultiLvlLbl val="0"/>
      </c:catAx>
      <c:valAx>
        <c:axId val="-1904689632"/>
        <c:scaling>
          <c:orientation val="minMax"/>
          <c:max val="4.5"/>
          <c:min val="2"/>
        </c:scaling>
        <c:delete val="0"/>
        <c:axPos val="l"/>
        <c:majorGridlines>
          <c:spPr>
            <a:ln w="6350" cap="flat" cmpd="sng" algn="ctr">
              <a:solidFill>
                <a:schemeClr val="bg1"/>
              </a:solidFill>
              <a:prstDash val="solid"/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Franklin Gothic Book" charset="0"/>
                <a:cs typeface="Franklin Gothic Book" charset="0"/>
              </a:defRPr>
            </a:pPr>
            <a:endParaRPr lang="en-US"/>
          </a:p>
        </c:txPr>
        <c:crossAx val="-1904692112"/>
        <c:crosses val="autoZero"/>
        <c:crossBetween val="midCat"/>
        <c:majorUnit val="1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  <a:latin typeface="+mn-lt"/>
          <a:ea typeface="Franklin Gothic Book" charset="0"/>
          <a:cs typeface="Franklin Gothic Book" charset="0"/>
        </a:defRPr>
      </a:pPr>
      <a:endParaRPr lang="en-US"/>
    </a:p>
  </c:txPr>
  <c:externalData r:id="rId3">
    <c:autoUpdate val="0"/>
  </c:externalData>
</c:chartSpace>
</file>

<file path=ppt/charts/chart16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Support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No Further
Description</c:v>
                </c:pt>
                <c:pt idx="1">
                  <c:v>No Insurance
Choice</c:v>
                </c:pt>
                <c:pt idx="2">
                  <c:v>Physician Choice
But Not Insurance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0.53</c:v>
                </c:pt>
                <c:pt idx="1">
                  <c:v>0.46</c:v>
                </c:pt>
                <c:pt idx="2">
                  <c:v>0.55000000000000004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81-0848-BBA2-9503390C001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Oppose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No Further
Description</c:v>
                </c:pt>
                <c:pt idx="1">
                  <c:v>No Insurance
Choice</c:v>
                </c:pt>
                <c:pt idx="2">
                  <c:v>Physician Choice
But Not Insurance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0.36</c:v>
                </c:pt>
                <c:pt idx="1">
                  <c:v>0.35</c:v>
                </c:pt>
                <c:pt idx="2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B81-0848-BBA2-9503390C001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Don't Know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No Further
Description</c:v>
                </c:pt>
                <c:pt idx="1">
                  <c:v>No Insurance
Choice</c:v>
                </c:pt>
                <c:pt idx="2">
                  <c:v>Physician Choice
But Not Insurance</c:v>
                </c:pt>
              </c:strCache>
            </c:strRef>
          </c:cat>
          <c:val>
            <c:numRef>
              <c:f>Sheet1!$D$2:$D$4</c:f>
              <c:numCache>
                <c:formatCode>0%</c:formatCode>
                <c:ptCount val="3"/>
                <c:pt idx="0">
                  <c:v>0.11</c:v>
                </c:pt>
                <c:pt idx="1">
                  <c:v>0.18</c:v>
                </c:pt>
                <c:pt idx="2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B81-0848-BBA2-9503390C00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10"/>
        <c:axId val="689146511"/>
        <c:axId val="689505663"/>
      </c:barChart>
      <c:catAx>
        <c:axId val="6891465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9505663"/>
        <c:crosses val="autoZero"/>
        <c:auto val="1"/>
        <c:lblAlgn val="ctr"/>
        <c:lblOffset val="100"/>
        <c:noMultiLvlLbl val="0"/>
      </c:catAx>
      <c:valAx>
        <c:axId val="689505663"/>
        <c:scaling>
          <c:orientation val="minMax"/>
          <c:max val="0.59000000000000008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6891465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6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96810645482199"/>
          <c:y val="1.22429209524717E-2"/>
          <c:w val="0.74195269594831303"/>
          <c:h val="0.9453599601320870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D67-794F-990C-FEF3C5D5D1F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D67-794F-990C-FEF3C5D5D1F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D67-794F-990C-FEF3C5D5D1F3}"/>
              </c:ext>
            </c:extLst>
          </c:dPt>
          <c:dLbls>
            <c:dLbl>
              <c:idx val="0"/>
              <c:layout>
                <c:manualLayout>
                  <c:x val="0.13805228159476837"/>
                  <c:y val="0.1182598574284193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lnSpc>
                      <a:spcPct val="85000"/>
                    </a:lnSpc>
                    <a:defRPr sz="3600" b="1" i="0" u="none" strike="noStrike" kern="1200" baseline="0">
                      <a:solidFill>
                        <a:schemeClr val="bg1"/>
                      </a:solidFill>
                      <a:effectLst>
                        <a:outerShdw blurRad="50800" dist="50800" dir="5400000" algn="ctr" rotWithShape="0">
                          <a:schemeClr val="tx1"/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44702643564020234"/>
                      <c:h val="0.3719017748766197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D67-794F-990C-FEF3C5D5D1F3}"/>
                </c:ext>
              </c:extLst>
            </c:dLbl>
            <c:dLbl>
              <c:idx val="1"/>
              <c:layout>
                <c:manualLayout>
                  <c:x val="-0.10781225800734301"/>
                  <c:y val="-4.723577285103852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9808890504819"/>
                      <c:h val="0.2881401138683720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FD67-794F-990C-FEF3C5D5D1F3}"/>
                </c:ext>
              </c:extLst>
            </c:dLbl>
            <c:dLbl>
              <c:idx val="2"/>
              <c:layout>
                <c:manualLayout>
                  <c:x val="-1.3148871605063979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9458797786691157"/>
                      <c:h val="0.3551494426749701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FD67-794F-990C-FEF3C5D5D1F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Support</c:v>
                </c:pt>
                <c:pt idx="1">
                  <c:v>Oppose</c:v>
                </c:pt>
                <c:pt idx="2">
                  <c:v>No opinion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0.85</c:v>
                </c:pt>
                <c:pt idx="1">
                  <c:v>0.11</c:v>
                </c:pt>
                <c:pt idx="2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D67-794F-990C-FEF3C5D5D1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36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96810645482199"/>
          <c:y val="1.22429209524717E-2"/>
          <c:w val="0.74195269594831303"/>
          <c:h val="0.9453599601320870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5FB-2240-A4D3-BC258F47F86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5FB-2240-A4D3-BC258F47F86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5FB-2240-A4D3-BC258F47F860}"/>
              </c:ext>
            </c:extLst>
          </c:dPt>
          <c:dLbls>
            <c:dLbl>
              <c:idx val="0"/>
              <c:layout>
                <c:manualLayout>
                  <c:x val="0.18144014152455271"/>
                  <c:y val="0.1072149260905570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lnSpc>
                      <a:spcPct val="85000"/>
                    </a:lnSpc>
                    <a:defRPr sz="3600" b="1" i="0" u="none" strike="noStrike" kern="1200" baseline="0">
                      <a:solidFill>
                        <a:schemeClr val="bg1"/>
                      </a:solidFill>
                      <a:effectLst>
                        <a:outerShdw blurRad="50800" dist="50800" dir="5400000" algn="ctr" rotWithShape="0">
                          <a:schemeClr val="tx1"/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47069254105644831"/>
                      <c:h val="0.3719017748766197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5FB-2240-A4D3-BC258F47F860}"/>
                </c:ext>
              </c:extLst>
            </c:dLbl>
            <c:dLbl>
              <c:idx val="1"/>
              <c:layout>
                <c:manualLayout>
                  <c:x val="-0.19721754513538337"/>
                  <c:y val="-0.2080581619868741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9808890504819"/>
                      <c:h val="0.2881401138683720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5FB-2240-A4D3-BC258F47F860}"/>
                </c:ext>
              </c:extLst>
            </c:dLbl>
            <c:dLbl>
              <c:idx val="2"/>
              <c:layout>
                <c:manualLayout>
                  <c:x val="0.20905059784350638"/>
                  <c:y val="-6.243923981873725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769759231023426"/>
                      <c:h val="0.3551494426749701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35FB-2240-A4D3-BC258F47F8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Support</c:v>
                </c:pt>
                <c:pt idx="1">
                  <c:v>Oppose</c:v>
                </c:pt>
                <c:pt idx="2">
                  <c:v>No opinion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0.52</c:v>
                </c:pt>
                <c:pt idx="1">
                  <c:v>0.37</c:v>
                </c:pt>
                <c:pt idx="2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5FB-2240-A4D3-BC258F47F8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37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1010012691431201E-2"/>
          <c:y val="0.17486813396318343"/>
          <c:w val="0.83789258974790493"/>
          <c:h val="0.8251318660368165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Republicans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C944-8C40-8E53-FD6C3F5DAFB3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944-8C40-8E53-FD6C3F5DAFB3}"/>
              </c:ext>
            </c:extLst>
          </c:dPt>
          <c:cat>
            <c:strRef>
              <c:f>Sheet1!$A$2:$A$3</c:f>
              <c:strCache>
                <c:ptCount val="2"/>
                <c:pt idx="0">
                  <c:v>Oppose</c:v>
                </c:pt>
                <c:pt idx="1">
                  <c:v>Support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0.48</c:v>
                </c:pt>
                <c:pt idx="1">
                  <c:v>0.52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44-8C40-8E53-FD6C3F5DAF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2">
        <a:lumMod val="50000"/>
      </a:schemeClr>
    </a:solidFill>
    <a:ln>
      <a:solidFill>
        <a:schemeClr val="bg1"/>
      </a:solidFill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6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1010012691431201E-2"/>
          <c:y val="0.17486813396318343"/>
          <c:w val="0.83789258974790493"/>
          <c:h val="0.8251318660368165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Democrats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33A-8245-98DD-EB0768BA4426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33A-8245-98DD-EB0768BA4426}"/>
              </c:ext>
            </c:extLst>
          </c:dPt>
          <c:cat>
            <c:strRef>
              <c:f>Sheet1!$A$2:$A$3</c:f>
              <c:strCache>
                <c:ptCount val="2"/>
                <c:pt idx="0">
                  <c:v>Oppose</c:v>
                </c:pt>
                <c:pt idx="1">
                  <c:v>Support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0.14000000000000001</c:v>
                </c:pt>
                <c:pt idx="1">
                  <c:v>0.86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33A-8245-98DD-EB0768BA44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66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0F3AFF"/>
    </a:solidFill>
    <a:ln>
      <a:solidFill>
        <a:schemeClr val="bg1"/>
      </a:solidFill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6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1010012691431201E-2"/>
          <c:y val="0.17486813396318343"/>
          <c:w val="0.83789258974790493"/>
          <c:h val="0.8251318660368165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Independents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2A8-674D-9490-96535032E779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2A8-674D-9490-96535032E779}"/>
              </c:ext>
            </c:extLst>
          </c:dPt>
          <c:cat>
            <c:strRef>
              <c:f>Sheet1!$A$2:$A$3</c:f>
              <c:strCache>
                <c:ptCount val="2"/>
                <c:pt idx="0">
                  <c:v>Oppose</c:v>
                </c:pt>
                <c:pt idx="1">
                  <c:v>Support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0.32</c:v>
                </c:pt>
                <c:pt idx="1">
                  <c:v>0.68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2A8-674D-9490-96535032E7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8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5">
        <a:lumMod val="75000"/>
      </a:schemeClr>
    </a:solidFill>
    <a:ln>
      <a:solidFill>
        <a:schemeClr val="bg1"/>
      </a:solidFill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6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96810645482199"/>
          <c:y val="1.22429209524717E-2"/>
          <c:w val="0.74195269594831303"/>
          <c:h val="0.9453599601320870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168-FB44-ADCE-D8A2B50DF62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168-FB44-ADCE-D8A2B50DF62A}"/>
              </c:ext>
            </c:extLst>
          </c:dPt>
          <c:dLbls>
            <c:dLbl>
              <c:idx val="0"/>
              <c:layout>
                <c:manualLayout>
                  <c:x val="-3.4332002951740999E-2"/>
                  <c:y val="-9.95204611930246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lnSpc>
                      <a:spcPct val="100000"/>
                    </a:lnSpc>
                    <a:defRPr sz="2400" b="0" i="0" u="none" strike="noStrike" kern="1200" baseline="0">
                      <a:solidFill>
                        <a:schemeClr val="bg1"/>
                      </a:solidFill>
                      <a:effectLst>
                        <a:outerShdw blurRad="50800" dist="50800" dir="5400000" algn="ctr" rotWithShape="0">
                          <a:schemeClr val="tx1"/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40652261055156302"/>
                      <c:h val="0.3719017748766200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168-FB44-ADCE-D8A2B50DF62A}"/>
                </c:ext>
              </c:extLst>
            </c:dLbl>
            <c:dLbl>
              <c:idx val="1"/>
              <c:layout>
                <c:manualLayout>
                  <c:x val="2.8925239953189501E-2"/>
                  <c:y val="9.348381764281760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lnSpc>
                      <a:spcPct val="100000"/>
                    </a:lnSpc>
                    <a:defRPr sz="3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33955043095916"/>
                      <c:h val="0.2881401138683720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2168-FB44-ADCE-D8A2B50DF62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Support</c:v>
                </c:pt>
                <c:pt idx="1">
                  <c:v>Oppose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0.42</c:v>
                </c:pt>
                <c:pt idx="1">
                  <c:v>0.57999999999999996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168-FB44-ADCE-D8A2B50DF6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03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>
                <a:solidFill>
                  <a:schemeClr val="bg1"/>
                </a:solidFill>
              </a:rPr>
              <a:t>Insured Patients</a:t>
            </a:r>
          </a:p>
        </c:rich>
      </c:tx>
      <c:layout>
        <c:manualLayout>
          <c:xMode val="edge"/>
          <c:yMode val="edge"/>
          <c:x val="0.200499681010023"/>
          <c:y val="2.14987662997043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279632489968604"/>
          <c:y val="0.15007178750029321"/>
          <c:w val="0.70108057854708461"/>
          <c:h val="0.807878898827869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82F-1340-96F7-DB8B79AD6D0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82F-1340-96F7-DB8B79AD6D02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82F-1340-96F7-DB8B79AD6D02}"/>
              </c:ext>
            </c:extLst>
          </c:dPt>
          <c:dLbls>
            <c:dLbl>
              <c:idx val="0"/>
              <c:layout>
                <c:manualLayout>
                  <c:x val="0.18631176233567823"/>
                  <c:y val="-0.2191648079947358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82F-1340-96F7-DB8B79AD6D02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38100" cap="flat" cmpd="sng" algn="ctr">
                  <a:solidFill>
                    <a:schemeClr val="bg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No Hardship</c:v>
                </c:pt>
                <c:pt idx="1">
                  <c:v>Couldn't Pay</c:v>
                </c:pt>
                <c:pt idx="2">
                  <c:v>Hardship but Paid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>
                  <c:v>0.56599999999999995</c:v>
                </c:pt>
                <c:pt idx="1">
                  <c:v>0.16400000000000001</c:v>
                </c:pt>
                <c:pt idx="2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82F-1340-96F7-DB8B79AD6D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3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7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96810645482199"/>
          <c:y val="1.22429209524717E-2"/>
          <c:w val="0.74195269594831303"/>
          <c:h val="0.9453599601320870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957-F14F-86B4-4D4AC4308A5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957-F14F-86B4-4D4AC4308A5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957-F14F-86B4-4D4AC4308A5B}"/>
              </c:ext>
            </c:extLst>
          </c:dPt>
          <c:dLbls>
            <c:dLbl>
              <c:idx val="0"/>
              <c:layout>
                <c:manualLayout>
                  <c:x val="0.22482800145433701"/>
                  <c:y val="9.04625938889074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lnSpc>
                      <a:spcPct val="100000"/>
                    </a:lnSpc>
                    <a:defRPr sz="4000" b="1" i="0" u="none" strike="noStrike" kern="1200" baseline="0">
                      <a:solidFill>
                        <a:schemeClr val="bg1"/>
                      </a:solidFill>
                      <a:effectLst>
                        <a:outerShdw blurRad="50800" dist="50800" dir="5400000" algn="ctr" rotWithShape="0">
                          <a:schemeClr val="tx1"/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47858124286186399"/>
                      <c:h val="0.3719017748766200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957-F14F-86B4-4D4AC4308A5B}"/>
                </c:ext>
              </c:extLst>
            </c:dLbl>
            <c:dLbl>
              <c:idx val="1"/>
              <c:layout>
                <c:manualLayout>
                  <c:x val="-0.173551439719137"/>
                  <c:y val="-0.1678525647029150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9808890504819"/>
                      <c:h val="0.2881401138683720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957-F14F-86B4-4D4AC4308A5B}"/>
                </c:ext>
              </c:extLst>
            </c:dLbl>
            <c:dLbl>
              <c:idx val="2"/>
              <c:layout>
                <c:manualLayout>
                  <c:x val="-5.6535696272143297E-2"/>
                  <c:y val="1.79718228410532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10365381477742"/>
                      <c:h val="0.3551494426749700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6957-F14F-86B4-4D4AC4308A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Support</c:v>
                </c:pt>
                <c:pt idx="1">
                  <c:v>Oppose</c:v>
                </c:pt>
                <c:pt idx="2">
                  <c:v>No opinion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0.56000000000000005</c:v>
                </c:pt>
                <c:pt idx="1">
                  <c:v>0.41</c:v>
                </c:pt>
                <c:pt idx="2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957-F14F-86B4-4D4AC4308A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48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695-E446-8351-8AA2468CDF7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695-E446-8351-8AA2468CDF74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E8DA-5D41-9ADC-F85D42FA306A}"/>
              </c:ext>
            </c:extLst>
          </c:dPt>
          <c:cat>
            <c:strRef>
              <c:f>Sheet1!$A$2:$A$4</c:f>
              <c:strCache>
                <c:ptCount val="3"/>
                <c:pt idx="0">
                  <c:v>Quit</c:v>
                </c:pt>
                <c:pt idx="1">
                  <c:v>Laid off / fired</c:v>
                </c:pt>
                <c:pt idx="2">
                  <c:v>Other*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41</c:v>
                </c:pt>
                <c:pt idx="1">
                  <c:v>21.9</c:v>
                </c:pt>
                <c:pt idx="2">
                  <c:v>4.0999999999999996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DA-5D41-9ADC-F85D42FA30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39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2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6D2-5B42-8704-3B7214CBAEDA}"/>
                </c:ext>
              </c:extLst>
            </c:dLbl>
            <c:dLbl>
              <c:idx val="3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6D2-5B42-8704-3B7214CBAEDA}"/>
                </c:ext>
              </c:extLst>
            </c:dLbl>
            <c:dLbl>
              <c:idx val="4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6D2-5B42-8704-3B7214CBAEDA}"/>
                </c:ext>
              </c:extLst>
            </c:dLbl>
            <c:dLbl>
              <c:idx val="5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6D2-5B42-8704-3B7214CBAE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Quit
Job</c:v>
                </c:pt>
                <c:pt idx="1">
                  <c:v>Fired</c:v>
                </c:pt>
                <c:pt idx="2">
                  <c:v>Turned
26</c:v>
                </c:pt>
                <c:pt idx="3">
                  <c:v>Other Job
Change</c:v>
                </c:pt>
                <c:pt idx="4">
                  <c:v>Turned
65</c:v>
                </c:pt>
                <c:pt idx="5">
                  <c:v>Divorce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40.1</c:v>
                </c:pt>
                <c:pt idx="1">
                  <c:v>21.9</c:v>
                </c:pt>
                <c:pt idx="2">
                  <c:v>4.5</c:v>
                </c:pt>
                <c:pt idx="3">
                  <c:v>4.0999999999999996</c:v>
                </c:pt>
                <c:pt idx="4">
                  <c:v>3.7</c:v>
                </c:pt>
                <c:pt idx="5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D2-5B42-8704-3B7214CBAE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overlap val="-27"/>
        <c:axId val="278117487"/>
        <c:axId val="278218511"/>
      </c:barChart>
      <c:catAx>
        <c:axId val="2781174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8218511"/>
        <c:crosses val="autoZero"/>
        <c:auto val="1"/>
        <c:lblAlgn val="ctr"/>
        <c:lblOffset val="100"/>
        <c:noMultiLvlLbl val="0"/>
      </c:catAx>
      <c:valAx>
        <c:axId val="278218511"/>
        <c:scaling>
          <c:orientation val="minMax"/>
          <c:max val="41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2781174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7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Current System 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Mercatus
(Koch)</c:v>
                </c:pt>
                <c:pt idx="1">
                  <c:v>Rand</c:v>
                </c:pt>
                <c:pt idx="2">
                  <c:v>Urban
Institute</c:v>
                </c:pt>
              </c:strCache>
            </c:strRef>
          </c:cat>
          <c:val>
            <c:numRef>
              <c:f>Sheet1!$B$2:$B$4</c:f>
              <c:numCache>
                <c:formatCode>_("$"* #,##0_);_("$"* \(#,##0\);_("$"* "-"??_);_(@_)</c:formatCode>
                <c:ptCount val="3"/>
                <c:pt idx="0">
                  <c:v>668</c:v>
                </c:pt>
                <c:pt idx="1">
                  <c:v>668</c:v>
                </c:pt>
                <c:pt idx="2">
                  <c:v>668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25-1743-A130-484C169CE6E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Medicare for All 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Mercatus
(Koch)</c:v>
                </c:pt>
                <c:pt idx="1">
                  <c:v>Rand</c:v>
                </c:pt>
                <c:pt idx="2">
                  <c:v>Urban
Institute</c:v>
                </c:pt>
              </c:strCache>
            </c:strRef>
          </c:cat>
          <c:val>
            <c:numRef>
              <c:f>Sheet1!$C$2:$C$4</c:f>
              <c:numCache>
                <c:formatCode>_("$"* #,##0_);_("$"* \(#,##0\);_("$"* "-"??_);_(@_)</c:formatCode>
                <c:ptCount val="3"/>
                <c:pt idx="0">
                  <c:v>681</c:v>
                </c:pt>
                <c:pt idx="1">
                  <c:v>673</c:v>
                </c:pt>
                <c:pt idx="2">
                  <c:v>774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925-1743-A130-484C169CE6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4"/>
        <c:overlap val="-4"/>
        <c:axId val="943830288"/>
        <c:axId val="988622336"/>
      </c:barChart>
      <c:catAx>
        <c:axId val="943830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8622336"/>
        <c:crosses val="autoZero"/>
        <c:auto val="1"/>
        <c:lblAlgn val="ctr"/>
        <c:lblOffset val="100"/>
        <c:noMultiLvlLbl val="0"/>
      </c:catAx>
      <c:valAx>
        <c:axId val="988622336"/>
        <c:scaling>
          <c:orientation val="minMax"/>
          <c:max val="800"/>
          <c:min val="0"/>
        </c:scaling>
        <c:delete val="1"/>
        <c:axPos val="l"/>
        <c:numFmt formatCode="_(&quot;$&quot;* #,##0_);_(&quot;$&quot;* \(#,##0\);_(&quot;$&quot;* &quot;-&quot;??_);_(@_)" sourceLinked="1"/>
        <c:majorTickMark val="none"/>
        <c:minorTickMark val="none"/>
        <c:tickLblPos val="nextTo"/>
        <c:crossAx val="943830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6.8027210884353739E-3"/>
          <c:y val="0.26322407838161704"/>
          <c:w val="0.27687940793115146"/>
          <c:h val="0.203618697507468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7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05741232947768"/>
          <c:y val="0"/>
          <c:w val="0.72378640849288223"/>
          <c:h val="0.708352256532421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1963-1966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Overall</c:v>
                </c:pt>
                <c:pt idx="1">
                  <c:v>Senior or
Low income</c:v>
                </c:pt>
                <c:pt idx="2">
                  <c:v>All others</c:v>
                </c:pt>
              </c:strCache>
            </c:strRef>
          </c:cat>
          <c:val>
            <c:numRef>
              <c:f>Sheet1!$B$2:$B$4</c:f>
              <c:numCache>
                <c:formatCode>0</c:formatCode>
                <c:ptCount val="3"/>
                <c:pt idx="0">
                  <c:v>427</c:v>
                </c:pt>
                <c:pt idx="1">
                  <c:v>399</c:v>
                </c:pt>
                <c:pt idx="2">
                  <c:v>450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87-0F45-8E8E-300FEF534BA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1966-1970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Overall</c:v>
                </c:pt>
                <c:pt idx="1">
                  <c:v>Senior or
Low income</c:v>
                </c:pt>
                <c:pt idx="2">
                  <c:v>All others</c:v>
                </c:pt>
              </c:strCache>
            </c:strRef>
          </c:cat>
          <c:val>
            <c:numRef>
              <c:f>Sheet1!$C$2:$C$4</c:f>
              <c:numCache>
                <c:formatCode>0</c:formatCode>
                <c:ptCount val="3"/>
                <c:pt idx="0">
                  <c:v>425</c:v>
                </c:pt>
                <c:pt idx="1">
                  <c:v>408</c:v>
                </c:pt>
                <c:pt idx="2">
                  <c:v>442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87-0F45-8E8E-300FEF534B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9"/>
        <c:overlap val="-4"/>
        <c:axId val="1020065808"/>
        <c:axId val="968376480"/>
      </c:barChart>
      <c:catAx>
        <c:axId val="1020065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8376480"/>
        <c:crosses val="autoZero"/>
        <c:auto val="1"/>
        <c:lblAlgn val="ctr"/>
        <c:lblOffset val="100"/>
        <c:noMultiLvlLbl val="0"/>
      </c:catAx>
      <c:valAx>
        <c:axId val="968376480"/>
        <c:scaling>
          <c:orientation val="minMax"/>
          <c:min val="0"/>
        </c:scaling>
        <c:delete val="1"/>
        <c:axPos val="l"/>
        <c:numFmt formatCode="0" sourceLinked="1"/>
        <c:majorTickMark val="none"/>
        <c:minorTickMark val="none"/>
        <c:tickLblPos val="nextTo"/>
        <c:crossAx val="1020065808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0053943850790677E-2"/>
          <c:y val="0.46945597744976231"/>
          <c:w val="0.18770994644669611"/>
          <c:h val="0.23350522976701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7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05741232947768"/>
          <c:y val="0"/>
          <c:w val="0.72378640849288223"/>
          <c:h val="0.708352256532421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2011-2013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Overall</c:v>
                </c:pt>
                <c:pt idx="1">
                  <c:v>&lt;138% of
Poverty</c:v>
                </c:pt>
                <c:pt idx="2">
                  <c:v>&gt; 400% of FPL
+ Medicare</c:v>
                </c:pt>
              </c:strCache>
            </c:strRef>
          </c:cat>
          <c:val>
            <c:numRef>
              <c:f>Sheet1!$B$2:$B$4</c:f>
              <c:numCache>
                <c:formatCode>0</c:formatCode>
                <c:ptCount val="3"/>
                <c:pt idx="0">
                  <c:v>372</c:v>
                </c:pt>
                <c:pt idx="1">
                  <c:v>351</c:v>
                </c:pt>
                <c:pt idx="2">
                  <c:v>416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87-0F45-8E8E-300FEF534BA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2014-2016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Overall</c:v>
                </c:pt>
                <c:pt idx="1">
                  <c:v>&lt;138% of
Poverty</c:v>
                </c:pt>
                <c:pt idx="2">
                  <c:v>&gt; 400% of FPL
+ Medicare</c:v>
                </c:pt>
              </c:strCache>
            </c:strRef>
          </c:cat>
          <c:val>
            <c:numRef>
              <c:f>Sheet1!$C$2:$C$4</c:f>
              <c:numCache>
                <c:formatCode>0</c:formatCode>
                <c:ptCount val="3"/>
                <c:pt idx="0">
                  <c:v>372</c:v>
                </c:pt>
                <c:pt idx="1">
                  <c:v>361</c:v>
                </c:pt>
                <c:pt idx="2">
                  <c:v>409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87-0F45-8E8E-300FEF534B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9"/>
        <c:overlap val="-4"/>
        <c:axId val="1020065808"/>
        <c:axId val="968376480"/>
      </c:barChart>
      <c:catAx>
        <c:axId val="1020065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8376480"/>
        <c:crosses val="autoZero"/>
        <c:auto val="1"/>
        <c:lblAlgn val="ctr"/>
        <c:lblOffset val="100"/>
        <c:noMultiLvlLbl val="0"/>
      </c:catAx>
      <c:valAx>
        <c:axId val="968376480"/>
        <c:scaling>
          <c:orientation val="minMax"/>
          <c:max val="420"/>
          <c:min val="0"/>
        </c:scaling>
        <c:delete val="1"/>
        <c:axPos val="l"/>
        <c:numFmt formatCode="0" sourceLinked="1"/>
        <c:majorTickMark val="out"/>
        <c:minorTickMark val="none"/>
        <c:tickLblPos val="nextTo"/>
        <c:crossAx val="1020065808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0053943850790677E-2"/>
          <c:y val="0.46945597744976231"/>
          <c:w val="0.18770994644669611"/>
          <c:h val="0.217019392912496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7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05741232947768"/>
          <c:y val="0"/>
          <c:w val="0.72378640849288223"/>
          <c:h val="0.708352256532421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2008-2013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Not accepted
as patient</c:v>
                </c:pt>
                <c:pt idx="1">
                  <c:v>No timely
appointment</c:v>
                </c:pt>
                <c:pt idx="2">
                  <c:v>Long wait
in office</c:v>
                </c:pt>
                <c:pt idx="3">
                  <c:v>Could not
find a PCP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1.7000000000000001E-2</c:v>
                </c:pt>
                <c:pt idx="1">
                  <c:v>5.2999999999999999E-2</c:v>
                </c:pt>
                <c:pt idx="2">
                  <c:v>3.5000000000000003E-2</c:v>
                </c:pt>
                <c:pt idx="3">
                  <c:v>1.7000000000000001E-2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87-0F45-8E8E-300FEF534BA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2014-2015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Not accepted
as patient</c:v>
                </c:pt>
                <c:pt idx="1">
                  <c:v>No timely
appointment</c:v>
                </c:pt>
                <c:pt idx="2">
                  <c:v>Long wait
in office</c:v>
                </c:pt>
                <c:pt idx="3">
                  <c:v>Could not
find a PCP</c:v>
                </c:pt>
              </c:strCache>
            </c:strRef>
          </c:cat>
          <c:val>
            <c:numRef>
              <c:f>Sheet1!$C$2:$C$5</c:f>
              <c:numCache>
                <c:formatCode>0.0%</c:formatCode>
                <c:ptCount val="4"/>
                <c:pt idx="0">
                  <c:v>1.7999999999999999E-2</c:v>
                </c:pt>
                <c:pt idx="1">
                  <c:v>5.2999999999999999E-2</c:v>
                </c:pt>
                <c:pt idx="2">
                  <c:v>3.2000000000000001E-2</c:v>
                </c:pt>
                <c:pt idx="3">
                  <c:v>2.1000000000000001E-2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87-0F45-8E8E-300FEF534B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overlap val="-5"/>
        <c:axId val="1020065808"/>
        <c:axId val="968376480"/>
      </c:barChart>
      <c:catAx>
        <c:axId val="1020065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8376480"/>
        <c:crosses val="autoZero"/>
        <c:auto val="1"/>
        <c:lblAlgn val="ctr"/>
        <c:lblOffset val="100"/>
        <c:noMultiLvlLbl val="0"/>
      </c:catAx>
      <c:valAx>
        <c:axId val="968376480"/>
        <c:scaling>
          <c:orientation val="minMax"/>
          <c:max val="5.5000000000000007E-2"/>
        </c:scaling>
        <c:delete val="1"/>
        <c:axPos val="l"/>
        <c:numFmt formatCode="0.0%" sourceLinked="1"/>
        <c:majorTickMark val="out"/>
        <c:minorTickMark val="none"/>
        <c:tickLblPos val="nextTo"/>
        <c:crossAx val="1020065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0053943850790677E-2"/>
          <c:y val="0.39312793497092624"/>
          <c:w val="0.18770994644669611"/>
          <c:h val="0.217019392912496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7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041207509720911"/>
          <c:y val="1.423972654317137E-2"/>
          <c:w val="0.80042349918979483"/>
          <c:h val="0.728876570894314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Before NHI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2"/>
              </a:solidFill>
              <a:ln w="76200">
                <a:solidFill>
                  <a:srgbClr val="FFFF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DBD-E748-8907-38173843259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&lt;$3,000</c:v>
                </c:pt>
                <c:pt idx="1">
                  <c:v>$3,000 -
$4,999</c:v>
                </c:pt>
                <c:pt idx="2">
                  <c:v>$5,000 -
$8,999</c:v>
                </c:pt>
                <c:pt idx="3">
                  <c:v>$9,000 -
$14,999</c:v>
                </c:pt>
                <c:pt idx="4">
                  <c:v>$15,000+</c:v>
                </c:pt>
                <c:pt idx="5">
                  <c:v>All 
Incomes</c:v>
                </c:pt>
              </c:strCache>
            </c:strRef>
          </c:cat>
          <c:val>
            <c:numRef>
              <c:f>Sheet1!$B$2:$B$7</c:f>
              <c:numCache>
                <c:formatCode>0.0</c:formatCode>
                <c:ptCount val="6"/>
                <c:pt idx="0">
                  <c:v>6.6</c:v>
                </c:pt>
                <c:pt idx="1">
                  <c:v>5.5</c:v>
                </c:pt>
                <c:pt idx="2">
                  <c:v>4.7</c:v>
                </c:pt>
                <c:pt idx="3">
                  <c:v>5.0999999999999996</c:v>
                </c:pt>
                <c:pt idx="4">
                  <c:v>5.3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BD-E748-8907-38173843259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After NHI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1"/>
              </a:solidFill>
              <a:ln w="76200">
                <a:solidFill>
                  <a:srgbClr val="FFFF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8DBD-E748-8907-38173843259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&lt;$3,000</c:v>
                </c:pt>
                <c:pt idx="1">
                  <c:v>$3,000 -
$4,999</c:v>
                </c:pt>
                <c:pt idx="2">
                  <c:v>$5,000 -
$8,999</c:v>
                </c:pt>
                <c:pt idx="3">
                  <c:v>$9,000 -
$14,999</c:v>
                </c:pt>
                <c:pt idx="4">
                  <c:v>$15,000+</c:v>
                </c:pt>
                <c:pt idx="5">
                  <c:v>All 
Incomes</c:v>
                </c:pt>
              </c:strCache>
            </c:strRef>
          </c:cat>
          <c:val>
            <c:numRef>
              <c:f>Sheet1!$C$2:$C$7</c:f>
              <c:numCache>
                <c:formatCode>0.0</c:formatCode>
                <c:ptCount val="6"/>
                <c:pt idx="0">
                  <c:v>7.8</c:v>
                </c:pt>
                <c:pt idx="1">
                  <c:v>6</c:v>
                </c:pt>
                <c:pt idx="2">
                  <c:v>4.7</c:v>
                </c:pt>
                <c:pt idx="3">
                  <c:v>4.9000000000000004</c:v>
                </c:pt>
                <c:pt idx="4">
                  <c:v>4.8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DBD-E748-8907-3817384325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1"/>
        <c:overlap val="-5"/>
        <c:axId val="968254128"/>
        <c:axId val="1018881008"/>
      </c:barChart>
      <c:catAx>
        <c:axId val="968254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8881008"/>
        <c:crosses val="autoZero"/>
        <c:auto val="1"/>
        <c:lblAlgn val="ctr"/>
        <c:lblOffset val="100"/>
        <c:noMultiLvlLbl val="0"/>
      </c:catAx>
      <c:valAx>
        <c:axId val="1018881008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968254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"/>
          <c:y val="0.6574450704232353"/>
          <c:w val="0.16239431367382898"/>
          <c:h val="0.2054216683321971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7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Current System 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Mercatus
(Koch)</c:v>
                </c:pt>
                <c:pt idx="1">
                  <c:v>Rand</c:v>
                </c:pt>
                <c:pt idx="2">
                  <c:v>Urban
Institute</c:v>
                </c:pt>
              </c:strCache>
            </c:strRef>
          </c:cat>
          <c:val>
            <c:numRef>
              <c:f>Sheet1!$B$2:$B$4</c:f>
              <c:numCache>
                <c:formatCode>_("$"* #,##0.000_);_("$"* \(#,##0.000\);_("$"* "-"??_);_(@_)</c:formatCode>
                <c:ptCount val="3"/>
                <c:pt idx="0">
                  <c:v>1.143</c:v>
                </c:pt>
                <c:pt idx="1">
                  <c:v>1.1479999999999999</c:v>
                </c:pt>
                <c:pt idx="2">
                  <c:v>1.143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25-1743-A130-484C169CE6E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Medicare for All 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Mercatus
(Koch)</c:v>
                </c:pt>
                <c:pt idx="1">
                  <c:v>Rand</c:v>
                </c:pt>
                <c:pt idx="2">
                  <c:v>Urban
Institute</c:v>
                </c:pt>
              </c:strCache>
            </c:strRef>
          </c:cat>
          <c:val>
            <c:numRef>
              <c:f>Sheet1!$C$2:$C$4</c:f>
              <c:numCache>
                <c:formatCode>_("$"* #,##0.000_);_("$"* \(#,##0.000\);_("$"* "-"??_);_(@_)</c:formatCode>
                <c:ptCount val="3"/>
                <c:pt idx="0">
                  <c:v>1.165</c:v>
                </c:pt>
                <c:pt idx="1">
                  <c:v>1.151</c:v>
                </c:pt>
                <c:pt idx="2">
                  <c:v>1.3620000000000001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925-1743-A130-484C169CE6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-4"/>
        <c:axId val="943830288"/>
        <c:axId val="988622336"/>
      </c:barChart>
      <c:catAx>
        <c:axId val="943830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8622336"/>
        <c:crosses val="autoZero"/>
        <c:auto val="1"/>
        <c:lblAlgn val="ctr"/>
        <c:lblOffset val="100"/>
        <c:noMultiLvlLbl val="0"/>
      </c:catAx>
      <c:valAx>
        <c:axId val="988622336"/>
        <c:scaling>
          <c:orientation val="minMax"/>
          <c:max val="1.3900000000000001"/>
          <c:min val="0"/>
        </c:scaling>
        <c:delete val="1"/>
        <c:axPos val="l"/>
        <c:numFmt formatCode="_(&quot;$&quot;* #,##0.000_);_(&quot;$&quot;* \(#,##0.000\);_(&quot;$&quot;* &quot;-&quot;??_);_(@_)" sourceLinked="1"/>
        <c:majorTickMark val="out"/>
        <c:minorTickMark val="none"/>
        <c:tickLblPos val="nextTo"/>
        <c:crossAx val="943830288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6.8027210884353739E-3"/>
          <c:y val="0.26322407838161704"/>
          <c:w val="0.26777153267025833"/>
          <c:h val="0.203618697507468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7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05741232947768"/>
          <c:y val="0"/>
          <c:w val="0.72378640849288223"/>
          <c:h val="0.799954634065538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1963-1966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Overall</c:v>
                </c:pt>
                <c:pt idx="1">
                  <c:v>Seniors</c:v>
                </c:pt>
                <c:pt idx="2">
                  <c:v>Age &lt;65</c:v>
                </c:pt>
              </c:strCache>
            </c:strRef>
          </c:cat>
          <c:val>
            <c:numRef>
              <c:f>Sheet1!$B$2:$B$4</c:f>
              <c:numCache>
                <c:formatCode>0.0</c:formatCode>
                <c:ptCount val="3"/>
                <c:pt idx="0">
                  <c:v>12.7</c:v>
                </c:pt>
                <c:pt idx="1">
                  <c:v>11</c:v>
                </c:pt>
                <c:pt idx="2">
                  <c:v>12.9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87-0F45-8E8E-300FEF534BA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1966-1970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Overall</c:v>
                </c:pt>
                <c:pt idx="1">
                  <c:v>Seniors</c:v>
                </c:pt>
                <c:pt idx="2">
                  <c:v>Age &lt;65</c:v>
                </c:pt>
              </c:strCache>
            </c:strRef>
          </c:cat>
          <c:val>
            <c:numRef>
              <c:f>Sheet1!$C$2:$C$4</c:f>
              <c:numCache>
                <c:formatCode>0.0</c:formatCode>
                <c:ptCount val="3"/>
                <c:pt idx="0">
                  <c:v>12.8</c:v>
                </c:pt>
                <c:pt idx="1">
                  <c:v>13.4</c:v>
                </c:pt>
                <c:pt idx="2">
                  <c:v>12.8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87-0F45-8E8E-300FEF534B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9"/>
        <c:overlap val="-4"/>
        <c:axId val="1020065808"/>
        <c:axId val="968376480"/>
      </c:barChart>
      <c:catAx>
        <c:axId val="1020065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8376480"/>
        <c:crosses val="autoZero"/>
        <c:auto val="1"/>
        <c:lblAlgn val="ctr"/>
        <c:lblOffset val="100"/>
        <c:noMultiLvlLbl val="0"/>
      </c:catAx>
      <c:valAx>
        <c:axId val="968376480"/>
        <c:scaling>
          <c:orientation val="minMax"/>
          <c:max val="14"/>
        </c:scaling>
        <c:delete val="1"/>
        <c:axPos val="l"/>
        <c:numFmt formatCode="0.0" sourceLinked="1"/>
        <c:majorTickMark val="out"/>
        <c:minorTickMark val="none"/>
        <c:tickLblPos val="nextTo"/>
        <c:crossAx val="1020065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0053943850790677E-2"/>
          <c:y val="0.46945597744976231"/>
          <c:w val="0.18770994644669611"/>
          <c:h val="0.23350522976701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>
                <a:solidFill>
                  <a:schemeClr val="bg1"/>
                </a:solidFill>
              </a:rPr>
              <a:t>Uninsured Patients</a:t>
            </a:r>
          </a:p>
        </c:rich>
      </c:tx>
      <c:layout>
        <c:manualLayout>
          <c:xMode val="edge"/>
          <c:yMode val="edge"/>
          <c:x val="0.200499681010023"/>
          <c:y val="2.14987662997043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279632489968604"/>
          <c:y val="0.15007178750029321"/>
          <c:w val="0.70108057854708461"/>
          <c:h val="0.807878898827869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683-8445-85B2-7164E63C9E8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683-8445-85B2-7164E63C9E8B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683-8445-85B2-7164E63C9E8B}"/>
              </c:ext>
            </c:extLst>
          </c:dPt>
          <c:dLbls>
            <c:dLbl>
              <c:idx val="0"/>
              <c:layout>
                <c:manualLayout>
                  <c:x val="-0.13618290717391673"/>
                  <c:y val="-0.166953518409739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683-8445-85B2-7164E63C9E8B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38100" cap="flat" cmpd="sng" algn="ctr">
                  <a:solidFill>
                    <a:schemeClr val="bg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No Hardship</c:v>
                </c:pt>
                <c:pt idx="1">
                  <c:v>Couldn't Pay</c:v>
                </c:pt>
                <c:pt idx="2">
                  <c:v>Hardship but Paid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0.41199999999999998</c:v>
                </c:pt>
                <c:pt idx="1">
                  <c:v>0.38300000000000001</c:v>
                </c:pt>
                <c:pt idx="2">
                  <c:v>0.20499999999999999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683-8445-85B2-7164E63C9E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3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8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05741232947768"/>
          <c:y val="2.8428324062002099E-2"/>
          <c:w val="0.72378640849288223"/>
          <c:h val="0.706146253825077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2008-2013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Overall</c:v>
                </c:pt>
                <c:pt idx="1">
                  <c:v>&lt;138% of
Poverty</c:v>
                </c:pt>
                <c:pt idx="2">
                  <c:v>&gt;400% FPL
+Medicare</c:v>
                </c:pt>
              </c:strCache>
            </c:strRef>
          </c:cat>
          <c:val>
            <c:numRef>
              <c:f>Sheet1!$B$2:$B$4</c:f>
              <c:numCache>
                <c:formatCode>0.0</c:formatCode>
                <c:ptCount val="3"/>
                <c:pt idx="0">
                  <c:v>47</c:v>
                </c:pt>
                <c:pt idx="1">
                  <c:v>63.8</c:v>
                </c:pt>
                <c:pt idx="2">
                  <c:v>44.4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87-0F45-8E8E-300FEF534BA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2014-2015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Overall</c:v>
                </c:pt>
                <c:pt idx="1">
                  <c:v>&lt;138% of
Poverty</c:v>
                </c:pt>
                <c:pt idx="2">
                  <c:v>&gt;400% FPL
+Medicare</c:v>
                </c:pt>
              </c:strCache>
            </c:strRef>
          </c:cat>
          <c:val>
            <c:numRef>
              <c:f>Sheet1!$C$2:$C$4</c:f>
              <c:numCache>
                <c:formatCode>0.0</c:formatCode>
                <c:ptCount val="3"/>
                <c:pt idx="0">
                  <c:v>39.700000000000003</c:v>
                </c:pt>
                <c:pt idx="1">
                  <c:v>67.3</c:v>
                </c:pt>
                <c:pt idx="2">
                  <c:v>36.6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87-0F45-8E8E-300FEF534B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9"/>
        <c:overlap val="-4"/>
        <c:axId val="1020065808"/>
        <c:axId val="968376480"/>
      </c:barChart>
      <c:catAx>
        <c:axId val="1020065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8376480"/>
        <c:crosses val="autoZero"/>
        <c:auto val="1"/>
        <c:lblAlgn val="ctr"/>
        <c:lblOffset val="100"/>
        <c:noMultiLvlLbl val="0"/>
      </c:catAx>
      <c:valAx>
        <c:axId val="968376480"/>
        <c:scaling>
          <c:orientation val="minMax"/>
          <c:max val="70"/>
        </c:scaling>
        <c:delete val="1"/>
        <c:axPos val="l"/>
        <c:numFmt formatCode="0.0" sourceLinked="1"/>
        <c:majorTickMark val="out"/>
        <c:minorTickMark val="none"/>
        <c:tickLblPos val="nextTo"/>
        <c:crossAx val="1020065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0053943850790677E-2"/>
          <c:y val="0.46945597744976231"/>
          <c:w val="0.18770994644669611"/>
          <c:h val="0.210207715691624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Series 1 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Medicaid</c:v>
                </c:pt>
                <c:pt idx="1">
                  <c:v>VA</c:v>
                </c:pt>
                <c:pt idx="2">
                  <c:v>Private 
Group 
Insurance</c:v>
                </c:pt>
                <c:pt idx="3">
                  <c:v>Medicare
+ Medigap</c:v>
                </c:pt>
                <c:pt idx="4">
                  <c:v>Medicare
HMO</c:v>
                </c:pt>
                <c:pt idx="5">
                  <c:v>Medicare
Alone</c:v>
                </c:pt>
              </c:strCache>
            </c:strRef>
          </c:cat>
          <c:val>
            <c:numRef>
              <c:f>Sheet1!$B$2:$B$7</c:f>
              <c:numCache>
                <c:formatCode>_("$"* #,##0_);_("$"* \(#,##0\);_("$"* "-"??_);_(@_)</c:formatCode>
                <c:ptCount val="6"/>
                <c:pt idx="0">
                  <c:v>2116</c:v>
                </c:pt>
                <c:pt idx="1">
                  <c:v>2367</c:v>
                </c:pt>
                <c:pt idx="2">
                  <c:v>5492</c:v>
                </c:pt>
                <c:pt idx="3">
                  <c:v>5670</c:v>
                </c:pt>
                <c:pt idx="4">
                  <c:v>5976</c:v>
                </c:pt>
                <c:pt idx="5">
                  <c:v>8115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02-424F-915C-9305A84636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7"/>
        <c:overlap val="-27"/>
        <c:axId val="1142712047"/>
        <c:axId val="1202733615"/>
      </c:barChart>
      <c:catAx>
        <c:axId val="11427120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2733615"/>
        <c:crosses val="autoZero"/>
        <c:auto val="1"/>
        <c:lblAlgn val="ctr"/>
        <c:lblOffset val="100"/>
        <c:noMultiLvlLbl val="0"/>
      </c:catAx>
      <c:valAx>
        <c:axId val="1202733615"/>
        <c:scaling>
          <c:orientation val="minMax"/>
        </c:scaling>
        <c:delete val="1"/>
        <c:axPos val="l"/>
        <c:numFmt formatCode="_(&quot;$&quot;* #,##0_);_(&quot;$&quot;* \(#,##0\);_(&quot;$&quot;* &quot;-&quot;??_);_(@_)" sourceLinked="1"/>
        <c:majorTickMark val="none"/>
        <c:minorTickMark val="none"/>
        <c:tickLblPos val="nextTo"/>
        <c:crossAx val="11427120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Sheet1!$A$2:$B$2</c:f>
              <c:strCache>
                <c:ptCount val="2"/>
                <c:pt idx="0">
                  <c:v>Year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Sheet1!$C$1:$BH$1</c:f>
              <c:strCache>
                <c:ptCount val="58"/>
                <c:pt idx="0">
                  <c:v>Column1</c:v>
                </c:pt>
                <c:pt idx="1">
                  <c:v>Column2</c:v>
                </c:pt>
                <c:pt idx="2">
                  <c:v>Column3</c:v>
                </c:pt>
                <c:pt idx="3">
                  <c:v>Column4</c:v>
                </c:pt>
                <c:pt idx="4">
                  <c:v>Column5</c:v>
                </c:pt>
                <c:pt idx="5">
                  <c:v>Column6</c:v>
                </c:pt>
                <c:pt idx="6">
                  <c:v>Column7</c:v>
                </c:pt>
                <c:pt idx="7">
                  <c:v>Column8</c:v>
                </c:pt>
                <c:pt idx="8">
                  <c:v>Column9</c:v>
                </c:pt>
                <c:pt idx="9">
                  <c:v>Column10</c:v>
                </c:pt>
                <c:pt idx="10">
                  <c:v>Column11</c:v>
                </c:pt>
                <c:pt idx="11">
                  <c:v>Column12</c:v>
                </c:pt>
                <c:pt idx="12">
                  <c:v>Column13</c:v>
                </c:pt>
                <c:pt idx="13">
                  <c:v>Column14</c:v>
                </c:pt>
                <c:pt idx="14">
                  <c:v>Column15</c:v>
                </c:pt>
                <c:pt idx="15">
                  <c:v>Column16</c:v>
                </c:pt>
                <c:pt idx="16">
                  <c:v>Column17</c:v>
                </c:pt>
                <c:pt idx="17">
                  <c:v>Column18</c:v>
                </c:pt>
                <c:pt idx="18">
                  <c:v>Column19</c:v>
                </c:pt>
                <c:pt idx="19">
                  <c:v>Column20</c:v>
                </c:pt>
                <c:pt idx="20">
                  <c:v>Column21</c:v>
                </c:pt>
                <c:pt idx="21">
                  <c:v>Column22</c:v>
                </c:pt>
                <c:pt idx="22">
                  <c:v>Column23</c:v>
                </c:pt>
                <c:pt idx="23">
                  <c:v>Column24</c:v>
                </c:pt>
                <c:pt idx="24">
                  <c:v>Column25</c:v>
                </c:pt>
                <c:pt idx="25">
                  <c:v>Column26</c:v>
                </c:pt>
                <c:pt idx="26">
                  <c:v>Column27</c:v>
                </c:pt>
                <c:pt idx="27">
                  <c:v>Column28</c:v>
                </c:pt>
                <c:pt idx="28">
                  <c:v>Column29</c:v>
                </c:pt>
                <c:pt idx="29">
                  <c:v>Column30</c:v>
                </c:pt>
                <c:pt idx="30">
                  <c:v>Column31</c:v>
                </c:pt>
                <c:pt idx="31">
                  <c:v>Column32</c:v>
                </c:pt>
                <c:pt idx="32">
                  <c:v>Column33</c:v>
                </c:pt>
                <c:pt idx="33">
                  <c:v>Column34</c:v>
                </c:pt>
                <c:pt idx="34">
                  <c:v>Column35</c:v>
                </c:pt>
                <c:pt idx="35">
                  <c:v>Column36</c:v>
                </c:pt>
                <c:pt idx="36">
                  <c:v>Column37</c:v>
                </c:pt>
                <c:pt idx="37">
                  <c:v>Column38</c:v>
                </c:pt>
                <c:pt idx="38">
                  <c:v>Column39</c:v>
                </c:pt>
                <c:pt idx="39">
                  <c:v>Column40</c:v>
                </c:pt>
                <c:pt idx="40">
                  <c:v>Column41</c:v>
                </c:pt>
                <c:pt idx="41">
                  <c:v>Column42</c:v>
                </c:pt>
                <c:pt idx="42">
                  <c:v>Column43</c:v>
                </c:pt>
                <c:pt idx="43">
                  <c:v>Column44</c:v>
                </c:pt>
                <c:pt idx="44">
                  <c:v>Column45</c:v>
                </c:pt>
                <c:pt idx="45">
                  <c:v>Column46</c:v>
                </c:pt>
                <c:pt idx="46">
                  <c:v>Column47</c:v>
                </c:pt>
                <c:pt idx="47">
                  <c:v>Column48</c:v>
                </c:pt>
                <c:pt idx="48">
                  <c:v>Column49</c:v>
                </c:pt>
                <c:pt idx="49">
                  <c:v>Column50</c:v>
                </c:pt>
                <c:pt idx="50">
                  <c:v>Column51</c:v>
                </c:pt>
                <c:pt idx="51">
                  <c:v>Column52</c:v>
                </c:pt>
                <c:pt idx="52">
                  <c:v>Column53</c:v>
                </c:pt>
                <c:pt idx="53">
                  <c:v>Column54</c:v>
                </c:pt>
                <c:pt idx="54">
                  <c:v>Column55</c:v>
                </c:pt>
                <c:pt idx="55">
                  <c:v>Column56</c:v>
                </c:pt>
                <c:pt idx="56">
                  <c:v>Column57</c:v>
                </c:pt>
                <c:pt idx="57">
                  <c:v>Column58</c:v>
                </c:pt>
              </c:strCache>
            </c:strRef>
          </c:cat>
          <c:val>
            <c:numRef>
              <c:f>Sheet1!$C$2:$BH$2</c:f>
              <c:numCache>
                <c:formatCode>General</c:formatCode>
                <c:ptCount val="5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0D3-5441-8AB2-29738CFBD135}"/>
            </c:ext>
          </c:extLst>
        </c:ser>
        <c:ser>
          <c:idx val="1"/>
          <c:order val="1"/>
          <c:tx>
            <c:strRef>
              <c:f>Sheet1!$A$3:$B$3</c:f>
              <c:strCache>
                <c:ptCount val="2"/>
                <c:pt idx="0">
                  <c:v>Country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Sheet1!$C$1:$BH$1</c:f>
              <c:strCache>
                <c:ptCount val="58"/>
                <c:pt idx="0">
                  <c:v>Column1</c:v>
                </c:pt>
                <c:pt idx="1">
                  <c:v>Column2</c:v>
                </c:pt>
                <c:pt idx="2">
                  <c:v>Column3</c:v>
                </c:pt>
                <c:pt idx="3">
                  <c:v>Column4</c:v>
                </c:pt>
                <c:pt idx="4">
                  <c:v>Column5</c:v>
                </c:pt>
                <c:pt idx="5">
                  <c:v>Column6</c:v>
                </c:pt>
                <c:pt idx="6">
                  <c:v>Column7</c:v>
                </c:pt>
                <c:pt idx="7">
                  <c:v>Column8</c:v>
                </c:pt>
                <c:pt idx="8">
                  <c:v>Column9</c:v>
                </c:pt>
                <c:pt idx="9">
                  <c:v>Column10</c:v>
                </c:pt>
                <c:pt idx="10">
                  <c:v>Column11</c:v>
                </c:pt>
                <c:pt idx="11">
                  <c:v>Column12</c:v>
                </c:pt>
                <c:pt idx="12">
                  <c:v>Column13</c:v>
                </c:pt>
                <c:pt idx="13">
                  <c:v>Column14</c:v>
                </c:pt>
                <c:pt idx="14">
                  <c:v>Column15</c:v>
                </c:pt>
                <c:pt idx="15">
                  <c:v>Column16</c:v>
                </c:pt>
                <c:pt idx="16">
                  <c:v>Column17</c:v>
                </c:pt>
                <c:pt idx="17">
                  <c:v>Column18</c:v>
                </c:pt>
                <c:pt idx="18">
                  <c:v>Column19</c:v>
                </c:pt>
                <c:pt idx="19">
                  <c:v>Column20</c:v>
                </c:pt>
                <c:pt idx="20">
                  <c:v>Column21</c:v>
                </c:pt>
                <c:pt idx="21">
                  <c:v>Column22</c:v>
                </c:pt>
                <c:pt idx="22">
                  <c:v>Column23</c:v>
                </c:pt>
                <c:pt idx="23">
                  <c:v>Column24</c:v>
                </c:pt>
                <c:pt idx="24">
                  <c:v>Column25</c:v>
                </c:pt>
                <c:pt idx="25">
                  <c:v>Column26</c:v>
                </c:pt>
                <c:pt idx="26">
                  <c:v>Column27</c:v>
                </c:pt>
                <c:pt idx="27">
                  <c:v>Column28</c:v>
                </c:pt>
                <c:pt idx="28">
                  <c:v>Column29</c:v>
                </c:pt>
                <c:pt idx="29">
                  <c:v>Column30</c:v>
                </c:pt>
                <c:pt idx="30">
                  <c:v>Column31</c:v>
                </c:pt>
                <c:pt idx="31">
                  <c:v>Column32</c:v>
                </c:pt>
                <c:pt idx="32">
                  <c:v>Column33</c:v>
                </c:pt>
                <c:pt idx="33">
                  <c:v>Column34</c:v>
                </c:pt>
                <c:pt idx="34">
                  <c:v>Column35</c:v>
                </c:pt>
                <c:pt idx="35">
                  <c:v>Column36</c:v>
                </c:pt>
                <c:pt idx="36">
                  <c:v>Column37</c:v>
                </c:pt>
                <c:pt idx="37">
                  <c:v>Column38</c:v>
                </c:pt>
                <c:pt idx="38">
                  <c:v>Column39</c:v>
                </c:pt>
                <c:pt idx="39">
                  <c:v>Column40</c:v>
                </c:pt>
                <c:pt idx="40">
                  <c:v>Column41</c:v>
                </c:pt>
                <c:pt idx="41">
                  <c:v>Column42</c:v>
                </c:pt>
                <c:pt idx="42">
                  <c:v>Column43</c:v>
                </c:pt>
                <c:pt idx="43">
                  <c:v>Column44</c:v>
                </c:pt>
                <c:pt idx="44">
                  <c:v>Column45</c:v>
                </c:pt>
                <c:pt idx="45">
                  <c:v>Column46</c:v>
                </c:pt>
                <c:pt idx="46">
                  <c:v>Column47</c:v>
                </c:pt>
                <c:pt idx="47">
                  <c:v>Column48</c:v>
                </c:pt>
                <c:pt idx="48">
                  <c:v>Column49</c:v>
                </c:pt>
                <c:pt idx="49">
                  <c:v>Column50</c:v>
                </c:pt>
                <c:pt idx="50">
                  <c:v>Column51</c:v>
                </c:pt>
                <c:pt idx="51">
                  <c:v>Column52</c:v>
                </c:pt>
                <c:pt idx="52">
                  <c:v>Column53</c:v>
                </c:pt>
                <c:pt idx="53">
                  <c:v>Column54</c:v>
                </c:pt>
                <c:pt idx="54">
                  <c:v>Column55</c:v>
                </c:pt>
                <c:pt idx="55">
                  <c:v>Column56</c:v>
                </c:pt>
                <c:pt idx="56">
                  <c:v>Column57</c:v>
                </c:pt>
                <c:pt idx="57">
                  <c:v>Column58</c:v>
                </c:pt>
              </c:strCache>
            </c:strRef>
          </c:cat>
          <c:val>
            <c:numRef>
              <c:f>Sheet1!$C$3:$BH$3</c:f>
              <c:numCache>
                <c:formatCode>General</c:formatCode>
                <c:ptCount val="5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0D3-5441-8AB2-29738CFBD135}"/>
            </c:ext>
          </c:extLst>
        </c:ser>
        <c:ser>
          <c:idx val="2"/>
          <c:order val="2"/>
          <c:tx>
            <c:strRef>
              <c:f>Sheet1!$A$4:$B$4</c:f>
              <c:strCache>
                <c:ptCount val="2"/>
                <c:pt idx="0">
                  <c:v>Australia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Sheet1!$C$1:$BH$1</c:f>
              <c:strCache>
                <c:ptCount val="58"/>
                <c:pt idx="0">
                  <c:v>Column1</c:v>
                </c:pt>
                <c:pt idx="1">
                  <c:v>Column2</c:v>
                </c:pt>
                <c:pt idx="2">
                  <c:v>Column3</c:v>
                </c:pt>
                <c:pt idx="3">
                  <c:v>Column4</c:v>
                </c:pt>
                <c:pt idx="4">
                  <c:v>Column5</c:v>
                </c:pt>
                <c:pt idx="5">
                  <c:v>Column6</c:v>
                </c:pt>
                <c:pt idx="6">
                  <c:v>Column7</c:v>
                </c:pt>
                <c:pt idx="7">
                  <c:v>Column8</c:v>
                </c:pt>
                <c:pt idx="8">
                  <c:v>Column9</c:v>
                </c:pt>
                <c:pt idx="9">
                  <c:v>Column10</c:v>
                </c:pt>
                <c:pt idx="10">
                  <c:v>Column11</c:v>
                </c:pt>
                <c:pt idx="11">
                  <c:v>Column12</c:v>
                </c:pt>
                <c:pt idx="12">
                  <c:v>Column13</c:v>
                </c:pt>
                <c:pt idx="13">
                  <c:v>Column14</c:v>
                </c:pt>
                <c:pt idx="14">
                  <c:v>Column15</c:v>
                </c:pt>
                <c:pt idx="15">
                  <c:v>Column16</c:v>
                </c:pt>
                <c:pt idx="16">
                  <c:v>Column17</c:v>
                </c:pt>
                <c:pt idx="17">
                  <c:v>Column18</c:v>
                </c:pt>
                <c:pt idx="18">
                  <c:v>Column19</c:v>
                </c:pt>
                <c:pt idx="19">
                  <c:v>Column20</c:v>
                </c:pt>
                <c:pt idx="20">
                  <c:v>Column21</c:v>
                </c:pt>
                <c:pt idx="21">
                  <c:v>Column22</c:v>
                </c:pt>
                <c:pt idx="22">
                  <c:v>Column23</c:v>
                </c:pt>
                <c:pt idx="23">
                  <c:v>Column24</c:v>
                </c:pt>
                <c:pt idx="24">
                  <c:v>Column25</c:v>
                </c:pt>
                <c:pt idx="25">
                  <c:v>Column26</c:v>
                </c:pt>
                <c:pt idx="26">
                  <c:v>Column27</c:v>
                </c:pt>
                <c:pt idx="27">
                  <c:v>Column28</c:v>
                </c:pt>
                <c:pt idx="28">
                  <c:v>Column29</c:v>
                </c:pt>
                <c:pt idx="29">
                  <c:v>Column30</c:v>
                </c:pt>
                <c:pt idx="30">
                  <c:v>Column31</c:v>
                </c:pt>
                <c:pt idx="31">
                  <c:v>Column32</c:v>
                </c:pt>
                <c:pt idx="32">
                  <c:v>Column33</c:v>
                </c:pt>
                <c:pt idx="33">
                  <c:v>Column34</c:v>
                </c:pt>
                <c:pt idx="34">
                  <c:v>Column35</c:v>
                </c:pt>
                <c:pt idx="35">
                  <c:v>Column36</c:v>
                </c:pt>
                <c:pt idx="36">
                  <c:v>Column37</c:v>
                </c:pt>
                <c:pt idx="37">
                  <c:v>Column38</c:v>
                </c:pt>
                <c:pt idx="38">
                  <c:v>Column39</c:v>
                </c:pt>
                <c:pt idx="39">
                  <c:v>Column40</c:v>
                </c:pt>
                <c:pt idx="40">
                  <c:v>Column41</c:v>
                </c:pt>
                <c:pt idx="41">
                  <c:v>Column42</c:v>
                </c:pt>
                <c:pt idx="42">
                  <c:v>Column43</c:v>
                </c:pt>
                <c:pt idx="43">
                  <c:v>Column44</c:v>
                </c:pt>
                <c:pt idx="44">
                  <c:v>Column45</c:v>
                </c:pt>
                <c:pt idx="45">
                  <c:v>Column46</c:v>
                </c:pt>
                <c:pt idx="46">
                  <c:v>Column47</c:v>
                </c:pt>
                <c:pt idx="47">
                  <c:v>Column48</c:v>
                </c:pt>
                <c:pt idx="48">
                  <c:v>Column49</c:v>
                </c:pt>
                <c:pt idx="49">
                  <c:v>Column50</c:v>
                </c:pt>
                <c:pt idx="50">
                  <c:v>Column51</c:v>
                </c:pt>
                <c:pt idx="51">
                  <c:v>Column52</c:v>
                </c:pt>
                <c:pt idx="52">
                  <c:v>Column53</c:v>
                </c:pt>
                <c:pt idx="53">
                  <c:v>Column54</c:v>
                </c:pt>
                <c:pt idx="54">
                  <c:v>Column55</c:v>
                </c:pt>
                <c:pt idx="55">
                  <c:v>Column56</c:v>
                </c:pt>
                <c:pt idx="56">
                  <c:v>Column57</c:v>
                </c:pt>
                <c:pt idx="57">
                  <c:v>Column58</c:v>
                </c:pt>
              </c:strCache>
            </c:strRef>
          </c:cat>
          <c:val>
            <c:numRef>
              <c:f>Sheet1!$C$4:$BH$4</c:f>
              <c:numCache>
                <c:formatCode>General</c:formatCode>
                <c:ptCount val="58"/>
                <c:pt idx="0">
                  <c:v>70.900000000000006</c:v>
                </c:pt>
                <c:pt idx="1">
                  <c:v>71.2</c:v>
                </c:pt>
                <c:pt idx="2">
                  <c:v>71</c:v>
                </c:pt>
                <c:pt idx="3">
                  <c:v>71.099999999999994</c:v>
                </c:pt>
                <c:pt idx="4">
                  <c:v>70.7</c:v>
                </c:pt>
                <c:pt idx="5">
                  <c:v>71</c:v>
                </c:pt>
                <c:pt idx="6">
                  <c:v>70.8</c:v>
                </c:pt>
                <c:pt idx="7">
                  <c:v>71.2</c:v>
                </c:pt>
                <c:pt idx="8">
                  <c:v>70.900000000000006</c:v>
                </c:pt>
                <c:pt idx="9">
                  <c:v>71.099999999999994</c:v>
                </c:pt>
                <c:pt idx="10">
                  <c:v>70.8</c:v>
                </c:pt>
                <c:pt idx="11">
                  <c:v>71.599999999999994</c:v>
                </c:pt>
                <c:pt idx="12">
                  <c:v>72</c:v>
                </c:pt>
                <c:pt idx="13">
                  <c:v>72.099999999999994</c:v>
                </c:pt>
                <c:pt idx="14">
                  <c:v>71.900000000000006</c:v>
                </c:pt>
                <c:pt idx="15">
                  <c:v>72.7</c:v>
                </c:pt>
                <c:pt idx="16">
                  <c:v>72.8</c:v>
                </c:pt>
                <c:pt idx="17">
                  <c:v>73.400000000000006</c:v>
                </c:pt>
                <c:pt idx="18">
                  <c:v>73.7</c:v>
                </c:pt>
                <c:pt idx="19">
                  <c:v>74.3</c:v>
                </c:pt>
                <c:pt idx="20">
                  <c:v>74.599999999999994</c:v>
                </c:pt>
                <c:pt idx="21">
                  <c:v>74.900000000000006</c:v>
                </c:pt>
                <c:pt idx="22">
                  <c:v>74.7</c:v>
                </c:pt>
                <c:pt idx="23">
                  <c:v>75.5</c:v>
                </c:pt>
                <c:pt idx="24">
                  <c:v>75.8</c:v>
                </c:pt>
                <c:pt idx="25">
                  <c:v>75.599999999999994</c:v>
                </c:pt>
                <c:pt idx="26">
                  <c:v>76.099999999999994</c:v>
                </c:pt>
                <c:pt idx="27">
                  <c:v>76.3</c:v>
                </c:pt>
                <c:pt idx="28">
                  <c:v>76.3</c:v>
                </c:pt>
                <c:pt idx="29">
                  <c:v>76.5</c:v>
                </c:pt>
                <c:pt idx="30">
                  <c:v>77</c:v>
                </c:pt>
                <c:pt idx="31">
                  <c:v>77.400000000000006</c:v>
                </c:pt>
                <c:pt idx="32">
                  <c:v>77.5</c:v>
                </c:pt>
                <c:pt idx="33">
                  <c:v>78</c:v>
                </c:pt>
                <c:pt idx="34">
                  <c:v>78</c:v>
                </c:pt>
                <c:pt idx="35">
                  <c:v>77.900000000000006</c:v>
                </c:pt>
                <c:pt idx="36">
                  <c:v>78.2</c:v>
                </c:pt>
                <c:pt idx="37">
                  <c:v>78.5</c:v>
                </c:pt>
                <c:pt idx="38">
                  <c:v>78.7</c:v>
                </c:pt>
                <c:pt idx="39">
                  <c:v>79</c:v>
                </c:pt>
                <c:pt idx="40">
                  <c:v>79.3</c:v>
                </c:pt>
                <c:pt idx="41">
                  <c:v>79.7</c:v>
                </c:pt>
                <c:pt idx="42">
                  <c:v>80</c:v>
                </c:pt>
                <c:pt idx="43">
                  <c:v>80.3</c:v>
                </c:pt>
                <c:pt idx="44">
                  <c:v>80.599999999999994</c:v>
                </c:pt>
                <c:pt idx="45">
                  <c:v>80.900000000000006</c:v>
                </c:pt>
                <c:pt idx="46">
                  <c:v>81.099999999999994</c:v>
                </c:pt>
                <c:pt idx="47">
                  <c:v>81.400000000000006</c:v>
                </c:pt>
                <c:pt idx="48">
                  <c:v>81.5</c:v>
                </c:pt>
                <c:pt idx="49">
                  <c:v>81.599999999999994</c:v>
                </c:pt>
                <c:pt idx="50">
                  <c:v>81.8</c:v>
                </c:pt>
                <c:pt idx="51">
                  <c:v>82</c:v>
                </c:pt>
                <c:pt idx="52">
                  <c:v>82.1</c:v>
                </c:pt>
                <c:pt idx="53">
                  <c:v>82.2</c:v>
                </c:pt>
                <c:pt idx="54">
                  <c:v>82.4</c:v>
                </c:pt>
                <c:pt idx="55">
                  <c:v>82.5</c:v>
                </c:pt>
                <c:pt idx="56">
                  <c:v>82.5</c:v>
                </c:pt>
                <c:pt idx="57">
                  <c:v>82.6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0D3-5441-8AB2-29738CFBD135}"/>
            </c:ext>
          </c:extLst>
        </c:ser>
        <c:ser>
          <c:idx val="3"/>
          <c:order val="3"/>
          <c:tx>
            <c:strRef>
              <c:f>Sheet1!$A$5:$B$5</c:f>
              <c:strCache>
                <c:ptCount val="2"/>
                <c:pt idx="0">
                  <c:v>Canada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Sheet1!$C$1:$BH$1</c:f>
              <c:strCache>
                <c:ptCount val="58"/>
                <c:pt idx="0">
                  <c:v>Column1</c:v>
                </c:pt>
                <c:pt idx="1">
                  <c:v>Column2</c:v>
                </c:pt>
                <c:pt idx="2">
                  <c:v>Column3</c:v>
                </c:pt>
                <c:pt idx="3">
                  <c:v>Column4</c:v>
                </c:pt>
                <c:pt idx="4">
                  <c:v>Column5</c:v>
                </c:pt>
                <c:pt idx="5">
                  <c:v>Column6</c:v>
                </c:pt>
                <c:pt idx="6">
                  <c:v>Column7</c:v>
                </c:pt>
                <c:pt idx="7">
                  <c:v>Column8</c:v>
                </c:pt>
                <c:pt idx="8">
                  <c:v>Column9</c:v>
                </c:pt>
                <c:pt idx="9">
                  <c:v>Column10</c:v>
                </c:pt>
                <c:pt idx="10">
                  <c:v>Column11</c:v>
                </c:pt>
                <c:pt idx="11">
                  <c:v>Column12</c:v>
                </c:pt>
                <c:pt idx="12">
                  <c:v>Column13</c:v>
                </c:pt>
                <c:pt idx="13">
                  <c:v>Column14</c:v>
                </c:pt>
                <c:pt idx="14">
                  <c:v>Column15</c:v>
                </c:pt>
                <c:pt idx="15">
                  <c:v>Column16</c:v>
                </c:pt>
                <c:pt idx="16">
                  <c:v>Column17</c:v>
                </c:pt>
                <c:pt idx="17">
                  <c:v>Column18</c:v>
                </c:pt>
                <c:pt idx="18">
                  <c:v>Column19</c:v>
                </c:pt>
                <c:pt idx="19">
                  <c:v>Column20</c:v>
                </c:pt>
                <c:pt idx="20">
                  <c:v>Column21</c:v>
                </c:pt>
                <c:pt idx="21">
                  <c:v>Column22</c:v>
                </c:pt>
                <c:pt idx="22">
                  <c:v>Column23</c:v>
                </c:pt>
                <c:pt idx="23">
                  <c:v>Column24</c:v>
                </c:pt>
                <c:pt idx="24">
                  <c:v>Column25</c:v>
                </c:pt>
                <c:pt idx="25">
                  <c:v>Column26</c:v>
                </c:pt>
                <c:pt idx="26">
                  <c:v>Column27</c:v>
                </c:pt>
                <c:pt idx="27">
                  <c:v>Column28</c:v>
                </c:pt>
                <c:pt idx="28">
                  <c:v>Column29</c:v>
                </c:pt>
                <c:pt idx="29">
                  <c:v>Column30</c:v>
                </c:pt>
                <c:pt idx="30">
                  <c:v>Column31</c:v>
                </c:pt>
                <c:pt idx="31">
                  <c:v>Column32</c:v>
                </c:pt>
                <c:pt idx="32">
                  <c:v>Column33</c:v>
                </c:pt>
                <c:pt idx="33">
                  <c:v>Column34</c:v>
                </c:pt>
                <c:pt idx="34">
                  <c:v>Column35</c:v>
                </c:pt>
                <c:pt idx="35">
                  <c:v>Column36</c:v>
                </c:pt>
                <c:pt idx="36">
                  <c:v>Column37</c:v>
                </c:pt>
                <c:pt idx="37">
                  <c:v>Column38</c:v>
                </c:pt>
                <c:pt idx="38">
                  <c:v>Column39</c:v>
                </c:pt>
                <c:pt idx="39">
                  <c:v>Column40</c:v>
                </c:pt>
                <c:pt idx="40">
                  <c:v>Column41</c:v>
                </c:pt>
                <c:pt idx="41">
                  <c:v>Column42</c:v>
                </c:pt>
                <c:pt idx="42">
                  <c:v>Column43</c:v>
                </c:pt>
                <c:pt idx="43">
                  <c:v>Column44</c:v>
                </c:pt>
                <c:pt idx="44">
                  <c:v>Column45</c:v>
                </c:pt>
                <c:pt idx="45">
                  <c:v>Column46</c:v>
                </c:pt>
                <c:pt idx="46">
                  <c:v>Column47</c:v>
                </c:pt>
                <c:pt idx="47">
                  <c:v>Column48</c:v>
                </c:pt>
                <c:pt idx="48">
                  <c:v>Column49</c:v>
                </c:pt>
                <c:pt idx="49">
                  <c:v>Column50</c:v>
                </c:pt>
                <c:pt idx="50">
                  <c:v>Column51</c:v>
                </c:pt>
                <c:pt idx="51">
                  <c:v>Column52</c:v>
                </c:pt>
                <c:pt idx="52">
                  <c:v>Column53</c:v>
                </c:pt>
                <c:pt idx="53">
                  <c:v>Column54</c:v>
                </c:pt>
                <c:pt idx="54">
                  <c:v>Column55</c:v>
                </c:pt>
                <c:pt idx="55">
                  <c:v>Column56</c:v>
                </c:pt>
                <c:pt idx="56">
                  <c:v>Column57</c:v>
                </c:pt>
                <c:pt idx="57">
                  <c:v>Column58</c:v>
                </c:pt>
              </c:strCache>
            </c:strRef>
          </c:cat>
          <c:val>
            <c:numRef>
              <c:f>Sheet1!$C$5:$BH$5</c:f>
              <c:numCache>
                <c:formatCode>General</c:formatCode>
                <c:ptCount val="58"/>
                <c:pt idx="0">
                  <c:v>71.3</c:v>
                </c:pt>
                <c:pt idx="1">
                  <c:v>71.3</c:v>
                </c:pt>
                <c:pt idx="2">
                  <c:v>71.3</c:v>
                </c:pt>
                <c:pt idx="3">
                  <c:v>71.3</c:v>
                </c:pt>
                <c:pt idx="4">
                  <c:v>71.3</c:v>
                </c:pt>
                <c:pt idx="5">
                  <c:v>71.3</c:v>
                </c:pt>
                <c:pt idx="6">
                  <c:v>72</c:v>
                </c:pt>
                <c:pt idx="7">
                  <c:v>72</c:v>
                </c:pt>
                <c:pt idx="8">
                  <c:v>72</c:v>
                </c:pt>
                <c:pt idx="9">
                  <c:v>72</c:v>
                </c:pt>
                <c:pt idx="10">
                  <c:v>72</c:v>
                </c:pt>
                <c:pt idx="11">
                  <c:v>72.900000000000006</c:v>
                </c:pt>
                <c:pt idx="12">
                  <c:v>72.900000000000006</c:v>
                </c:pt>
                <c:pt idx="13">
                  <c:v>72.900000000000006</c:v>
                </c:pt>
                <c:pt idx="14">
                  <c:v>72.900000000000006</c:v>
                </c:pt>
                <c:pt idx="15">
                  <c:v>72.900000000000006</c:v>
                </c:pt>
                <c:pt idx="16">
                  <c:v>73.900000000000006</c:v>
                </c:pt>
                <c:pt idx="17">
                  <c:v>73.900000000000006</c:v>
                </c:pt>
                <c:pt idx="18">
                  <c:v>73.900000000000006</c:v>
                </c:pt>
                <c:pt idx="19">
                  <c:v>75.099999999999994</c:v>
                </c:pt>
                <c:pt idx="20">
                  <c:v>75.3</c:v>
                </c:pt>
                <c:pt idx="21">
                  <c:v>75.5</c:v>
                </c:pt>
                <c:pt idx="22">
                  <c:v>75.599999999999994</c:v>
                </c:pt>
                <c:pt idx="23">
                  <c:v>75.900000000000006</c:v>
                </c:pt>
                <c:pt idx="24">
                  <c:v>76.2</c:v>
                </c:pt>
                <c:pt idx="25">
                  <c:v>76.3</c:v>
                </c:pt>
                <c:pt idx="26">
                  <c:v>76.5</c:v>
                </c:pt>
                <c:pt idx="27">
                  <c:v>76.599999999999994</c:v>
                </c:pt>
                <c:pt idx="28">
                  <c:v>76.8</c:v>
                </c:pt>
                <c:pt idx="29">
                  <c:v>77</c:v>
                </c:pt>
                <c:pt idx="30">
                  <c:v>77.2</c:v>
                </c:pt>
                <c:pt idx="31">
                  <c:v>77.5</c:v>
                </c:pt>
                <c:pt idx="32">
                  <c:v>77.7</c:v>
                </c:pt>
                <c:pt idx="33">
                  <c:v>77.8</c:v>
                </c:pt>
                <c:pt idx="34">
                  <c:v>77.900000000000006</c:v>
                </c:pt>
                <c:pt idx="35">
                  <c:v>77.900000000000006</c:v>
                </c:pt>
                <c:pt idx="36">
                  <c:v>78.099999999999994</c:v>
                </c:pt>
                <c:pt idx="37">
                  <c:v>78.3</c:v>
                </c:pt>
                <c:pt idx="38">
                  <c:v>78.5</c:v>
                </c:pt>
                <c:pt idx="39">
                  <c:v>78.7</c:v>
                </c:pt>
                <c:pt idx="40">
                  <c:v>79</c:v>
                </c:pt>
                <c:pt idx="41">
                  <c:v>79.2</c:v>
                </c:pt>
                <c:pt idx="42">
                  <c:v>79.400000000000006</c:v>
                </c:pt>
                <c:pt idx="43">
                  <c:v>79.599999999999994</c:v>
                </c:pt>
                <c:pt idx="44">
                  <c:v>79.8</c:v>
                </c:pt>
                <c:pt idx="45">
                  <c:v>80</c:v>
                </c:pt>
                <c:pt idx="46">
                  <c:v>80.3</c:v>
                </c:pt>
                <c:pt idx="47">
                  <c:v>80.400000000000006</c:v>
                </c:pt>
                <c:pt idx="48">
                  <c:v>80.599999999999994</c:v>
                </c:pt>
                <c:pt idx="49">
                  <c:v>80.8</c:v>
                </c:pt>
                <c:pt idx="50">
                  <c:v>81.099999999999994</c:v>
                </c:pt>
                <c:pt idx="51">
                  <c:v>81.3</c:v>
                </c:pt>
                <c:pt idx="52">
                  <c:v>81.5</c:v>
                </c:pt>
                <c:pt idx="53">
                  <c:v>81.7</c:v>
                </c:pt>
                <c:pt idx="54">
                  <c:v>81.8</c:v>
                </c:pt>
                <c:pt idx="55">
                  <c:v>81.900000000000006</c:v>
                </c:pt>
                <c:pt idx="56">
                  <c:v>82</c:v>
                </c:pt>
                <c:pt idx="57">
                  <c:v>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0D3-5441-8AB2-29738CFBD135}"/>
            </c:ext>
          </c:extLst>
        </c:ser>
        <c:ser>
          <c:idx val="4"/>
          <c:order val="4"/>
          <c:tx>
            <c:strRef>
              <c:f>Sheet1!$A$6:$B$6</c:f>
              <c:strCache>
                <c:ptCount val="2"/>
                <c:pt idx="0">
                  <c:v>Finland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Sheet1!$C$1:$BH$1</c:f>
              <c:strCache>
                <c:ptCount val="58"/>
                <c:pt idx="0">
                  <c:v>Column1</c:v>
                </c:pt>
                <c:pt idx="1">
                  <c:v>Column2</c:v>
                </c:pt>
                <c:pt idx="2">
                  <c:v>Column3</c:v>
                </c:pt>
                <c:pt idx="3">
                  <c:v>Column4</c:v>
                </c:pt>
                <c:pt idx="4">
                  <c:v>Column5</c:v>
                </c:pt>
                <c:pt idx="5">
                  <c:v>Column6</c:v>
                </c:pt>
                <c:pt idx="6">
                  <c:v>Column7</c:v>
                </c:pt>
                <c:pt idx="7">
                  <c:v>Column8</c:v>
                </c:pt>
                <c:pt idx="8">
                  <c:v>Column9</c:v>
                </c:pt>
                <c:pt idx="9">
                  <c:v>Column10</c:v>
                </c:pt>
                <c:pt idx="10">
                  <c:v>Column11</c:v>
                </c:pt>
                <c:pt idx="11">
                  <c:v>Column12</c:v>
                </c:pt>
                <c:pt idx="12">
                  <c:v>Column13</c:v>
                </c:pt>
                <c:pt idx="13">
                  <c:v>Column14</c:v>
                </c:pt>
                <c:pt idx="14">
                  <c:v>Column15</c:v>
                </c:pt>
                <c:pt idx="15">
                  <c:v>Column16</c:v>
                </c:pt>
                <c:pt idx="16">
                  <c:v>Column17</c:v>
                </c:pt>
                <c:pt idx="17">
                  <c:v>Column18</c:v>
                </c:pt>
                <c:pt idx="18">
                  <c:v>Column19</c:v>
                </c:pt>
                <c:pt idx="19">
                  <c:v>Column20</c:v>
                </c:pt>
                <c:pt idx="20">
                  <c:v>Column21</c:v>
                </c:pt>
                <c:pt idx="21">
                  <c:v>Column22</c:v>
                </c:pt>
                <c:pt idx="22">
                  <c:v>Column23</c:v>
                </c:pt>
                <c:pt idx="23">
                  <c:v>Column24</c:v>
                </c:pt>
                <c:pt idx="24">
                  <c:v>Column25</c:v>
                </c:pt>
                <c:pt idx="25">
                  <c:v>Column26</c:v>
                </c:pt>
                <c:pt idx="26">
                  <c:v>Column27</c:v>
                </c:pt>
                <c:pt idx="27">
                  <c:v>Column28</c:v>
                </c:pt>
                <c:pt idx="28">
                  <c:v>Column29</c:v>
                </c:pt>
                <c:pt idx="29">
                  <c:v>Column30</c:v>
                </c:pt>
                <c:pt idx="30">
                  <c:v>Column31</c:v>
                </c:pt>
                <c:pt idx="31">
                  <c:v>Column32</c:v>
                </c:pt>
                <c:pt idx="32">
                  <c:v>Column33</c:v>
                </c:pt>
                <c:pt idx="33">
                  <c:v>Column34</c:v>
                </c:pt>
                <c:pt idx="34">
                  <c:v>Column35</c:v>
                </c:pt>
                <c:pt idx="35">
                  <c:v>Column36</c:v>
                </c:pt>
                <c:pt idx="36">
                  <c:v>Column37</c:v>
                </c:pt>
                <c:pt idx="37">
                  <c:v>Column38</c:v>
                </c:pt>
                <c:pt idx="38">
                  <c:v>Column39</c:v>
                </c:pt>
                <c:pt idx="39">
                  <c:v>Column40</c:v>
                </c:pt>
                <c:pt idx="40">
                  <c:v>Column41</c:v>
                </c:pt>
                <c:pt idx="41">
                  <c:v>Column42</c:v>
                </c:pt>
                <c:pt idx="42">
                  <c:v>Column43</c:v>
                </c:pt>
                <c:pt idx="43">
                  <c:v>Column44</c:v>
                </c:pt>
                <c:pt idx="44">
                  <c:v>Column45</c:v>
                </c:pt>
                <c:pt idx="45">
                  <c:v>Column46</c:v>
                </c:pt>
                <c:pt idx="46">
                  <c:v>Column47</c:v>
                </c:pt>
                <c:pt idx="47">
                  <c:v>Column48</c:v>
                </c:pt>
                <c:pt idx="48">
                  <c:v>Column49</c:v>
                </c:pt>
                <c:pt idx="49">
                  <c:v>Column50</c:v>
                </c:pt>
                <c:pt idx="50">
                  <c:v>Column51</c:v>
                </c:pt>
                <c:pt idx="51">
                  <c:v>Column52</c:v>
                </c:pt>
                <c:pt idx="52">
                  <c:v>Column53</c:v>
                </c:pt>
                <c:pt idx="53">
                  <c:v>Column54</c:v>
                </c:pt>
                <c:pt idx="54">
                  <c:v>Column55</c:v>
                </c:pt>
                <c:pt idx="55">
                  <c:v>Column56</c:v>
                </c:pt>
                <c:pt idx="56">
                  <c:v>Column57</c:v>
                </c:pt>
                <c:pt idx="57">
                  <c:v>Column58</c:v>
                </c:pt>
              </c:strCache>
            </c:strRef>
          </c:cat>
          <c:val>
            <c:numRef>
              <c:f>Sheet1!$C$6:$BH$6</c:f>
              <c:numCache>
                <c:formatCode>General</c:formatCode>
                <c:ptCount val="58"/>
                <c:pt idx="0">
                  <c:v>69</c:v>
                </c:pt>
                <c:pt idx="1">
                  <c:v>69</c:v>
                </c:pt>
                <c:pt idx="2">
                  <c:v>69</c:v>
                </c:pt>
                <c:pt idx="3">
                  <c:v>69</c:v>
                </c:pt>
                <c:pt idx="4">
                  <c:v>69</c:v>
                </c:pt>
                <c:pt idx="5">
                  <c:v>69</c:v>
                </c:pt>
                <c:pt idx="6">
                  <c:v>69</c:v>
                </c:pt>
                <c:pt idx="7">
                  <c:v>69</c:v>
                </c:pt>
                <c:pt idx="8">
                  <c:v>69.8</c:v>
                </c:pt>
                <c:pt idx="9">
                  <c:v>69.8</c:v>
                </c:pt>
                <c:pt idx="10">
                  <c:v>70.8</c:v>
                </c:pt>
                <c:pt idx="11">
                  <c:v>70.099999999999994</c:v>
                </c:pt>
                <c:pt idx="12">
                  <c:v>70.7</c:v>
                </c:pt>
                <c:pt idx="13">
                  <c:v>71.2</c:v>
                </c:pt>
                <c:pt idx="14">
                  <c:v>71.2</c:v>
                </c:pt>
                <c:pt idx="15">
                  <c:v>71.7</c:v>
                </c:pt>
                <c:pt idx="16">
                  <c:v>72</c:v>
                </c:pt>
                <c:pt idx="17">
                  <c:v>72.400000000000006</c:v>
                </c:pt>
                <c:pt idx="18">
                  <c:v>73</c:v>
                </c:pt>
                <c:pt idx="19">
                  <c:v>73.2</c:v>
                </c:pt>
                <c:pt idx="20">
                  <c:v>73.599999999999994</c:v>
                </c:pt>
                <c:pt idx="21">
                  <c:v>73.900000000000006</c:v>
                </c:pt>
                <c:pt idx="22">
                  <c:v>74.599999999999994</c:v>
                </c:pt>
                <c:pt idx="23">
                  <c:v>74.400000000000006</c:v>
                </c:pt>
                <c:pt idx="24">
                  <c:v>74.8</c:v>
                </c:pt>
                <c:pt idx="25">
                  <c:v>74.5</c:v>
                </c:pt>
                <c:pt idx="26">
                  <c:v>74.8</c:v>
                </c:pt>
                <c:pt idx="27">
                  <c:v>74.8</c:v>
                </c:pt>
                <c:pt idx="28">
                  <c:v>74.8</c:v>
                </c:pt>
                <c:pt idx="29">
                  <c:v>75</c:v>
                </c:pt>
                <c:pt idx="30">
                  <c:v>75</c:v>
                </c:pt>
                <c:pt idx="31">
                  <c:v>75.5</c:v>
                </c:pt>
                <c:pt idx="32">
                  <c:v>75.7</c:v>
                </c:pt>
                <c:pt idx="33">
                  <c:v>75.8</c:v>
                </c:pt>
                <c:pt idx="34">
                  <c:v>76.599999999999994</c:v>
                </c:pt>
                <c:pt idx="35">
                  <c:v>76.599999999999994</c:v>
                </c:pt>
                <c:pt idx="36">
                  <c:v>76.900000000000006</c:v>
                </c:pt>
                <c:pt idx="37">
                  <c:v>77.099999999999994</c:v>
                </c:pt>
                <c:pt idx="38">
                  <c:v>77.3</c:v>
                </c:pt>
                <c:pt idx="39">
                  <c:v>77.5</c:v>
                </c:pt>
                <c:pt idx="40">
                  <c:v>77.7</c:v>
                </c:pt>
                <c:pt idx="41">
                  <c:v>78.2</c:v>
                </c:pt>
                <c:pt idx="42">
                  <c:v>78.3</c:v>
                </c:pt>
                <c:pt idx="43">
                  <c:v>78.5</c:v>
                </c:pt>
                <c:pt idx="44">
                  <c:v>79</c:v>
                </c:pt>
                <c:pt idx="45">
                  <c:v>79.099999999999994</c:v>
                </c:pt>
                <c:pt idx="46">
                  <c:v>79.5</c:v>
                </c:pt>
                <c:pt idx="47">
                  <c:v>79.599999999999994</c:v>
                </c:pt>
                <c:pt idx="48">
                  <c:v>79.900000000000006</c:v>
                </c:pt>
                <c:pt idx="49">
                  <c:v>80.099999999999994</c:v>
                </c:pt>
                <c:pt idx="50">
                  <c:v>80.2</c:v>
                </c:pt>
                <c:pt idx="51">
                  <c:v>80.599999999999994</c:v>
                </c:pt>
                <c:pt idx="52">
                  <c:v>80.7</c:v>
                </c:pt>
                <c:pt idx="53">
                  <c:v>81.099999999999994</c:v>
                </c:pt>
                <c:pt idx="54">
                  <c:v>81.3</c:v>
                </c:pt>
                <c:pt idx="55">
                  <c:v>81.599999999999994</c:v>
                </c:pt>
                <c:pt idx="56">
                  <c:v>81.5</c:v>
                </c:pt>
                <c:pt idx="57">
                  <c:v>81.7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0D3-5441-8AB2-29738CFBD135}"/>
            </c:ext>
          </c:extLst>
        </c:ser>
        <c:ser>
          <c:idx val="5"/>
          <c:order val="5"/>
          <c:tx>
            <c:strRef>
              <c:f>Sheet1!$A$7:$B$7</c:f>
              <c:strCache>
                <c:ptCount val="2"/>
                <c:pt idx="0">
                  <c:v>France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Sheet1!$C$1:$BH$1</c:f>
              <c:strCache>
                <c:ptCount val="58"/>
                <c:pt idx="0">
                  <c:v>Column1</c:v>
                </c:pt>
                <c:pt idx="1">
                  <c:v>Column2</c:v>
                </c:pt>
                <c:pt idx="2">
                  <c:v>Column3</c:v>
                </c:pt>
                <c:pt idx="3">
                  <c:v>Column4</c:v>
                </c:pt>
                <c:pt idx="4">
                  <c:v>Column5</c:v>
                </c:pt>
                <c:pt idx="5">
                  <c:v>Column6</c:v>
                </c:pt>
                <c:pt idx="6">
                  <c:v>Column7</c:v>
                </c:pt>
                <c:pt idx="7">
                  <c:v>Column8</c:v>
                </c:pt>
                <c:pt idx="8">
                  <c:v>Column9</c:v>
                </c:pt>
                <c:pt idx="9">
                  <c:v>Column10</c:v>
                </c:pt>
                <c:pt idx="10">
                  <c:v>Column11</c:v>
                </c:pt>
                <c:pt idx="11">
                  <c:v>Column12</c:v>
                </c:pt>
                <c:pt idx="12">
                  <c:v>Column13</c:v>
                </c:pt>
                <c:pt idx="13">
                  <c:v>Column14</c:v>
                </c:pt>
                <c:pt idx="14">
                  <c:v>Column15</c:v>
                </c:pt>
                <c:pt idx="15">
                  <c:v>Column16</c:v>
                </c:pt>
                <c:pt idx="16">
                  <c:v>Column17</c:v>
                </c:pt>
                <c:pt idx="17">
                  <c:v>Column18</c:v>
                </c:pt>
                <c:pt idx="18">
                  <c:v>Column19</c:v>
                </c:pt>
                <c:pt idx="19">
                  <c:v>Column20</c:v>
                </c:pt>
                <c:pt idx="20">
                  <c:v>Column21</c:v>
                </c:pt>
                <c:pt idx="21">
                  <c:v>Column22</c:v>
                </c:pt>
                <c:pt idx="22">
                  <c:v>Column23</c:v>
                </c:pt>
                <c:pt idx="23">
                  <c:v>Column24</c:v>
                </c:pt>
                <c:pt idx="24">
                  <c:v>Column25</c:v>
                </c:pt>
                <c:pt idx="25">
                  <c:v>Column26</c:v>
                </c:pt>
                <c:pt idx="26">
                  <c:v>Column27</c:v>
                </c:pt>
                <c:pt idx="27">
                  <c:v>Column28</c:v>
                </c:pt>
                <c:pt idx="28">
                  <c:v>Column29</c:v>
                </c:pt>
                <c:pt idx="29">
                  <c:v>Column30</c:v>
                </c:pt>
                <c:pt idx="30">
                  <c:v>Column31</c:v>
                </c:pt>
                <c:pt idx="31">
                  <c:v>Column32</c:v>
                </c:pt>
                <c:pt idx="32">
                  <c:v>Column33</c:v>
                </c:pt>
                <c:pt idx="33">
                  <c:v>Column34</c:v>
                </c:pt>
                <c:pt idx="34">
                  <c:v>Column35</c:v>
                </c:pt>
                <c:pt idx="35">
                  <c:v>Column36</c:v>
                </c:pt>
                <c:pt idx="36">
                  <c:v>Column37</c:v>
                </c:pt>
                <c:pt idx="37">
                  <c:v>Column38</c:v>
                </c:pt>
                <c:pt idx="38">
                  <c:v>Column39</c:v>
                </c:pt>
                <c:pt idx="39">
                  <c:v>Column40</c:v>
                </c:pt>
                <c:pt idx="40">
                  <c:v>Column41</c:v>
                </c:pt>
                <c:pt idx="41">
                  <c:v>Column42</c:v>
                </c:pt>
                <c:pt idx="42">
                  <c:v>Column43</c:v>
                </c:pt>
                <c:pt idx="43">
                  <c:v>Column44</c:v>
                </c:pt>
                <c:pt idx="44">
                  <c:v>Column45</c:v>
                </c:pt>
                <c:pt idx="45">
                  <c:v>Column46</c:v>
                </c:pt>
                <c:pt idx="46">
                  <c:v>Column47</c:v>
                </c:pt>
                <c:pt idx="47">
                  <c:v>Column48</c:v>
                </c:pt>
                <c:pt idx="48">
                  <c:v>Column49</c:v>
                </c:pt>
                <c:pt idx="49">
                  <c:v>Column50</c:v>
                </c:pt>
                <c:pt idx="50">
                  <c:v>Column51</c:v>
                </c:pt>
                <c:pt idx="51">
                  <c:v>Column52</c:v>
                </c:pt>
                <c:pt idx="52">
                  <c:v>Column53</c:v>
                </c:pt>
                <c:pt idx="53">
                  <c:v>Column54</c:v>
                </c:pt>
                <c:pt idx="54">
                  <c:v>Column55</c:v>
                </c:pt>
                <c:pt idx="55">
                  <c:v>Column56</c:v>
                </c:pt>
                <c:pt idx="56">
                  <c:v>Column57</c:v>
                </c:pt>
                <c:pt idx="57">
                  <c:v>Column58</c:v>
                </c:pt>
              </c:strCache>
            </c:strRef>
          </c:cat>
          <c:val>
            <c:numRef>
              <c:f>Sheet1!$C$7:$BH$7</c:f>
              <c:numCache>
                <c:formatCode>General</c:formatCode>
                <c:ptCount val="58"/>
                <c:pt idx="0">
                  <c:v>70.3</c:v>
                </c:pt>
                <c:pt idx="1">
                  <c:v>71</c:v>
                </c:pt>
                <c:pt idx="2">
                  <c:v>70.5</c:v>
                </c:pt>
                <c:pt idx="3">
                  <c:v>70.5</c:v>
                </c:pt>
                <c:pt idx="4">
                  <c:v>71.400000000000006</c:v>
                </c:pt>
                <c:pt idx="5">
                  <c:v>71.3</c:v>
                </c:pt>
                <c:pt idx="6">
                  <c:v>71.5</c:v>
                </c:pt>
                <c:pt idx="7">
                  <c:v>71.5</c:v>
                </c:pt>
                <c:pt idx="8">
                  <c:v>71.5</c:v>
                </c:pt>
                <c:pt idx="9">
                  <c:v>71.3</c:v>
                </c:pt>
                <c:pt idx="10">
                  <c:v>72.2</c:v>
                </c:pt>
                <c:pt idx="11">
                  <c:v>72.099999999999994</c:v>
                </c:pt>
                <c:pt idx="12">
                  <c:v>72.400000000000006</c:v>
                </c:pt>
                <c:pt idx="13">
                  <c:v>72.5</c:v>
                </c:pt>
                <c:pt idx="14">
                  <c:v>72.8</c:v>
                </c:pt>
                <c:pt idx="15">
                  <c:v>73</c:v>
                </c:pt>
                <c:pt idx="16">
                  <c:v>73.2</c:v>
                </c:pt>
                <c:pt idx="17">
                  <c:v>73.8</c:v>
                </c:pt>
                <c:pt idx="18">
                  <c:v>73.900000000000006</c:v>
                </c:pt>
                <c:pt idx="19">
                  <c:v>74.2</c:v>
                </c:pt>
                <c:pt idx="20">
                  <c:v>74.3</c:v>
                </c:pt>
                <c:pt idx="21">
                  <c:v>74.5</c:v>
                </c:pt>
                <c:pt idx="22">
                  <c:v>74.8</c:v>
                </c:pt>
                <c:pt idx="23">
                  <c:v>74.8</c:v>
                </c:pt>
                <c:pt idx="24">
                  <c:v>75.3</c:v>
                </c:pt>
                <c:pt idx="25">
                  <c:v>75.400000000000006</c:v>
                </c:pt>
                <c:pt idx="26">
                  <c:v>75.7</c:v>
                </c:pt>
                <c:pt idx="27">
                  <c:v>76.3</c:v>
                </c:pt>
                <c:pt idx="28">
                  <c:v>76.599999999999994</c:v>
                </c:pt>
                <c:pt idx="29">
                  <c:v>76.7</c:v>
                </c:pt>
                <c:pt idx="30">
                  <c:v>77</c:v>
                </c:pt>
                <c:pt idx="31">
                  <c:v>77.2</c:v>
                </c:pt>
                <c:pt idx="32">
                  <c:v>77.5</c:v>
                </c:pt>
                <c:pt idx="33">
                  <c:v>77.599999999999994</c:v>
                </c:pt>
                <c:pt idx="34">
                  <c:v>78</c:v>
                </c:pt>
                <c:pt idx="35">
                  <c:v>78.099999999999994</c:v>
                </c:pt>
                <c:pt idx="36">
                  <c:v>78.3</c:v>
                </c:pt>
                <c:pt idx="37">
                  <c:v>78.599999999999994</c:v>
                </c:pt>
                <c:pt idx="38">
                  <c:v>78.8</c:v>
                </c:pt>
                <c:pt idx="39">
                  <c:v>78.900000000000006</c:v>
                </c:pt>
                <c:pt idx="40">
                  <c:v>79.2</c:v>
                </c:pt>
                <c:pt idx="41">
                  <c:v>79.3</c:v>
                </c:pt>
                <c:pt idx="42">
                  <c:v>79.400000000000006</c:v>
                </c:pt>
                <c:pt idx="43">
                  <c:v>79.3</c:v>
                </c:pt>
                <c:pt idx="44">
                  <c:v>80.3</c:v>
                </c:pt>
                <c:pt idx="45">
                  <c:v>80.400000000000006</c:v>
                </c:pt>
                <c:pt idx="46">
                  <c:v>81</c:v>
                </c:pt>
                <c:pt idx="47">
                  <c:v>81.2</c:v>
                </c:pt>
                <c:pt idx="48">
                  <c:v>81.400000000000006</c:v>
                </c:pt>
                <c:pt idx="49">
                  <c:v>81.5</c:v>
                </c:pt>
                <c:pt idx="50">
                  <c:v>81.8</c:v>
                </c:pt>
                <c:pt idx="51">
                  <c:v>82.3</c:v>
                </c:pt>
                <c:pt idx="52">
                  <c:v>82.1</c:v>
                </c:pt>
                <c:pt idx="53">
                  <c:v>82.3</c:v>
                </c:pt>
                <c:pt idx="54">
                  <c:v>82.8</c:v>
                </c:pt>
                <c:pt idx="55">
                  <c:v>82.4</c:v>
                </c:pt>
                <c:pt idx="56">
                  <c:v>82.6</c:v>
                </c:pt>
                <c:pt idx="57">
                  <c:v>82.6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0D3-5441-8AB2-29738CFBD135}"/>
            </c:ext>
          </c:extLst>
        </c:ser>
        <c:ser>
          <c:idx val="6"/>
          <c:order val="6"/>
          <c:tx>
            <c:strRef>
              <c:f>Sheet1!$A$8:$B$8</c:f>
              <c:strCache>
                <c:ptCount val="2"/>
                <c:pt idx="0">
                  <c:v>United Kingdom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Sheet1!$C$1:$BH$1</c:f>
              <c:strCache>
                <c:ptCount val="58"/>
                <c:pt idx="0">
                  <c:v>Column1</c:v>
                </c:pt>
                <c:pt idx="1">
                  <c:v>Column2</c:v>
                </c:pt>
                <c:pt idx="2">
                  <c:v>Column3</c:v>
                </c:pt>
                <c:pt idx="3">
                  <c:v>Column4</c:v>
                </c:pt>
                <c:pt idx="4">
                  <c:v>Column5</c:v>
                </c:pt>
                <c:pt idx="5">
                  <c:v>Column6</c:v>
                </c:pt>
                <c:pt idx="6">
                  <c:v>Column7</c:v>
                </c:pt>
                <c:pt idx="7">
                  <c:v>Column8</c:v>
                </c:pt>
                <c:pt idx="8">
                  <c:v>Column9</c:v>
                </c:pt>
                <c:pt idx="9">
                  <c:v>Column10</c:v>
                </c:pt>
                <c:pt idx="10">
                  <c:v>Column11</c:v>
                </c:pt>
                <c:pt idx="11">
                  <c:v>Column12</c:v>
                </c:pt>
                <c:pt idx="12">
                  <c:v>Column13</c:v>
                </c:pt>
                <c:pt idx="13">
                  <c:v>Column14</c:v>
                </c:pt>
                <c:pt idx="14">
                  <c:v>Column15</c:v>
                </c:pt>
                <c:pt idx="15">
                  <c:v>Column16</c:v>
                </c:pt>
                <c:pt idx="16">
                  <c:v>Column17</c:v>
                </c:pt>
                <c:pt idx="17">
                  <c:v>Column18</c:v>
                </c:pt>
                <c:pt idx="18">
                  <c:v>Column19</c:v>
                </c:pt>
                <c:pt idx="19">
                  <c:v>Column20</c:v>
                </c:pt>
                <c:pt idx="20">
                  <c:v>Column21</c:v>
                </c:pt>
                <c:pt idx="21">
                  <c:v>Column22</c:v>
                </c:pt>
                <c:pt idx="22">
                  <c:v>Column23</c:v>
                </c:pt>
                <c:pt idx="23">
                  <c:v>Column24</c:v>
                </c:pt>
                <c:pt idx="24">
                  <c:v>Column25</c:v>
                </c:pt>
                <c:pt idx="25">
                  <c:v>Column26</c:v>
                </c:pt>
                <c:pt idx="26">
                  <c:v>Column27</c:v>
                </c:pt>
                <c:pt idx="27">
                  <c:v>Column28</c:v>
                </c:pt>
                <c:pt idx="28">
                  <c:v>Column29</c:v>
                </c:pt>
                <c:pt idx="29">
                  <c:v>Column30</c:v>
                </c:pt>
                <c:pt idx="30">
                  <c:v>Column31</c:v>
                </c:pt>
                <c:pt idx="31">
                  <c:v>Column32</c:v>
                </c:pt>
                <c:pt idx="32">
                  <c:v>Column33</c:v>
                </c:pt>
                <c:pt idx="33">
                  <c:v>Column34</c:v>
                </c:pt>
                <c:pt idx="34">
                  <c:v>Column35</c:v>
                </c:pt>
                <c:pt idx="35">
                  <c:v>Column36</c:v>
                </c:pt>
                <c:pt idx="36">
                  <c:v>Column37</c:v>
                </c:pt>
                <c:pt idx="37">
                  <c:v>Column38</c:v>
                </c:pt>
                <c:pt idx="38">
                  <c:v>Column39</c:v>
                </c:pt>
                <c:pt idx="39">
                  <c:v>Column40</c:v>
                </c:pt>
                <c:pt idx="40">
                  <c:v>Column41</c:v>
                </c:pt>
                <c:pt idx="41">
                  <c:v>Column42</c:v>
                </c:pt>
                <c:pt idx="42">
                  <c:v>Column43</c:v>
                </c:pt>
                <c:pt idx="43">
                  <c:v>Column44</c:v>
                </c:pt>
                <c:pt idx="44">
                  <c:v>Column45</c:v>
                </c:pt>
                <c:pt idx="45">
                  <c:v>Column46</c:v>
                </c:pt>
                <c:pt idx="46">
                  <c:v>Column47</c:v>
                </c:pt>
                <c:pt idx="47">
                  <c:v>Column48</c:v>
                </c:pt>
                <c:pt idx="48">
                  <c:v>Column49</c:v>
                </c:pt>
                <c:pt idx="49">
                  <c:v>Column50</c:v>
                </c:pt>
                <c:pt idx="50">
                  <c:v>Column51</c:v>
                </c:pt>
                <c:pt idx="51">
                  <c:v>Column52</c:v>
                </c:pt>
                <c:pt idx="52">
                  <c:v>Column53</c:v>
                </c:pt>
                <c:pt idx="53">
                  <c:v>Column54</c:v>
                </c:pt>
                <c:pt idx="54">
                  <c:v>Column55</c:v>
                </c:pt>
                <c:pt idx="55">
                  <c:v>Column56</c:v>
                </c:pt>
                <c:pt idx="56">
                  <c:v>Column57</c:v>
                </c:pt>
                <c:pt idx="57">
                  <c:v>Column58</c:v>
                </c:pt>
              </c:strCache>
            </c:strRef>
          </c:cat>
          <c:val>
            <c:numRef>
              <c:f>Sheet1!$C$8:$BH$8</c:f>
              <c:numCache>
                <c:formatCode>General</c:formatCode>
                <c:ptCount val="58"/>
                <c:pt idx="0">
                  <c:v>70.8</c:v>
                </c:pt>
                <c:pt idx="1">
                  <c:v>70.7</c:v>
                </c:pt>
                <c:pt idx="2">
                  <c:v>70.7</c:v>
                </c:pt>
                <c:pt idx="3">
                  <c:v>70.7</c:v>
                </c:pt>
                <c:pt idx="4">
                  <c:v>70.7</c:v>
                </c:pt>
                <c:pt idx="5">
                  <c:v>70.7</c:v>
                </c:pt>
                <c:pt idx="6">
                  <c:v>70.7</c:v>
                </c:pt>
                <c:pt idx="7">
                  <c:v>70.7</c:v>
                </c:pt>
                <c:pt idx="8">
                  <c:v>70.7</c:v>
                </c:pt>
                <c:pt idx="9">
                  <c:v>70.7</c:v>
                </c:pt>
                <c:pt idx="10">
                  <c:v>71.900000000000006</c:v>
                </c:pt>
                <c:pt idx="11">
                  <c:v>71.900000000000006</c:v>
                </c:pt>
                <c:pt idx="12">
                  <c:v>71.900000000000006</c:v>
                </c:pt>
                <c:pt idx="13">
                  <c:v>71.900000000000006</c:v>
                </c:pt>
                <c:pt idx="14">
                  <c:v>71.900000000000006</c:v>
                </c:pt>
                <c:pt idx="15">
                  <c:v>71.900000000000006</c:v>
                </c:pt>
                <c:pt idx="16">
                  <c:v>71.900000000000006</c:v>
                </c:pt>
                <c:pt idx="17">
                  <c:v>71.900000000000006</c:v>
                </c:pt>
                <c:pt idx="18">
                  <c:v>71.900000000000006</c:v>
                </c:pt>
                <c:pt idx="19">
                  <c:v>71.900000000000006</c:v>
                </c:pt>
                <c:pt idx="20">
                  <c:v>73.2</c:v>
                </c:pt>
                <c:pt idx="21">
                  <c:v>73.8</c:v>
                </c:pt>
                <c:pt idx="22">
                  <c:v>74.099999999999994</c:v>
                </c:pt>
                <c:pt idx="23">
                  <c:v>74.3</c:v>
                </c:pt>
                <c:pt idx="24">
                  <c:v>74.5</c:v>
                </c:pt>
                <c:pt idx="25">
                  <c:v>74.7</c:v>
                </c:pt>
                <c:pt idx="26">
                  <c:v>74.8</c:v>
                </c:pt>
                <c:pt idx="27">
                  <c:v>75.2</c:v>
                </c:pt>
                <c:pt idx="28">
                  <c:v>75.3</c:v>
                </c:pt>
                <c:pt idx="29">
                  <c:v>75.400000000000006</c:v>
                </c:pt>
                <c:pt idx="30">
                  <c:v>75.7</c:v>
                </c:pt>
                <c:pt idx="31">
                  <c:v>75.900000000000006</c:v>
                </c:pt>
                <c:pt idx="32">
                  <c:v>76.3</c:v>
                </c:pt>
                <c:pt idx="33">
                  <c:v>76.2</c:v>
                </c:pt>
                <c:pt idx="34">
                  <c:v>76.8</c:v>
                </c:pt>
                <c:pt idx="35">
                  <c:v>76.7</c:v>
                </c:pt>
                <c:pt idx="36">
                  <c:v>76.900000000000006</c:v>
                </c:pt>
                <c:pt idx="37">
                  <c:v>77.2</c:v>
                </c:pt>
                <c:pt idx="38">
                  <c:v>77.3</c:v>
                </c:pt>
                <c:pt idx="39">
                  <c:v>77.5</c:v>
                </c:pt>
                <c:pt idx="40">
                  <c:v>77.900000000000006</c:v>
                </c:pt>
                <c:pt idx="41">
                  <c:v>78.2</c:v>
                </c:pt>
                <c:pt idx="42">
                  <c:v>78.3</c:v>
                </c:pt>
                <c:pt idx="43">
                  <c:v>78.400000000000006</c:v>
                </c:pt>
                <c:pt idx="44">
                  <c:v>79</c:v>
                </c:pt>
                <c:pt idx="45">
                  <c:v>79.2</c:v>
                </c:pt>
                <c:pt idx="46">
                  <c:v>79.5</c:v>
                </c:pt>
                <c:pt idx="47">
                  <c:v>79.7</c:v>
                </c:pt>
                <c:pt idx="48">
                  <c:v>79.8</c:v>
                </c:pt>
                <c:pt idx="49">
                  <c:v>80.400000000000006</c:v>
                </c:pt>
                <c:pt idx="50">
                  <c:v>80.599999999999994</c:v>
                </c:pt>
                <c:pt idx="51">
                  <c:v>81</c:v>
                </c:pt>
                <c:pt idx="52">
                  <c:v>81</c:v>
                </c:pt>
                <c:pt idx="53">
                  <c:v>81.099999999999994</c:v>
                </c:pt>
                <c:pt idx="54">
                  <c:v>81.400000000000006</c:v>
                </c:pt>
                <c:pt idx="55">
                  <c:v>81</c:v>
                </c:pt>
                <c:pt idx="56">
                  <c:v>81.2</c:v>
                </c:pt>
                <c:pt idx="57">
                  <c:v>81.3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B-A0D3-5441-8AB2-29738CFBD135}"/>
            </c:ext>
          </c:extLst>
        </c:ser>
        <c:ser>
          <c:idx val="7"/>
          <c:order val="7"/>
          <c:tx>
            <c:strRef>
              <c:f>Sheet1!$A$9:$B$9</c:f>
              <c:strCache>
                <c:ptCount val="2"/>
                <c:pt idx="0">
                  <c:v>United States</c:v>
                </c:pt>
              </c:strCache>
            </c:strRef>
          </c:tx>
          <c:spPr>
            <a:ln w="76200" cap="rnd">
              <a:solidFill>
                <a:srgbClr val="FF0000"/>
              </a:solidFill>
              <a:round/>
            </a:ln>
            <a:effectLst>
              <a:outerShdw blurRad="50800" dist="38100" dir="2700000" algn="tl" rotWithShape="0">
                <a:prstClr val="black"/>
              </a:outerShdw>
            </a:effectLst>
          </c:spPr>
          <c:marker>
            <c:symbol val="none"/>
          </c:marker>
          <c:cat>
            <c:strRef>
              <c:f>Sheet1!$C$1:$BH$1</c:f>
              <c:strCache>
                <c:ptCount val="58"/>
                <c:pt idx="0">
                  <c:v>Column1</c:v>
                </c:pt>
                <c:pt idx="1">
                  <c:v>Column2</c:v>
                </c:pt>
                <c:pt idx="2">
                  <c:v>Column3</c:v>
                </c:pt>
                <c:pt idx="3">
                  <c:v>Column4</c:v>
                </c:pt>
                <c:pt idx="4">
                  <c:v>Column5</c:v>
                </c:pt>
                <c:pt idx="5">
                  <c:v>Column6</c:v>
                </c:pt>
                <c:pt idx="6">
                  <c:v>Column7</c:v>
                </c:pt>
                <c:pt idx="7">
                  <c:v>Column8</c:v>
                </c:pt>
                <c:pt idx="8">
                  <c:v>Column9</c:v>
                </c:pt>
                <c:pt idx="9">
                  <c:v>Column10</c:v>
                </c:pt>
                <c:pt idx="10">
                  <c:v>Column11</c:v>
                </c:pt>
                <c:pt idx="11">
                  <c:v>Column12</c:v>
                </c:pt>
                <c:pt idx="12">
                  <c:v>Column13</c:v>
                </c:pt>
                <c:pt idx="13">
                  <c:v>Column14</c:v>
                </c:pt>
                <c:pt idx="14">
                  <c:v>Column15</c:v>
                </c:pt>
                <c:pt idx="15">
                  <c:v>Column16</c:v>
                </c:pt>
                <c:pt idx="16">
                  <c:v>Column17</c:v>
                </c:pt>
                <c:pt idx="17">
                  <c:v>Column18</c:v>
                </c:pt>
                <c:pt idx="18">
                  <c:v>Column19</c:v>
                </c:pt>
                <c:pt idx="19">
                  <c:v>Column20</c:v>
                </c:pt>
                <c:pt idx="20">
                  <c:v>Column21</c:v>
                </c:pt>
                <c:pt idx="21">
                  <c:v>Column22</c:v>
                </c:pt>
                <c:pt idx="22">
                  <c:v>Column23</c:v>
                </c:pt>
                <c:pt idx="23">
                  <c:v>Column24</c:v>
                </c:pt>
                <c:pt idx="24">
                  <c:v>Column25</c:v>
                </c:pt>
                <c:pt idx="25">
                  <c:v>Column26</c:v>
                </c:pt>
                <c:pt idx="26">
                  <c:v>Column27</c:v>
                </c:pt>
                <c:pt idx="27">
                  <c:v>Column28</c:v>
                </c:pt>
                <c:pt idx="28">
                  <c:v>Column29</c:v>
                </c:pt>
                <c:pt idx="29">
                  <c:v>Column30</c:v>
                </c:pt>
                <c:pt idx="30">
                  <c:v>Column31</c:v>
                </c:pt>
                <c:pt idx="31">
                  <c:v>Column32</c:v>
                </c:pt>
                <c:pt idx="32">
                  <c:v>Column33</c:v>
                </c:pt>
                <c:pt idx="33">
                  <c:v>Column34</c:v>
                </c:pt>
                <c:pt idx="34">
                  <c:v>Column35</c:v>
                </c:pt>
                <c:pt idx="35">
                  <c:v>Column36</c:v>
                </c:pt>
                <c:pt idx="36">
                  <c:v>Column37</c:v>
                </c:pt>
                <c:pt idx="37">
                  <c:v>Column38</c:v>
                </c:pt>
                <c:pt idx="38">
                  <c:v>Column39</c:v>
                </c:pt>
                <c:pt idx="39">
                  <c:v>Column40</c:v>
                </c:pt>
                <c:pt idx="40">
                  <c:v>Column41</c:v>
                </c:pt>
                <c:pt idx="41">
                  <c:v>Column42</c:v>
                </c:pt>
                <c:pt idx="42">
                  <c:v>Column43</c:v>
                </c:pt>
                <c:pt idx="43">
                  <c:v>Column44</c:v>
                </c:pt>
                <c:pt idx="44">
                  <c:v>Column45</c:v>
                </c:pt>
                <c:pt idx="45">
                  <c:v>Column46</c:v>
                </c:pt>
                <c:pt idx="46">
                  <c:v>Column47</c:v>
                </c:pt>
                <c:pt idx="47">
                  <c:v>Column48</c:v>
                </c:pt>
                <c:pt idx="48">
                  <c:v>Column49</c:v>
                </c:pt>
                <c:pt idx="49">
                  <c:v>Column50</c:v>
                </c:pt>
                <c:pt idx="50">
                  <c:v>Column51</c:v>
                </c:pt>
                <c:pt idx="51">
                  <c:v>Column52</c:v>
                </c:pt>
                <c:pt idx="52">
                  <c:v>Column53</c:v>
                </c:pt>
                <c:pt idx="53">
                  <c:v>Column54</c:v>
                </c:pt>
                <c:pt idx="54">
                  <c:v>Column55</c:v>
                </c:pt>
                <c:pt idx="55">
                  <c:v>Column56</c:v>
                </c:pt>
                <c:pt idx="56">
                  <c:v>Column57</c:v>
                </c:pt>
                <c:pt idx="57">
                  <c:v>Column58</c:v>
                </c:pt>
              </c:strCache>
            </c:strRef>
          </c:cat>
          <c:val>
            <c:numRef>
              <c:f>Sheet1!$C$9:$BH$9</c:f>
              <c:numCache>
                <c:formatCode>General</c:formatCode>
                <c:ptCount val="58"/>
                <c:pt idx="0">
                  <c:v>69.900000000000006</c:v>
                </c:pt>
                <c:pt idx="1">
                  <c:v>70.400000000000006</c:v>
                </c:pt>
                <c:pt idx="2">
                  <c:v>70.2</c:v>
                </c:pt>
                <c:pt idx="3">
                  <c:v>70</c:v>
                </c:pt>
                <c:pt idx="4">
                  <c:v>70.3</c:v>
                </c:pt>
                <c:pt idx="5">
                  <c:v>70.3</c:v>
                </c:pt>
                <c:pt idx="6">
                  <c:v>70.3</c:v>
                </c:pt>
                <c:pt idx="7">
                  <c:v>70.7</c:v>
                </c:pt>
                <c:pt idx="8">
                  <c:v>70.400000000000006</c:v>
                </c:pt>
                <c:pt idx="9">
                  <c:v>70.599999999999994</c:v>
                </c:pt>
                <c:pt idx="10">
                  <c:v>70.900000000000006</c:v>
                </c:pt>
                <c:pt idx="11">
                  <c:v>71.2</c:v>
                </c:pt>
                <c:pt idx="12">
                  <c:v>71.3</c:v>
                </c:pt>
                <c:pt idx="13">
                  <c:v>71.5</c:v>
                </c:pt>
                <c:pt idx="14">
                  <c:v>72.099999999999994</c:v>
                </c:pt>
                <c:pt idx="15">
                  <c:v>72.7</c:v>
                </c:pt>
                <c:pt idx="16">
                  <c:v>73</c:v>
                </c:pt>
                <c:pt idx="17">
                  <c:v>73.400000000000006</c:v>
                </c:pt>
                <c:pt idx="18">
                  <c:v>73.5</c:v>
                </c:pt>
                <c:pt idx="19">
                  <c:v>73.900000000000006</c:v>
                </c:pt>
                <c:pt idx="20">
                  <c:v>73.7</c:v>
                </c:pt>
                <c:pt idx="21">
                  <c:v>74.099999999999994</c:v>
                </c:pt>
                <c:pt idx="22">
                  <c:v>74.5</c:v>
                </c:pt>
                <c:pt idx="23">
                  <c:v>74.599999999999994</c:v>
                </c:pt>
                <c:pt idx="24">
                  <c:v>74.7</c:v>
                </c:pt>
                <c:pt idx="25">
                  <c:v>74.7</c:v>
                </c:pt>
                <c:pt idx="26">
                  <c:v>74.7</c:v>
                </c:pt>
                <c:pt idx="27">
                  <c:v>74.900000000000006</c:v>
                </c:pt>
                <c:pt idx="28">
                  <c:v>74.900000000000006</c:v>
                </c:pt>
                <c:pt idx="29">
                  <c:v>75.099999999999994</c:v>
                </c:pt>
                <c:pt idx="30">
                  <c:v>75.3</c:v>
                </c:pt>
                <c:pt idx="31">
                  <c:v>75.5</c:v>
                </c:pt>
                <c:pt idx="32">
                  <c:v>75.7</c:v>
                </c:pt>
                <c:pt idx="33">
                  <c:v>75.5</c:v>
                </c:pt>
                <c:pt idx="34">
                  <c:v>75.7</c:v>
                </c:pt>
                <c:pt idx="35">
                  <c:v>75.7</c:v>
                </c:pt>
                <c:pt idx="36">
                  <c:v>76.099999999999994</c:v>
                </c:pt>
                <c:pt idx="37">
                  <c:v>76.5</c:v>
                </c:pt>
                <c:pt idx="38">
                  <c:v>76.7</c:v>
                </c:pt>
                <c:pt idx="39">
                  <c:v>76.7</c:v>
                </c:pt>
                <c:pt idx="40">
                  <c:v>76.7</c:v>
                </c:pt>
                <c:pt idx="41">
                  <c:v>76.900000000000006</c:v>
                </c:pt>
                <c:pt idx="42">
                  <c:v>77</c:v>
                </c:pt>
                <c:pt idx="43">
                  <c:v>77.099999999999994</c:v>
                </c:pt>
                <c:pt idx="44">
                  <c:v>77.599999999999994</c:v>
                </c:pt>
                <c:pt idx="45">
                  <c:v>77.599999999999994</c:v>
                </c:pt>
                <c:pt idx="46">
                  <c:v>77.8</c:v>
                </c:pt>
                <c:pt idx="47">
                  <c:v>78.099999999999994</c:v>
                </c:pt>
                <c:pt idx="48">
                  <c:v>78.099999999999994</c:v>
                </c:pt>
                <c:pt idx="49">
                  <c:v>78.5</c:v>
                </c:pt>
                <c:pt idx="50">
                  <c:v>78.599999999999994</c:v>
                </c:pt>
                <c:pt idx="51">
                  <c:v>78.7</c:v>
                </c:pt>
                <c:pt idx="52">
                  <c:v>78.8</c:v>
                </c:pt>
                <c:pt idx="53">
                  <c:v>78.8</c:v>
                </c:pt>
                <c:pt idx="54">
                  <c:v>78.900000000000006</c:v>
                </c:pt>
                <c:pt idx="55">
                  <c:v>78.7</c:v>
                </c:pt>
                <c:pt idx="56">
                  <c:v>78.7</c:v>
                </c:pt>
                <c:pt idx="57">
                  <c:v>78.599999999999994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C-A0D3-5441-8AB2-29738CFBD1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11968831"/>
        <c:axId val="503236975"/>
      </c:lineChart>
      <c:catAx>
        <c:axId val="51196883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03236975"/>
        <c:crosses val="autoZero"/>
        <c:auto val="1"/>
        <c:lblAlgn val="ctr"/>
        <c:lblOffset val="100"/>
        <c:noMultiLvlLbl val="0"/>
      </c:catAx>
      <c:valAx>
        <c:axId val="503236975"/>
        <c:scaling>
          <c:orientation val="minMax"/>
          <c:min val="6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1968831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Preventive</c:v>
                </c:pt>
                <c:pt idx="1">
                  <c:v>Office
Visit</c:v>
                </c:pt>
                <c:pt idx="2">
                  <c:v>Mental
Health</c:v>
                </c:pt>
                <c:pt idx="3">
                  <c:v>ER</c:v>
                </c:pt>
                <c:pt idx="4">
                  <c:v>Inpatient</c:v>
                </c:pt>
                <c:pt idx="5">
                  <c:v>Drugs</c:v>
                </c:pt>
                <c:pt idx="6">
                  <c:v>Imaging</c:v>
                </c:pt>
              </c:strCache>
            </c:strRef>
          </c:cat>
          <c:val>
            <c:numRef>
              <c:f>Sheet1!$B$2:$B$8</c:f>
              <c:numCache>
                <c:formatCode>0.0%</c:formatCode>
                <c:ptCount val="7"/>
                <c:pt idx="0">
                  <c:v>-0.115</c:v>
                </c:pt>
                <c:pt idx="1">
                  <c:v>-0.19</c:v>
                </c:pt>
                <c:pt idx="2">
                  <c:v>-0.08</c:v>
                </c:pt>
                <c:pt idx="3">
                  <c:v>-0.27</c:v>
                </c:pt>
                <c:pt idx="4">
                  <c:v>-0.15</c:v>
                </c:pt>
                <c:pt idx="5">
                  <c:v>-0.20499999999999999</c:v>
                </c:pt>
                <c:pt idx="6">
                  <c:v>-0.22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1A-844F-8586-EBA5A301D5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overlap val="-27"/>
        <c:axId val="1226136639"/>
        <c:axId val="1144614095"/>
      </c:barChart>
      <c:catAx>
        <c:axId val="12261366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4614095"/>
        <c:crosses val="autoZero"/>
        <c:auto val="1"/>
        <c:lblAlgn val="ctr"/>
        <c:lblOffset val="0"/>
        <c:noMultiLvlLbl val="0"/>
      </c:catAx>
      <c:valAx>
        <c:axId val="1144614095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12261366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945539078498508E-2"/>
          <c:y val="3.0262881979526087E-2"/>
          <c:w val="0.96810892184300301"/>
          <c:h val="0.615027546371313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Low Income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Biopsy</c:v>
                </c:pt>
                <c:pt idx="1">
                  <c:v>Early Stage
Diagnosis</c:v>
                </c:pt>
                <c:pt idx="2">
                  <c:v>Start of
Chemotherapy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2.7</c:v>
                </c:pt>
                <c:pt idx="1">
                  <c:v>6.6</c:v>
                </c:pt>
                <c:pt idx="2">
                  <c:v>8.6999999999999993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FB-1C42-9F15-9BA7C2E9C4C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Middle Income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Biopsy</c:v>
                </c:pt>
                <c:pt idx="1">
                  <c:v>Early Stage
Diagnosis</c:v>
                </c:pt>
                <c:pt idx="2">
                  <c:v>Start of
Chemotherapy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2.2000000000000002</c:v>
                </c:pt>
                <c:pt idx="1">
                  <c:v>7</c:v>
                </c:pt>
                <c:pt idx="2">
                  <c:v>8.1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8FB-1C42-9F15-9BA7C2E9C4C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High Income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Biopsy</c:v>
                </c:pt>
                <c:pt idx="1">
                  <c:v>Early Stage
Diagnosis</c:v>
                </c:pt>
                <c:pt idx="2">
                  <c:v>Start of
Chemotherapy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1.9</c:v>
                </c:pt>
                <c:pt idx="1">
                  <c:v>5.4</c:v>
                </c:pt>
                <c:pt idx="2">
                  <c:v>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8FB-1C42-9F15-9BA7C2E9C4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7"/>
        <c:overlap val="-8"/>
        <c:axId val="1225589023"/>
        <c:axId val="1225352303"/>
      </c:barChart>
      <c:catAx>
        <c:axId val="12255890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5352303"/>
        <c:crosses val="autoZero"/>
        <c:auto val="1"/>
        <c:lblAlgn val="ctr"/>
        <c:lblOffset val="100"/>
        <c:noMultiLvlLbl val="0"/>
      </c:catAx>
      <c:valAx>
        <c:axId val="1225352303"/>
        <c:scaling>
          <c:orientation val="minMax"/>
          <c:max val="9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225589023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Initial
Care</c:v>
                </c:pt>
                <c:pt idx="1">
                  <c:v>First
Dx Test</c:v>
                </c:pt>
                <c:pt idx="2">
                  <c:v>First
Procedure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1.5</c:v>
                </c:pt>
                <c:pt idx="1">
                  <c:v>1.9</c:v>
                </c:pt>
                <c:pt idx="2">
                  <c:v>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5C-2041-B048-DA544AF3D7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7"/>
        <c:overlap val="-27"/>
        <c:axId val="1228772591"/>
        <c:axId val="1201212399"/>
      </c:barChart>
      <c:catAx>
        <c:axId val="1228772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1212399"/>
        <c:crosses val="autoZero"/>
        <c:auto val="1"/>
        <c:lblAlgn val="ctr"/>
        <c:lblOffset val="100"/>
        <c:noMultiLvlLbl val="0"/>
      </c:catAx>
      <c:valAx>
        <c:axId val="120121239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287725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7729463671014"/>
          <c:y val="4.2333852391585401E-2"/>
          <c:w val="0.86303868960226104"/>
          <c:h val="0.843674930340548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08C81"/>
            </a:solidFill>
            <a:ln>
              <a:solidFill>
                <a:srgbClr val="FFFFFF"/>
              </a:solidFill>
            </a:ln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Insured</c:v>
                </c:pt>
                <c:pt idx="1">
                  <c:v>Under-insured</c:v>
                </c:pt>
                <c:pt idx="2">
                  <c:v>Uninsured</c:v>
                </c:pt>
              </c:strCache>
            </c:strRef>
          </c:cat>
          <c:val>
            <c:numRef>
              <c:f>Sheet1!$B$2:$B$4</c:f>
              <c:numCache>
                <c:formatCode>0.00</c:formatCode>
                <c:ptCount val="3"/>
                <c:pt idx="0">
                  <c:v>1</c:v>
                </c:pt>
                <c:pt idx="1">
                  <c:v>1.21</c:v>
                </c:pt>
                <c:pt idx="2">
                  <c:v>1.38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5B-4C43-BBF9-0C1D99B675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-1909432112"/>
        <c:axId val="-1909429632"/>
      </c:barChart>
      <c:catAx>
        <c:axId val="-19094321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12700">
            <a:solidFill>
              <a:srgbClr val="FFFFFF"/>
            </a:solidFill>
          </a:ln>
        </c:spPr>
        <c:txPr>
          <a:bodyPr/>
          <a:lstStyle/>
          <a:p>
            <a:pPr>
              <a:defRPr sz="2800">
                <a:solidFill>
                  <a:schemeClr val="bg1"/>
                </a:solidFill>
              </a:defRPr>
            </a:pPr>
            <a:endParaRPr lang="en-US"/>
          </a:p>
        </c:txPr>
        <c:crossAx val="-1909429632"/>
        <c:crossesAt val="0"/>
        <c:auto val="1"/>
        <c:lblAlgn val="ctr"/>
        <c:lblOffset val="0"/>
        <c:noMultiLvlLbl val="0"/>
      </c:catAx>
      <c:valAx>
        <c:axId val="-1909429632"/>
        <c:scaling>
          <c:orientation val="minMax"/>
          <c:max val="1.4"/>
          <c:min val="0"/>
        </c:scaling>
        <c:delete val="0"/>
        <c:axPos val="l"/>
        <c:majorGridlines>
          <c:spPr>
            <a:ln>
              <a:solidFill>
                <a:srgbClr val="FFFFFF"/>
              </a:solidFill>
              <a:prstDash val="solid"/>
            </a:ln>
          </c:spPr>
        </c:majorGridlines>
        <c:numFmt formatCode="#,##0.0" sourceLinked="0"/>
        <c:majorTickMark val="none"/>
        <c:minorTickMark val="none"/>
        <c:tickLblPos val="nextTo"/>
        <c:spPr>
          <a:ln>
            <a:solidFill>
              <a:srgbClr val="FFFFFF"/>
            </a:solidFill>
          </a:ln>
        </c:spPr>
        <c:txPr>
          <a:bodyPr/>
          <a:lstStyle/>
          <a:p>
            <a:pPr>
              <a:defRPr sz="2800">
                <a:solidFill>
                  <a:schemeClr val="bg1"/>
                </a:solidFill>
              </a:defRPr>
            </a:pPr>
            <a:endParaRPr lang="en-US"/>
          </a:p>
        </c:txPr>
        <c:crossAx val="-1909432112"/>
        <c:crossesAt val="1"/>
        <c:crossBetween val="between"/>
        <c:majorUnit val="0.5"/>
      </c:valAx>
      <c:spPr>
        <a:noFill/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2400">
          <a:solidFill>
            <a:schemeClr val="bg1"/>
          </a:solidFill>
          <a:latin typeface="+mn-lt"/>
        </a:defRPr>
      </a:pPr>
      <a:endParaRPr lang="en-US"/>
    </a:p>
  </c:txPr>
  <c:externalData r:id="rId2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7729463671014"/>
          <c:y val="4.2333852391585401E-2"/>
          <c:w val="0.86303868960226104"/>
          <c:h val="0.843674930340548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9F2936"/>
            </a:solidFill>
            <a:ln>
              <a:solidFill>
                <a:srgbClr val="FFFFFF"/>
              </a:solidFill>
            </a:ln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Statins</c:v>
                </c:pt>
                <c:pt idx="1">
                  <c:v>BP Meds</c:v>
                </c:pt>
                <c:pt idx="2">
                  <c:v>Diabetes Meds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-0.09</c:v>
                </c:pt>
                <c:pt idx="1">
                  <c:v>-0.08</c:v>
                </c:pt>
                <c:pt idx="2">
                  <c:v>-7.0000000000000007E-2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97-1D45-AB13-81099284A0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-1910458576"/>
        <c:axId val="-1910456096"/>
      </c:barChart>
      <c:catAx>
        <c:axId val="-19104585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>
            <a:solidFill>
              <a:srgbClr val="FFFFFF"/>
            </a:solidFill>
          </a:ln>
        </c:spPr>
        <c:crossAx val="-1910456096"/>
        <c:crossesAt val="0"/>
        <c:auto val="1"/>
        <c:lblAlgn val="ctr"/>
        <c:lblOffset val="0"/>
        <c:noMultiLvlLbl val="0"/>
      </c:catAx>
      <c:valAx>
        <c:axId val="-1910456096"/>
        <c:scaling>
          <c:orientation val="minMax"/>
          <c:max val="0"/>
          <c:min val="-0.1"/>
        </c:scaling>
        <c:delete val="0"/>
        <c:axPos val="l"/>
        <c:majorGridlines>
          <c:spPr>
            <a:ln>
              <a:solidFill>
                <a:srgbClr val="FFFFFF"/>
              </a:solidFill>
              <a:prstDash val="solid"/>
            </a:ln>
          </c:spPr>
        </c:majorGridlines>
        <c:numFmt formatCode="0%" sourceLinked="0"/>
        <c:majorTickMark val="none"/>
        <c:minorTickMark val="none"/>
        <c:tickLblPos val="nextTo"/>
        <c:spPr>
          <a:ln>
            <a:solidFill>
              <a:srgbClr val="FFFFFF"/>
            </a:solidFill>
          </a:ln>
        </c:spPr>
        <c:crossAx val="-1910458576"/>
        <c:crossesAt val="1"/>
        <c:crossBetween val="between"/>
        <c:majorUnit val="0.02"/>
      </c:valAx>
      <c:spPr>
        <a:noFill/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2400">
          <a:solidFill>
            <a:schemeClr val="bg1"/>
          </a:solidFill>
          <a:latin typeface="Arial" charset="0"/>
          <a:ea typeface="Arial" charset="0"/>
          <a:cs typeface="Arial" charset="0"/>
        </a:defRPr>
      </a:pPr>
      <a:endParaRPr lang="en-US"/>
    </a:p>
  </c:txPr>
  <c:externalData r:id="rId2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3767860776636601"/>
          <c:y val="4.5525297633294597E-2"/>
          <c:w val="0.73594006949452195"/>
          <c:h val="0.698206035398348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Low Copay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% of Days_x000d_Used Meds</c:v>
                </c:pt>
                <c:pt idx="1">
                  <c:v>Asthma _x000d_Admits/1000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41.7</c:v>
                </c:pt>
                <c:pt idx="1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16-F842-84CB-721B0297BC9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High Copay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% of Days_x000d_Used Meds</c:v>
                </c:pt>
                <c:pt idx="1">
                  <c:v>Asthma _x000d_Admits/1000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40.299999999999997</c:v>
                </c:pt>
                <c:pt idx="1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16-F842-84CB-721B0297BC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9"/>
        <c:axId val="-1909395280"/>
        <c:axId val="-1909392800"/>
      </c:barChart>
      <c:catAx>
        <c:axId val="-19093952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solidFill>
              <a:schemeClr val="bg1"/>
            </a:solidFill>
          </a:ln>
        </c:spPr>
        <c:crossAx val="-1909392800"/>
        <c:crosses val="autoZero"/>
        <c:auto val="1"/>
        <c:lblAlgn val="ctr"/>
        <c:lblOffset val="100"/>
        <c:noMultiLvlLbl val="0"/>
      </c:catAx>
      <c:valAx>
        <c:axId val="-1909392800"/>
        <c:scaling>
          <c:orientation val="minMax"/>
          <c:max val="45"/>
          <c:min val="0"/>
        </c:scaling>
        <c:delete val="0"/>
        <c:axPos val="l"/>
        <c:majorGridlines>
          <c:spPr>
            <a:ln>
              <a:solidFill>
                <a:schemeClr val="bg1"/>
              </a:solidFill>
              <a:prstDash val="solid"/>
            </a:ln>
          </c:spPr>
        </c:majorGridlines>
        <c:numFmt formatCode="General" sourceLinked="1"/>
        <c:majorTickMark val="none"/>
        <c:minorTickMark val="none"/>
        <c:tickLblPos val="nextTo"/>
        <c:spPr>
          <a:ln>
            <a:solidFill>
              <a:schemeClr val="bg1"/>
            </a:solidFill>
          </a:ln>
        </c:spPr>
        <c:crossAx val="-1909395280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9.1846963793402493E-3"/>
          <c:y val="0.23145117424631201"/>
          <c:w val="0.15665249999570599"/>
          <c:h val="0.4664059729048000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800">
          <a:solidFill>
            <a:schemeClr val="bg1"/>
          </a:solidFill>
          <a:latin typeface="+mn-lt"/>
          <a:cs typeface="Franklin Gothic Book"/>
        </a:defRPr>
      </a:pPr>
      <a:endParaRPr lang="en-US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D97-1747-8197-0D8867D5A66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D97-1747-8197-0D8867D5A661}"/>
              </c:ext>
            </c:extLst>
          </c:dPt>
          <c:dPt>
            <c:idx val="2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D97-1747-8197-0D8867D5A661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D97-1747-8197-0D8867D5A66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D97-1747-8197-0D8867D5A661}"/>
              </c:ext>
            </c:extLst>
          </c:dPt>
          <c:dLbls>
            <c:dLbl>
              <c:idx val="0"/>
              <c:layout>
                <c:manualLayout>
                  <c:x val="-2.3910303102314762E-2"/>
                  <c:y val="2.21814700921831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710935522510201"/>
                      <c:h val="0.3052734187208773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D97-1747-8197-0D8867D5A6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Private Insurance</c:v>
                </c:pt>
                <c:pt idx="1">
                  <c:v>Out of Pocket</c:v>
                </c:pt>
                <c:pt idx="2">
                  <c:v>Other</c:v>
                </c:pt>
                <c:pt idx="3">
                  <c:v>Medicare</c:v>
                </c:pt>
                <c:pt idx="4">
                  <c:v>Medicaid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0.09</c:v>
                </c:pt>
                <c:pt idx="1">
                  <c:v>0.13</c:v>
                </c:pt>
                <c:pt idx="2">
                  <c:v>0.17</c:v>
                </c:pt>
                <c:pt idx="3">
                  <c:v>0.19</c:v>
                </c:pt>
                <c:pt idx="4">
                  <c:v>0.42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D97-1747-8197-0D8867D5A6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58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987746062992122"/>
          <c:y val="2.2552570694869052E-2"/>
          <c:w val="0.51962020177165358"/>
          <c:h val="0.8856526705319548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B03B-644A-811D-9FA5B0403E3E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03B-644A-811D-9FA5B0403E3E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03B-644A-811D-9FA5B0403E3E}"/>
              </c:ext>
            </c:extLst>
          </c:dPt>
          <c:dPt>
            <c:idx val="3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B03B-644A-811D-9FA5B0403E3E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l">
                    <a:defRPr sz="2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03B-644A-811D-9FA5B0403E3E}"/>
                </c:ext>
              </c:extLst>
            </c:dLbl>
            <c:dLbl>
              <c:idx val="2"/>
              <c:layout>
                <c:manualLayout>
                  <c:x val="-8.8261380413385826E-2"/>
                  <c:y val="-0.1849793940532661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03B-644A-811D-9FA5B0403E3E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03B-644A-811D-9FA5B0403E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Medical Bills Only</c:v>
                </c:pt>
                <c:pt idx="1">
                  <c:v>Work Loss Only</c:v>
                </c:pt>
                <c:pt idx="2">
                  <c:v>No Medical Cause</c:v>
                </c:pt>
                <c:pt idx="3">
                  <c:v>Bills + Work Loss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0.22</c:v>
                </c:pt>
                <c:pt idx="1">
                  <c:v>0.08</c:v>
                </c:pt>
                <c:pt idx="2">
                  <c:v>0.33</c:v>
                </c:pt>
                <c:pt idx="3">
                  <c:v>0.36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3B-644A-811D-9FA5B0403E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386878041094097E-2"/>
          <c:y val="2.6171387660346698E-2"/>
          <c:w val="0.52011907201055396"/>
          <c:h val="0.8983543505648889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715-1446-92DB-DC8BA56D966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715-1446-92DB-DC8BA56D966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715-1446-92DB-DC8BA56D966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715-1446-92DB-DC8BA56D966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715-1446-92DB-DC8BA56D9669}"/>
              </c:ext>
            </c:extLst>
          </c:dPt>
          <c:dLbls>
            <c:dLbl>
              <c:idx val="0"/>
              <c:layout>
                <c:manualLayout>
                  <c:x val="5.3454171897320997E-2"/>
                  <c:y val="-1.024306541692500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715-1446-92DB-DC8BA56D9669}"/>
                </c:ext>
              </c:extLst>
            </c:dLbl>
            <c:dLbl>
              <c:idx val="1"/>
              <c:layout>
                <c:manualLayout>
                  <c:x val="7.2308541490898395E-2"/>
                  <c:y val="-4.41008385779359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715-1446-92DB-DC8BA56D9669}"/>
                </c:ext>
              </c:extLst>
            </c:dLbl>
            <c:dLbl>
              <c:idx val="2"/>
              <c:layout>
                <c:manualLayout>
                  <c:x val="4.7585744481610397E-2"/>
                  <c:y val="-2.59488811128515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715-1446-92DB-DC8BA56D9669}"/>
                </c:ext>
              </c:extLst>
            </c:dLbl>
            <c:dLbl>
              <c:idx val="3"/>
              <c:layout>
                <c:manualLayout>
                  <c:x val="-0.119437781751471"/>
                  <c:y val="-0.20759104890281199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715-1446-92DB-DC8BA56D9669}"/>
                </c:ext>
              </c:extLst>
            </c:dLbl>
            <c:dLbl>
              <c:idx val="4"/>
              <c:layout>
                <c:manualLayout>
                  <c:x val="0.134143629311475"/>
                  <c:y val="0.2108628554639150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715-1446-92DB-DC8BA56D96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bg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VA / Military</c:v>
                </c:pt>
                <c:pt idx="1">
                  <c:v>Medicare</c:v>
                </c:pt>
                <c:pt idx="2">
                  <c:v>Medicaid</c:v>
                </c:pt>
                <c:pt idx="3">
                  <c:v>Uninsured</c:v>
                </c:pt>
                <c:pt idx="4">
                  <c:v>Private Insurance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0.02</c:v>
                </c:pt>
                <c:pt idx="1">
                  <c:v>0.1</c:v>
                </c:pt>
                <c:pt idx="2">
                  <c:v>0.05</c:v>
                </c:pt>
                <c:pt idx="3">
                  <c:v>0.22</c:v>
                </c:pt>
                <c:pt idx="4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715-1446-92DB-DC8BA56D96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5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D4A-4C40-84D2-723D4011DFF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600" b="1" i="0" u="none" strike="noStrike" kern="120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3D4A-4C40-84D2-723D4011DF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Medical</c:v>
                </c:pt>
                <c:pt idx="1">
                  <c:v>Telecom</c:v>
                </c:pt>
                <c:pt idx="2">
                  <c:v>Utilities</c:v>
                </c:pt>
                <c:pt idx="3">
                  <c:v>Taxes</c:v>
                </c:pt>
                <c:pt idx="4">
                  <c:v>Legal/_x000d_Court</c:v>
                </c:pt>
                <c:pt idx="5">
                  <c:v>Rent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0.59</c:v>
                </c:pt>
                <c:pt idx="1">
                  <c:v>0.37</c:v>
                </c:pt>
                <c:pt idx="2">
                  <c:v>0.28000000000000003</c:v>
                </c:pt>
                <c:pt idx="3">
                  <c:v>0.21</c:v>
                </c:pt>
                <c:pt idx="4">
                  <c:v>0.14000000000000001</c:v>
                </c:pt>
                <c:pt idx="5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D4A-4C40-84D2-723D4011DF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"/>
        <c:overlap val="-27"/>
        <c:axId val="-1911304528"/>
        <c:axId val="-1911302048"/>
      </c:barChart>
      <c:catAx>
        <c:axId val="-1911304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911302048"/>
        <c:crosses val="autoZero"/>
        <c:auto val="1"/>
        <c:lblAlgn val="ctr"/>
        <c:lblOffset val="100"/>
        <c:noMultiLvlLbl val="0"/>
      </c:catAx>
      <c:valAx>
        <c:axId val="-1911302048"/>
        <c:scaling>
          <c:orientation val="minMax"/>
          <c:max val="0.59899999999999998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911304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  <a:latin typeface="Arial" charset="0"/>
          <a:ea typeface="Arial" charset="0"/>
          <a:cs typeface="Arial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107138060485103E-2"/>
          <c:y val="5.2916247638498698E-2"/>
          <c:w val="0.87480909409671703"/>
          <c:h val="0.808924707038630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74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6E8-1D41-B191-9A658BAE4286}"/>
              </c:ext>
            </c:extLst>
          </c:dPt>
          <c:dPt>
            <c:idx val="75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6E8-1D41-B191-9A658BAE4286}"/>
              </c:ext>
            </c:extLst>
          </c:dPt>
          <c:dPt>
            <c:idx val="7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6E8-1D41-B191-9A658BAE4286}"/>
              </c:ext>
            </c:extLst>
          </c:dPt>
          <c:dPt>
            <c:idx val="77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6E8-1D41-B191-9A658BAE4286}"/>
              </c:ext>
            </c:extLst>
          </c:dPt>
          <c:dPt>
            <c:idx val="78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6E8-1D41-B191-9A658BAE4286}"/>
              </c:ext>
            </c:extLst>
          </c:dPt>
          <c:dPt>
            <c:idx val="79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6E8-1D41-B191-9A658BAE4286}"/>
              </c:ext>
            </c:extLst>
          </c:dPt>
          <c:dPt>
            <c:idx val="80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6E8-1D41-B191-9A658BAE4286}"/>
              </c:ext>
            </c:extLst>
          </c:dPt>
          <c:dPt>
            <c:idx val="81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B6E8-1D41-B191-9A658BAE4286}"/>
              </c:ext>
            </c:extLst>
          </c:dPt>
          <c:dPt>
            <c:idx val="82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B6E8-1D41-B191-9A658BAE4286}"/>
              </c:ext>
            </c:extLst>
          </c:dPt>
          <c:dPt>
            <c:idx val="83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B6E8-1D41-B191-9A658BAE4286}"/>
              </c:ext>
            </c:extLst>
          </c:dPt>
          <c:dPt>
            <c:idx val="84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B6E8-1D41-B191-9A658BAE4286}"/>
              </c:ext>
            </c:extLst>
          </c:dPt>
          <c:dPt>
            <c:idx val="85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B6E8-1D41-B191-9A658BAE4286}"/>
              </c:ext>
            </c:extLst>
          </c:dPt>
          <c:dPt>
            <c:idx val="8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B6E8-1D41-B191-9A658BAE4286}"/>
              </c:ext>
            </c:extLst>
          </c:dPt>
          <c:cat>
            <c:numRef>
              <c:f>Sheet1!$A$2:$A$80</c:f>
              <c:numCache>
                <c:formatCode>0</c:formatCode>
                <c:ptCount val="79"/>
                <c:pt idx="0">
                  <c:v>1940</c:v>
                </c:pt>
                <c:pt idx="1">
                  <c:v>1941</c:v>
                </c:pt>
                <c:pt idx="2">
                  <c:v>1942</c:v>
                </c:pt>
                <c:pt idx="3">
                  <c:v>1943</c:v>
                </c:pt>
                <c:pt idx="4">
                  <c:v>1944</c:v>
                </c:pt>
                <c:pt idx="5">
                  <c:v>1945</c:v>
                </c:pt>
                <c:pt idx="6">
                  <c:v>1946</c:v>
                </c:pt>
                <c:pt idx="7">
                  <c:v>1947</c:v>
                </c:pt>
                <c:pt idx="8">
                  <c:v>1948</c:v>
                </c:pt>
                <c:pt idx="9">
                  <c:v>1949</c:v>
                </c:pt>
                <c:pt idx="10">
                  <c:v>1950</c:v>
                </c:pt>
                <c:pt idx="11">
                  <c:v>1951</c:v>
                </c:pt>
                <c:pt idx="12">
                  <c:v>1952</c:v>
                </c:pt>
                <c:pt idx="13">
                  <c:v>1953</c:v>
                </c:pt>
                <c:pt idx="14">
                  <c:v>1954</c:v>
                </c:pt>
                <c:pt idx="15">
                  <c:v>1955</c:v>
                </c:pt>
                <c:pt idx="16">
                  <c:v>1956</c:v>
                </c:pt>
                <c:pt idx="17">
                  <c:v>1957</c:v>
                </c:pt>
                <c:pt idx="18">
                  <c:v>1958</c:v>
                </c:pt>
                <c:pt idx="19">
                  <c:v>1959</c:v>
                </c:pt>
                <c:pt idx="20">
                  <c:v>1960</c:v>
                </c:pt>
                <c:pt idx="21">
                  <c:v>1961</c:v>
                </c:pt>
                <c:pt idx="22">
                  <c:v>1962</c:v>
                </c:pt>
                <c:pt idx="23">
                  <c:v>1963</c:v>
                </c:pt>
                <c:pt idx="24">
                  <c:v>1964</c:v>
                </c:pt>
                <c:pt idx="25">
                  <c:v>1965</c:v>
                </c:pt>
                <c:pt idx="26">
                  <c:v>1966</c:v>
                </c:pt>
                <c:pt idx="27">
                  <c:v>1967</c:v>
                </c:pt>
                <c:pt idx="28">
                  <c:v>1968</c:v>
                </c:pt>
                <c:pt idx="29">
                  <c:v>1969</c:v>
                </c:pt>
                <c:pt idx="30">
                  <c:v>1970</c:v>
                </c:pt>
                <c:pt idx="31">
                  <c:v>1971</c:v>
                </c:pt>
                <c:pt idx="32">
                  <c:v>1972</c:v>
                </c:pt>
                <c:pt idx="33">
                  <c:v>1973</c:v>
                </c:pt>
                <c:pt idx="34">
                  <c:v>1974</c:v>
                </c:pt>
                <c:pt idx="35">
                  <c:v>1975</c:v>
                </c:pt>
                <c:pt idx="36">
                  <c:v>1976</c:v>
                </c:pt>
                <c:pt idx="37">
                  <c:v>1977</c:v>
                </c:pt>
                <c:pt idx="38">
                  <c:v>1978</c:v>
                </c:pt>
                <c:pt idx="39">
                  <c:v>1979</c:v>
                </c:pt>
                <c:pt idx="40">
                  <c:v>1980</c:v>
                </c:pt>
                <c:pt idx="41">
                  <c:v>1981</c:v>
                </c:pt>
                <c:pt idx="42">
                  <c:v>1982</c:v>
                </c:pt>
                <c:pt idx="43">
                  <c:v>1983</c:v>
                </c:pt>
                <c:pt idx="44">
                  <c:v>1984</c:v>
                </c:pt>
                <c:pt idx="45">
                  <c:v>1985</c:v>
                </c:pt>
                <c:pt idx="46">
                  <c:v>1986</c:v>
                </c:pt>
                <c:pt idx="47">
                  <c:v>1987</c:v>
                </c:pt>
                <c:pt idx="48">
                  <c:v>1988</c:v>
                </c:pt>
                <c:pt idx="49">
                  <c:v>1989</c:v>
                </c:pt>
                <c:pt idx="50">
                  <c:v>1990</c:v>
                </c:pt>
                <c:pt idx="51">
                  <c:v>1991</c:v>
                </c:pt>
                <c:pt idx="52">
                  <c:v>1992</c:v>
                </c:pt>
                <c:pt idx="53">
                  <c:v>1993</c:v>
                </c:pt>
                <c:pt idx="54">
                  <c:v>1994</c:v>
                </c:pt>
                <c:pt idx="55">
                  <c:v>1995</c:v>
                </c:pt>
                <c:pt idx="56">
                  <c:v>1996</c:v>
                </c:pt>
                <c:pt idx="57">
                  <c:v>1997</c:v>
                </c:pt>
                <c:pt idx="58">
                  <c:v>1998</c:v>
                </c:pt>
                <c:pt idx="59">
                  <c:v>1999</c:v>
                </c:pt>
                <c:pt idx="60">
                  <c:v>2000</c:v>
                </c:pt>
                <c:pt idx="61">
                  <c:v>2001</c:v>
                </c:pt>
                <c:pt idx="62">
                  <c:v>2002</c:v>
                </c:pt>
                <c:pt idx="63">
                  <c:v>2003</c:v>
                </c:pt>
                <c:pt idx="64">
                  <c:v>2004</c:v>
                </c:pt>
                <c:pt idx="65">
                  <c:v>2005</c:v>
                </c:pt>
                <c:pt idx="66">
                  <c:v>2006</c:v>
                </c:pt>
                <c:pt idx="67">
                  <c:v>2007</c:v>
                </c:pt>
                <c:pt idx="68">
                  <c:v>2008</c:v>
                </c:pt>
                <c:pt idx="69">
                  <c:v>2009</c:v>
                </c:pt>
                <c:pt idx="70">
                  <c:v>2010</c:v>
                </c:pt>
                <c:pt idx="71">
                  <c:v>2011</c:v>
                </c:pt>
                <c:pt idx="72">
                  <c:v>2012</c:v>
                </c:pt>
                <c:pt idx="73">
                  <c:v>2013</c:v>
                </c:pt>
                <c:pt idx="74">
                  <c:v>2014</c:v>
                </c:pt>
                <c:pt idx="75">
                  <c:v>2015</c:v>
                </c:pt>
                <c:pt idx="76">
                  <c:v>2016</c:v>
                </c:pt>
                <c:pt idx="77">
                  <c:v>2017</c:v>
                </c:pt>
                <c:pt idx="78">
                  <c:v>2018</c:v>
                </c:pt>
              </c:numCache>
            </c:numRef>
          </c:cat>
          <c:val>
            <c:numRef>
              <c:f>Sheet1!$B$2:$B$80</c:f>
              <c:numCache>
                <c:formatCode>General</c:formatCode>
                <c:ptCount val="79"/>
                <c:pt idx="0">
                  <c:v>87.339600000000004</c:v>
                </c:pt>
                <c:pt idx="1">
                  <c:v>84.339219999999997</c:v>
                </c:pt>
                <c:pt idx="2">
                  <c:v>81.412639999999996</c:v>
                </c:pt>
                <c:pt idx="3">
                  <c:v>75.625410000000002</c:v>
                </c:pt>
                <c:pt idx="4">
                  <c:v>71.334760000000003</c:v>
                </c:pt>
                <c:pt idx="5">
                  <c:v>69.892340000000004</c:v>
                </c:pt>
                <c:pt idx="6">
                  <c:v>70.454369999999997</c:v>
                </c:pt>
                <c:pt idx="7">
                  <c:v>65.850499999999997</c:v>
                </c:pt>
                <c:pt idx="8">
                  <c:v>61.599379999999996</c:v>
                </c:pt>
                <c:pt idx="9">
                  <c:v>59.668109999999999</c:v>
                </c:pt>
                <c:pt idx="10">
                  <c:v>53.864060000000002</c:v>
                </c:pt>
                <c:pt idx="11">
                  <c:v>52.006410000000002</c:v>
                </c:pt>
                <c:pt idx="12">
                  <c:v>50.148760000000003</c:v>
                </c:pt>
                <c:pt idx="13">
                  <c:v>48.291110000000003</c:v>
                </c:pt>
                <c:pt idx="14">
                  <c:v>46.433460000000004</c:v>
                </c:pt>
                <c:pt idx="15">
                  <c:v>44.575809999999997</c:v>
                </c:pt>
                <c:pt idx="16">
                  <c:v>43.804327999999998</c:v>
                </c:pt>
                <c:pt idx="17">
                  <c:v>43.032845999999999</c:v>
                </c:pt>
                <c:pt idx="18">
                  <c:v>42.261364</c:v>
                </c:pt>
                <c:pt idx="19">
                  <c:v>41.489882000000001</c:v>
                </c:pt>
                <c:pt idx="20">
                  <c:v>40.718400000000003</c:v>
                </c:pt>
                <c:pt idx="21">
                  <c:v>40.501040000000003</c:v>
                </c:pt>
                <c:pt idx="22">
                  <c:v>39.720939999999999</c:v>
                </c:pt>
                <c:pt idx="23">
                  <c:v>38.781269999999999</c:v>
                </c:pt>
                <c:pt idx="24">
                  <c:v>38.67004</c:v>
                </c:pt>
                <c:pt idx="25">
                  <c:v>38.71687</c:v>
                </c:pt>
                <c:pt idx="26">
                  <c:v>37.337389999999999</c:v>
                </c:pt>
                <c:pt idx="27">
                  <c:v>22.979120000000002</c:v>
                </c:pt>
                <c:pt idx="28">
                  <c:v>21.369109999999999</c:v>
                </c:pt>
                <c:pt idx="29">
                  <c:v>20.658200000000001</c:v>
                </c:pt>
                <c:pt idx="30">
                  <c:v>19.947290000000002</c:v>
                </c:pt>
                <c:pt idx="31">
                  <c:v>19.236380000000004</c:v>
                </c:pt>
                <c:pt idx="32">
                  <c:v>18.525470000000006</c:v>
                </c:pt>
                <c:pt idx="33">
                  <c:v>17.814560000000007</c:v>
                </c:pt>
                <c:pt idx="34">
                  <c:v>17.103650000000009</c:v>
                </c:pt>
                <c:pt idx="35">
                  <c:v>16.39274</c:v>
                </c:pt>
                <c:pt idx="36">
                  <c:v>16.978190000000001</c:v>
                </c:pt>
                <c:pt idx="37">
                  <c:v>17.417290000000001</c:v>
                </c:pt>
                <c:pt idx="38">
                  <c:v>17.783200000000001</c:v>
                </c:pt>
                <c:pt idx="39">
                  <c:v>17.892969999999998</c:v>
                </c:pt>
                <c:pt idx="40">
                  <c:v>18.002739999999999</c:v>
                </c:pt>
                <c:pt idx="41">
                  <c:v>19.868880000000001</c:v>
                </c:pt>
                <c:pt idx="42">
                  <c:v>21.164200000000001</c:v>
                </c:pt>
                <c:pt idx="43">
                  <c:v>22.400970000000001</c:v>
                </c:pt>
                <c:pt idx="44">
                  <c:v>23.374289999999998</c:v>
                </c:pt>
                <c:pt idx="45">
                  <c:v>23.849969999999999</c:v>
                </c:pt>
                <c:pt idx="46">
                  <c:v>23.95975</c:v>
                </c:pt>
                <c:pt idx="47">
                  <c:v>22.705410000000001</c:v>
                </c:pt>
                <c:pt idx="48">
                  <c:v>23.91583</c:v>
                </c:pt>
                <c:pt idx="49">
                  <c:v>24.43177</c:v>
                </c:pt>
                <c:pt idx="50">
                  <c:v>25.40802</c:v>
                </c:pt>
                <c:pt idx="51">
                  <c:v>25.906389999999998</c:v>
                </c:pt>
                <c:pt idx="52">
                  <c:v>27.37002</c:v>
                </c:pt>
                <c:pt idx="53">
                  <c:v>29.0532</c:v>
                </c:pt>
                <c:pt idx="54">
                  <c:v>29.0532</c:v>
                </c:pt>
                <c:pt idx="55">
                  <c:v>29.711829999999999</c:v>
                </c:pt>
                <c:pt idx="56">
                  <c:v>29.811250000000001</c:v>
                </c:pt>
                <c:pt idx="57">
                  <c:v>31.159099999999999</c:v>
                </c:pt>
                <c:pt idx="58">
                  <c:v>31.872669999999999</c:v>
                </c:pt>
                <c:pt idx="59">
                  <c:v>30.736519999999999</c:v>
                </c:pt>
                <c:pt idx="60">
                  <c:v>30.466149999999999</c:v>
                </c:pt>
                <c:pt idx="61">
                  <c:v>31.52937</c:v>
                </c:pt>
                <c:pt idx="62">
                  <c:v>33.314869999999999</c:v>
                </c:pt>
                <c:pt idx="63">
                  <c:v>34.412979999999997</c:v>
                </c:pt>
                <c:pt idx="64">
                  <c:v>34.487499999999997</c:v>
                </c:pt>
                <c:pt idx="65">
                  <c:v>35.531689999999998</c:v>
                </c:pt>
                <c:pt idx="66">
                  <c:v>37.260100000000001</c:v>
                </c:pt>
                <c:pt idx="67">
                  <c:v>36.199269999999999</c:v>
                </c:pt>
                <c:pt idx="68">
                  <c:v>36.740789999999997</c:v>
                </c:pt>
                <c:pt idx="69">
                  <c:v>40.177010000000003</c:v>
                </c:pt>
                <c:pt idx="70">
                  <c:v>39.642629999999997</c:v>
                </c:pt>
                <c:pt idx="71">
                  <c:v>38.542940000000002</c:v>
                </c:pt>
                <c:pt idx="72">
                  <c:v>38.056919999999998</c:v>
                </c:pt>
                <c:pt idx="73">
                  <c:v>37.62462</c:v>
                </c:pt>
                <c:pt idx="74">
                  <c:v>29.570530000000002</c:v>
                </c:pt>
                <c:pt idx="75">
                  <c:v>25.982959999999999</c:v>
                </c:pt>
                <c:pt idx="76">
                  <c:v>25.159610000000001</c:v>
                </c:pt>
                <c:pt idx="77">
                  <c:v>25.599900000000002</c:v>
                </c:pt>
                <c:pt idx="78">
                  <c:v>28.018999999999998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B6E8-1D41-B191-9A658BAE42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-1914897472"/>
        <c:axId val="-1914895424"/>
      </c:barChart>
      <c:catAx>
        <c:axId val="-1914897472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14895424"/>
        <c:crosses val="autoZero"/>
        <c:auto val="1"/>
        <c:lblAlgn val="ctr"/>
        <c:lblOffset val="100"/>
        <c:tickLblSkip val="10"/>
        <c:tickMarkSkip val="5"/>
        <c:noMultiLvlLbl val="0"/>
      </c:catAx>
      <c:valAx>
        <c:axId val="-1914895424"/>
        <c:scaling>
          <c:orientation val="minMax"/>
          <c:max val="99"/>
          <c:min val="0"/>
        </c:scaling>
        <c:delete val="0"/>
        <c:axPos val="l"/>
        <c:majorGridlines>
          <c:spPr>
            <a:ln w="6350" cap="flat" cmpd="sng" algn="ctr">
              <a:solidFill>
                <a:schemeClr val="bg1"/>
              </a:solidFill>
              <a:prstDash val="sysDot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rgbClr val="FFFFFF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14897472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Borrowed
Money</c:v>
                </c:pt>
                <c:pt idx="1">
                  <c:v>Groceries</c:v>
                </c:pt>
                <c:pt idx="2">
                  <c:v>Clothing</c:v>
                </c:pt>
                <c:pt idx="3">
                  <c:v>OTC
Drugs</c:v>
                </c:pt>
                <c:pt idx="4">
                  <c:v>Utilities</c:v>
                </c:pt>
                <c:pt idx="5">
                  <c:v>Recreation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0.12</c:v>
                </c:pt>
                <c:pt idx="1">
                  <c:v>0.16</c:v>
                </c:pt>
                <c:pt idx="2">
                  <c:v>0.17</c:v>
                </c:pt>
                <c:pt idx="3">
                  <c:v>0.11</c:v>
                </c:pt>
                <c:pt idx="4">
                  <c:v>0.08</c:v>
                </c:pt>
                <c:pt idx="5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6E-664A-B33D-C0D3078856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-27"/>
        <c:axId val="685958368"/>
        <c:axId val="690409920"/>
      </c:barChart>
      <c:catAx>
        <c:axId val="685958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0409920"/>
        <c:crosses val="autoZero"/>
        <c:auto val="1"/>
        <c:lblAlgn val="ctr"/>
        <c:lblOffset val="100"/>
        <c:noMultiLvlLbl val="0"/>
      </c:catAx>
      <c:valAx>
        <c:axId val="69040992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85958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8926579758031354E-2"/>
          <c:y val="4.2333852391585401E-2"/>
          <c:w val="0.95184156886161753"/>
          <c:h val="0.725144721092530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08C81"/>
            </a:solidFill>
            <a:ln>
              <a:solidFill>
                <a:srgbClr val="FFFFFF"/>
              </a:solidFill>
            </a:ln>
          </c:spPr>
          <c:invertIfNegative val="0"/>
          <c:dPt>
            <c:idx val="5"/>
            <c:invertIfNegative val="0"/>
            <c:bubble3D val="0"/>
            <c:spPr>
              <a:solidFill>
                <a:srgbClr val="9F2936"/>
              </a:solidFill>
              <a:ln>
                <a:solidFill>
                  <a:srgbClr val="FFFF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0-6558-1747-B399-4427556B7EEA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UK</c:v>
                </c:pt>
                <c:pt idx="1">
                  <c:v>France</c:v>
                </c:pt>
                <c:pt idx="2">
                  <c:v>Canada</c:v>
                </c:pt>
                <c:pt idx="3">
                  <c:v>New
Zealand</c:v>
                </c:pt>
                <c:pt idx="4">
                  <c:v>Australia</c:v>
                </c:pt>
                <c:pt idx="5">
                  <c:v>USA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0.04</c:v>
                </c:pt>
                <c:pt idx="1">
                  <c:v>0.05</c:v>
                </c:pt>
                <c:pt idx="2">
                  <c:v>0.09</c:v>
                </c:pt>
                <c:pt idx="3">
                  <c:v>0.11</c:v>
                </c:pt>
                <c:pt idx="4">
                  <c:v>0.13</c:v>
                </c:pt>
                <c:pt idx="5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5B-4C43-BBF9-0C1D99B675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-1909432112"/>
        <c:axId val="-1909429632"/>
      </c:barChart>
      <c:catAx>
        <c:axId val="-19094321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12700">
            <a:solidFill>
              <a:srgbClr val="FFFFFF"/>
            </a:solidFill>
          </a:ln>
        </c:spPr>
        <c:txPr>
          <a:bodyPr/>
          <a:lstStyle/>
          <a:p>
            <a:pPr>
              <a:defRPr sz="2800">
                <a:solidFill>
                  <a:schemeClr val="bg1"/>
                </a:solidFill>
              </a:defRPr>
            </a:pPr>
            <a:endParaRPr lang="en-US"/>
          </a:p>
        </c:txPr>
        <c:crossAx val="-1909429632"/>
        <c:crossesAt val="0"/>
        <c:auto val="1"/>
        <c:lblAlgn val="ctr"/>
        <c:lblOffset val="0"/>
        <c:noMultiLvlLbl val="0"/>
      </c:catAx>
      <c:valAx>
        <c:axId val="-1909429632"/>
        <c:scaling>
          <c:orientation val="minMax"/>
          <c:max val="0.24000000000000002"/>
          <c:min val="0"/>
        </c:scaling>
        <c:delete val="1"/>
        <c:axPos val="l"/>
        <c:majorGridlines>
          <c:spPr>
            <a:ln>
              <a:solidFill>
                <a:srgbClr val="FFFFFF"/>
              </a:solidFill>
              <a:prstDash val="solid"/>
            </a:ln>
          </c:spPr>
        </c:majorGridlines>
        <c:numFmt formatCode="0%" sourceLinked="0"/>
        <c:majorTickMark val="out"/>
        <c:minorTickMark val="none"/>
        <c:tickLblPos val="nextTo"/>
        <c:crossAx val="-1909432112"/>
        <c:crossesAt val="1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2400">
          <a:solidFill>
            <a:schemeClr val="bg1"/>
          </a:solidFill>
          <a:latin typeface="+mn-lt"/>
        </a:defRPr>
      </a:pPr>
      <a:endParaRPr lang="en-US"/>
    </a:p>
  </c:txPr>
  <c:externalData r:id="rId2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&lt;100%</c:v>
                </c:pt>
                <c:pt idx="1">
                  <c:v>100-_x000d_149%</c:v>
                </c:pt>
                <c:pt idx="2">
                  <c:v>150-_x000d_199%</c:v>
                </c:pt>
                <c:pt idx="3">
                  <c:v>200-_x000d_399%</c:v>
                </c:pt>
                <c:pt idx="4">
                  <c:v>400%+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 formatCode="0.00%">
                  <c:v>0.38700000000000001</c:v>
                </c:pt>
                <c:pt idx="1">
                  <c:v>0.41</c:v>
                </c:pt>
                <c:pt idx="2" formatCode="0.00%">
                  <c:v>0.40400000000000003</c:v>
                </c:pt>
                <c:pt idx="3" formatCode="0.00%">
                  <c:v>0.224</c:v>
                </c:pt>
                <c:pt idx="4" formatCode="0.00%">
                  <c:v>5.8000000000000003E-2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94-734F-B03F-7D3435CFEB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7"/>
        <c:overlap val="-27"/>
        <c:axId val="-1910401856"/>
        <c:axId val="-1910399376"/>
      </c:barChart>
      <c:catAx>
        <c:axId val="-1910401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910399376"/>
        <c:crosses val="autoZero"/>
        <c:auto val="1"/>
        <c:lblAlgn val="ctr"/>
        <c:lblOffset val="100"/>
        <c:noMultiLvlLbl val="0"/>
      </c:catAx>
      <c:valAx>
        <c:axId val="-1910399376"/>
        <c:scaling>
          <c:orientation val="minMax"/>
          <c:max val="0.45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crossAx val="-191040185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861024200088013"/>
          <c:y val="3.3658601530468409E-2"/>
          <c:w val="0.64130207281060336"/>
          <c:h val="0.84535913886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 Bottom 20%</c:v>
                </c:pt>
              </c:strCache>
            </c:strRef>
          </c:tx>
          <c:spPr>
            <a:ln w="76200" cap="rnd">
              <a:solidFill>
                <a:schemeClr val="accent1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Sheet1!$A$2:$A$56</c:f>
              <c:numCache>
                <c:formatCode>General</c:formatCode>
                <c:ptCount val="55"/>
                <c:pt idx="0">
                  <c:v>1966</c:v>
                </c:pt>
                <c:pt idx="1">
                  <c:v>1967</c:v>
                </c:pt>
                <c:pt idx="2">
                  <c:v>1968</c:v>
                </c:pt>
                <c:pt idx="3">
                  <c:v>1969</c:v>
                </c:pt>
                <c:pt idx="4">
                  <c:v>1970</c:v>
                </c:pt>
                <c:pt idx="5">
                  <c:v>1971</c:v>
                </c:pt>
                <c:pt idx="6">
                  <c:v>1972</c:v>
                </c:pt>
                <c:pt idx="7">
                  <c:v>1973</c:v>
                </c:pt>
                <c:pt idx="8">
                  <c:v>1974</c:v>
                </c:pt>
                <c:pt idx="9">
                  <c:v>1975</c:v>
                </c:pt>
                <c:pt idx="10">
                  <c:v>1976</c:v>
                </c:pt>
                <c:pt idx="11">
                  <c:v>1977</c:v>
                </c:pt>
                <c:pt idx="12">
                  <c:v>1978</c:v>
                </c:pt>
                <c:pt idx="13">
                  <c:v>1979</c:v>
                </c:pt>
                <c:pt idx="14">
                  <c:v>1980</c:v>
                </c:pt>
                <c:pt idx="15">
                  <c:v>1981</c:v>
                </c:pt>
                <c:pt idx="16">
                  <c:v>1982</c:v>
                </c:pt>
                <c:pt idx="17">
                  <c:v>1983</c:v>
                </c:pt>
                <c:pt idx="18">
                  <c:v>1984</c:v>
                </c:pt>
                <c:pt idx="19">
                  <c:v>1985</c:v>
                </c:pt>
                <c:pt idx="20">
                  <c:v>1986</c:v>
                </c:pt>
                <c:pt idx="21">
                  <c:v>1987</c:v>
                </c:pt>
                <c:pt idx="22">
                  <c:v>1988</c:v>
                </c:pt>
                <c:pt idx="23">
                  <c:v>1989</c:v>
                </c:pt>
                <c:pt idx="24">
                  <c:v>1990</c:v>
                </c:pt>
                <c:pt idx="25">
                  <c:v>1991</c:v>
                </c:pt>
                <c:pt idx="26">
                  <c:v>1992</c:v>
                </c:pt>
                <c:pt idx="27">
                  <c:v>1993</c:v>
                </c:pt>
                <c:pt idx="28">
                  <c:v>1994</c:v>
                </c:pt>
                <c:pt idx="29">
                  <c:v>1995</c:v>
                </c:pt>
                <c:pt idx="30">
                  <c:v>1996</c:v>
                </c:pt>
                <c:pt idx="31">
                  <c:v>1997</c:v>
                </c:pt>
                <c:pt idx="32">
                  <c:v>1998</c:v>
                </c:pt>
                <c:pt idx="33">
                  <c:v>1999</c:v>
                </c:pt>
                <c:pt idx="34">
                  <c:v>2000</c:v>
                </c:pt>
                <c:pt idx="35">
                  <c:v>2001</c:v>
                </c:pt>
                <c:pt idx="36">
                  <c:v>2002</c:v>
                </c:pt>
                <c:pt idx="37">
                  <c:v>2003</c:v>
                </c:pt>
                <c:pt idx="38">
                  <c:v>2004</c:v>
                </c:pt>
                <c:pt idx="39">
                  <c:v>2005</c:v>
                </c:pt>
                <c:pt idx="40">
                  <c:v>2006</c:v>
                </c:pt>
                <c:pt idx="41">
                  <c:v>2007</c:v>
                </c:pt>
                <c:pt idx="42">
                  <c:v>2008</c:v>
                </c:pt>
                <c:pt idx="43">
                  <c:v>2009</c:v>
                </c:pt>
                <c:pt idx="44">
                  <c:v>2010</c:v>
                </c:pt>
                <c:pt idx="45">
                  <c:v>2011</c:v>
                </c:pt>
                <c:pt idx="46">
                  <c:v>2012</c:v>
                </c:pt>
                <c:pt idx="47">
                  <c:v>2013</c:v>
                </c:pt>
                <c:pt idx="48">
                  <c:v>2013</c:v>
                </c:pt>
                <c:pt idx="49">
                  <c:v>2014</c:v>
                </c:pt>
                <c:pt idx="50">
                  <c:v>2015</c:v>
                </c:pt>
                <c:pt idx="51">
                  <c:v>2016</c:v>
                </c:pt>
                <c:pt idx="52">
                  <c:v>2017</c:v>
                </c:pt>
                <c:pt idx="53">
                  <c:v>2017</c:v>
                </c:pt>
                <c:pt idx="54">
                  <c:v>2018</c:v>
                </c:pt>
              </c:numCache>
            </c:numRef>
          </c:cat>
          <c:val>
            <c:numRef>
              <c:f>Sheet1!$B$2:$B$56</c:f>
              <c:numCache>
                <c:formatCode>#,##0</c:formatCode>
                <c:ptCount val="55"/>
                <c:pt idx="0">
                  <c:v>15941</c:v>
                </c:pt>
                <c:pt idx="1">
                  <c:v>16190</c:v>
                </c:pt>
                <c:pt idx="2" formatCode="&quot;$&quot;#,##0_);[Red]\(&quot;$&quot;#,##0\)">
                  <c:v>16011</c:v>
                </c:pt>
                <c:pt idx="3">
                  <c:v>18004</c:v>
                </c:pt>
                <c:pt idx="4">
                  <c:v>17732</c:v>
                </c:pt>
                <c:pt idx="5">
                  <c:v>17747</c:v>
                </c:pt>
                <c:pt idx="6">
                  <c:v>18522</c:v>
                </c:pt>
                <c:pt idx="7">
                  <c:v>19007</c:v>
                </c:pt>
                <c:pt idx="8">
                  <c:v>19342</c:v>
                </c:pt>
                <c:pt idx="9">
                  <c:v>18584</c:v>
                </c:pt>
                <c:pt idx="10">
                  <c:v>19033</c:v>
                </c:pt>
                <c:pt idx="11">
                  <c:v>18952</c:v>
                </c:pt>
                <c:pt idx="12">
                  <c:v>19220</c:v>
                </c:pt>
                <c:pt idx="13">
                  <c:v>19406</c:v>
                </c:pt>
                <c:pt idx="14">
                  <c:v>18653</c:v>
                </c:pt>
                <c:pt idx="15">
                  <c:v>18086</c:v>
                </c:pt>
                <c:pt idx="16">
                  <c:v>17061</c:v>
                </c:pt>
                <c:pt idx="17">
                  <c:v>16800</c:v>
                </c:pt>
                <c:pt idx="18">
                  <c:v>17361</c:v>
                </c:pt>
                <c:pt idx="19">
                  <c:v>17562</c:v>
                </c:pt>
                <c:pt idx="20">
                  <c:v>18069</c:v>
                </c:pt>
                <c:pt idx="21">
                  <c:v>18038</c:v>
                </c:pt>
                <c:pt idx="22">
                  <c:v>18204</c:v>
                </c:pt>
                <c:pt idx="23">
                  <c:v>18557</c:v>
                </c:pt>
                <c:pt idx="24">
                  <c:v>18374</c:v>
                </c:pt>
                <c:pt idx="25">
                  <c:v>17551</c:v>
                </c:pt>
                <c:pt idx="26">
                  <c:v>16864</c:v>
                </c:pt>
                <c:pt idx="27">
                  <c:v>16712</c:v>
                </c:pt>
                <c:pt idx="28">
                  <c:v>17460</c:v>
                </c:pt>
                <c:pt idx="29">
                  <c:v>18490</c:v>
                </c:pt>
                <c:pt idx="30">
                  <c:v>18207</c:v>
                </c:pt>
                <c:pt idx="31">
                  <c:v>18869</c:v>
                </c:pt>
                <c:pt idx="32">
                  <c:v>19341</c:v>
                </c:pt>
                <c:pt idx="33">
                  <c:v>20120</c:v>
                </c:pt>
                <c:pt idx="34">
                  <c:v>20650</c:v>
                </c:pt>
                <c:pt idx="35">
                  <c:v>19935</c:v>
                </c:pt>
                <c:pt idx="36">
                  <c:v>19620</c:v>
                </c:pt>
                <c:pt idx="37">
                  <c:v>18984</c:v>
                </c:pt>
                <c:pt idx="38">
                  <c:v>18922</c:v>
                </c:pt>
                <c:pt idx="39">
                  <c:v>19034</c:v>
                </c:pt>
                <c:pt idx="40">
                  <c:v>19400</c:v>
                </c:pt>
                <c:pt idx="41">
                  <c:v>19507</c:v>
                </c:pt>
                <c:pt idx="42">
                  <c:v>18596</c:v>
                </c:pt>
                <c:pt idx="43">
                  <c:v>17937</c:v>
                </c:pt>
                <c:pt idx="44">
                  <c:v>17224</c:v>
                </c:pt>
                <c:pt idx="45">
                  <c:v>17099</c:v>
                </c:pt>
                <c:pt idx="46">
                  <c:v>17021</c:v>
                </c:pt>
                <c:pt idx="47">
                  <c:v>17393</c:v>
                </c:pt>
                <c:pt idx="48">
                  <c:v>17089</c:v>
                </c:pt>
                <c:pt idx="49">
                  <c:v>17104</c:v>
                </c:pt>
                <c:pt idx="50">
                  <c:v>18407</c:v>
                </c:pt>
                <c:pt idx="51">
                  <c:v>19047</c:v>
                </c:pt>
                <c:pt idx="52">
                  <c:v>19406</c:v>
                </c:pt>
                <c:pt idx="53">
                  <c:v>19607</c:v>
                </c:pt>
                <c:pt idx="54">
                  <c:v>20378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6FD-5341-B2A6-63CCB392FB8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 20-40%</c:v>
                </c:pt>
              </c:strCache>
            </c:strRef>
          </c:tx>
          <c:spPr>
            <a:ln w="76200" cap="rnd">
              <a:solidFill>
                <a:schemeClr val="accent2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Sheet1!$A$2:$A$56</c:f>
              <c:numCache>
                <c:formatCode>General</c:formatCode>
                <c:ptCount val="55"/>
                <c:pt idx="0">
                  <c:v>1966</c:v>
                </c:pt>
                <c:pt idx="1">
                  <c:v>1967</c:v>
                </c:pt>
                <c:pt idx="2">
                  <c:v>1968</c:v>
                </c:pt>
                <c:pt idx="3">
                  <c:v>1969</c:v>
                </c:pt>
                <c:pt idx="4">
                  <c:v>1970</c:v>
                </c:pt>
                <c:pt idx="5">
                  <c:v>1971</c:v>
                </c:pt>
                <c:pt idx="6">
                  <c:v>1972</c:v>
                </c:pt>
                <c:pt idx="7">
                  <c:v>1973</c:v>
                </c:pt>
                <c:pt idx="8">
                  <c:v>1974</c:v>
                </c:pt>
                <c:pt idx="9">
                  <c:v>1975</c:v>
                </c:pt>
                <c:pt idx="10">
                  <c:v>1976</c:v>
                </c:pt>
                <c:pt idx="11">
                  <c:v>1977</c:v>
                </c:pt>
                <c:pt idx="12">
                  <c:v>1978</c:v>
                </c:pt>
                <c:pt idx="13">
                  <c:v>1979</c:v>
                </c:pt>
                <c:pt idx="14">
                  <c:v>1980</c:v>
                </c:pt>
                <c:pt idx="15">
                  <c:v>1981</c:v>
                </c:pt>
                <c:pt idx="16">
                  <c:v>1982</c:v>
                </c:pt>
                <c:pt idx="17">
                  <c:v>1983</c:v>
                </c:pt>
                <c:pt idx="18">
                  <c:v>1984</c:v>
                </c:pt>
                <c:pt idx="19">
                  <c:v>1985</c:v>
                </c:pt>
                <c:pt idx="20">
                  <c:v>1986</c:v>
                </c:pt>
                <c:pt idx="21">
                  <c:v>1987</c:v>
                </c:pt>
                <c:pt idx="22">
                  <c:v>1988</c:v>
                </c:pt>
                <c:pt idx="23">
                  <c:v>1989</c:v>
                </c:pt>
                <c:pt idx="24">
                  <c:v>1990</c:v>
                </c:pt>
                <c:pt idx="25">
                  <c:v>1991</c:v>
                </c:pt>
                <c:pt idx="26">
                  <c:v>1992</c:v>
                </c:pt>
                <c:pt idx="27">
                  <c:v>1993</c:v>
                </c:pt>
                <c:pt idx="28">
                  <c:v>1994</c:v>
                </c:pt>
                <c:pt idx="29">
                  <c:v>1995</c:v>
                </c:pt>
                <c:pt idx="30">
                  <c:v>1996</c:v>
                </c:pt>
                <c:pt idx="31">
                  <c:v>1997</c:v>
                </c:pt>
                <c:pt idx="32">
                  <c:v>1998</c:v>
                </c:pt>
                <c:pt idx="33">
                  <c:v>1999</c:v>
                </c:pt>
                <c:pt idx="34">
                  <c:v>2000</c:v>
                </c:pt>
                <c:pt idx="35">
                  <c:v>2001</c:v>
                </c:pt>
                <c:pt idx="36">
                  <c:v>2002</c:v>
                </c:pt>
                <c:pt idx="37">
                  <c:v>2003</c:v>
                </c:pt>
                <c:pt idx="38">
                  <c:v>2004</c:v>
                </c:pt>
                <c:pt idx="39">
                  <c:v>2005</c:v>
                </c:pt>
                <c:pt idx="40">
                  <c:v>2006</c:v>
                </c:pt>
                <c:pt idx="41">
                  <c:v>2007</c:v>
                </c:pt>
                <c:pt idx="42">
                  <c:v>2008</c:v>
                </c:pt>
                <c:pt idx="43">
                  <c:v>2009</c:v>
                </c:pt>
                <c:pt idx="44">
                  <c:v>2010</c:v>
                </c:pt>
                <c:pt idx="45">
                  <c:v>2011</c:v>
                </c:pt>
                <c:pt idx="46">
                  <c:v>2012</c:v>
                </c:pt>
                <c:pt idx="47">
                  <c:v>2013</c:v>
                </c:pt>
                <c:pt idx="48">
                  <c:v>2013</c:v>
                </c:pt>
                <c:pt idx="49">
                  <c:v>2014</c:v>
                </c:pt>
                <c:pt idx="50">
                  <c:v>2015</c:v>
                </c:pt>
                <c:pt idx="51">
                  <c:v>2016</c:v>
                </c:pt>
                <c:pt idx="52">
                  <c:v>2017</c:v>
                </c:pt>
                <c:pt idx="53">
                  <c:v>2017</c:v>
                </c:pt>
                <c:pt idx="54">
                  <c:v>2018</c:v>
                </c:pt>
              </c:numCache>
            </c:numRef>
          </c:cat>
          <c:val>
            <c:numRef>
              <c:f>Sheet1!$C$2:$C$56</c:f>
              <c:numCache>
                <c:formatCode>#,##0</c:formatCode>
                <c:ptCount val="55"/>
                <c:pt idx="0">
                  <c:v>35389</c:v>
                </c:pt>
                <c:pt idx="1">
                  <c:v>36202</c:v>
                </c:pt>
                <c:pt idx="2" formatCode="&quot;$&quot;#,##0_);[Red]\(&quot;$&quot;#,##0\)">
                  <c:v>34922</c:v>
                </c:pt>
                <c:pt idx="3">
                  <c:v>39761</c:v>
                </c:pt>
                <c:pt idx="4">
                  <c:v>39208</c:v>
                </c:pt>
                <c:pt idx="5">
                  <c:v>38632</c:v>
                </c:pt>
                <c:pt idx="6">
                  <c:v>40414</c:v>
                </c:pt>
                <c:pt idx="7">
                  <c:v>41169</c:v>
                </c:pt>
                <c:pt idx="8">
                  <c:v>40830</c:v>
                </c:pt>
                <c:pt idx="9">
                  <c:v>39287</c:v>
                </c:pt>
                <c:pt idx="10">
                  <c:v>40280</c:v>
                </c:pt>
                <c:pt idx="11">
                  <c:v>40512</c:v>
                </c:pt>
                <c:pt idx="12">
                  <c:v>41680</c:v>
                </c:pt>
                <c:pt idx="13">
                  <c:v>41956</c:v>
                </c:pt>
                <c:pt idx="14">
                  <c:v>40605</c:v>
                </c:pt>
                <c:pt idx="15">
                  <c:v>39330</c:v>
                </c:pt>
                <c:pt idx="16">
                  <c:v>38710</c:v>
                </c:pt>
                <c:pt idx="17">
                  <c:v>38654</c:v>
                </c:pt>
                <c:pt idx="18">
                  <c:v>39750</c:v>
                </c:pt>
                <c:pt idx="19">
                  <c:v>40299</c:v>
                </c:pt>
                <c:pt idx="20">
                  <c:v>41720</c:v>
                </c:pt>
                <c:pt idx="21">
                  <c:v>42220</c:v>
                </c:pt>
                <c:pt idx="22">
                  <c:v>42391</c:v>
                </c:pt>
                <c:pt idx="23">
                  <c:v>43172</c:v>
                </c:pt>
                <c:pt idx="24">
                  <c:v>42857</c:v>
                </c:pt>
                <c:pt idx="25">
                  <c:v>41659</c:v>
                </c:pt>
                <c:pt idx="26">
                  <c:v>40676</c:v>
                </c:pt>
                <c:pt idx="27">
                  <c:v>40138</c:v>
                </c:pt>
                <c:pt idx="28">
                  <c:v>41308</c:v>
                </c:pt>
                <c:pt idx="29">
                  <c:v>42602</c:v>
                </c:pt>
                <c:pt idx="30">
                  <c:v>42923</c:v>
                </c:pt>
                <c:pt idx="31">
                  <c:v>44213</c:v>
                </c:pt>
                <c:pt idx="32">
                  <c:v>45522</c:v>
                </c:pt>
                <c:pt idx="33">
                  <c:v>46768</c:v>
                </c:pt>
                <c:pt idx="34">
                  <c:v>47214</c:v>
                </c:pt>
                <c:pt idx="35">
                  <c:v>46159</c:v>
                </c:pt>
                <c:pt idx="36">
                  <c:v>45520</c:v>
                </c:pt>
                <c:pt idx="37">
                  <c:v>45022</c:v>
                </c:pt>
                <c:pt idx="38">
                  <c:v>45038</c:v>
                </c:pt>
                <c:pt idx="39">
                  <c:v>45290</c:v>
                </c:pt>
                <c:pt idx="40">
                  <c:v>45905</c:v>
                </c:pt>
                <c:pt idx="41">
                  <c:v>46503</c:v>
                </c:pt>
                <c:pt idx="42">
                  <c:v>44574</c:v>
                </c:pt>
                <c:pt idx="43">
                  <c:v>43462</c:v>
                </c:pt>
                <c:pt idx="44">
                  <c:v>42602</c:v>
                </c:pt>
                <c:pt idx="45">
                  <c:v>42022</c:v>
                </c:pt>
                <c:pt idx="46">
                  <c:v>41838</c:v>
                </c:pt>
                <c:pt idx="47">
                  <c:v>42664</c:v>
                </c:pt>
                <c:pt idx="48">
                  <c:v>43291</c:v>
                </c:pt>
                <c:pt idx="49">
                  <c:v>43192</c:v>
                </c:pt>
                <c:pt idx="50">
                  <c:v>45258</c:v>
                </c:pt>
                <c:pt idx="51">
                  <c:v>47029</c:v>
                </c:pt>
                <c:pt idx="52">
                  <c:v>47476</c:v>
                </c:pt>
                <c:pt idx="53">
                  <c:v>47896</c:v>
                </c:pt>
                <c:pt idx="54">
                  <c:v>49214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6FD-5341-B2A6-63CCB392FB8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 40-60%</c:v>
                </c:pt>
              </c:strCache>
            </c:strRef>
          </c:tx>
          <c:spPr>
            <a:ln w="76200" cap="rnd">
              <a:solidFill>
                <a:schemeClr val="accent3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Sheet1!$A$2:$A$56</c:f>
              <c:numCache>
                <c:formatCode>General</c:formatCode>
                <c:ptCount val="55"/>
                <c:pt idx="0">
                  <c:v>1966</c:v>
                </c:pt>
                <c:pt idx="1">
                  <c:v>1967</c:v>
                </c:pt>
                <c:pt idx="2">
                  <c:v>1968</c:v>
                </c:pt>
                <c:pt idx="3">
                  <c:v>1969</c:v>
                </c:pt>
                <c:pt idx="4">
                  <c:v>1970</c:v>
                </c:pt>
                <c:pt idx="5">
                  <c:v>1971</c:v>
                </c:pt>
                <c:pt idx="6">
                  <c:v>1972</c:v>
                </c:pt>
                <c:pt idx="7">
                  <c:v>1973</c:v>
                </c:pt>
                <c:pt idx="8">
                  <c:v>1974</c:v>
                </c:pt>
                <c:pt idx="9">
                  <c:v>1975</c:v>
                </c:pt>
                <c:pt idx="10">
                  <c:v>1976</c:v>
                </c:pt>
                <c:pt idx="11">
                  <c:v>1977</c:v>
                </c:pt>
                <c:pt idx="12">
                  <c:v>1978</c:v>
                </c:pt>
                <c:pt idx="13">
                  <c:v>1979</c:v>
                </c:pt>
                <c:pt idx="14">
                  <c:v>1980</c:v>
                </c:pt>
                <c:pt idx="15">
                  <c:v>1981</c:v>
                </c:pt>
                <c:pt idx="16">
                  <c:v>1982</c:v>
                </c:pt>
                <c:pt idx="17">
                  <c:v>1983</c:v>
                </c:pt>
                <c:pt idx="18">
                  <c:v>1984</c:v>
                </c:pt>
                <c:pt idx="19">
                  <c:v>1985</c:v>
                </c:pt>
                <c:pt idx="20">
                  <c:v>1986</c:v>
                </c:pt>
                <c:pt idx="21">
                  <c:v>1987</c:v>
                </c:pt>
                <c:pt idx="22">
                  <c:v>1988</c:v>
                </c:pt>
                <c:pt idx="23">
                  <c:v>1989</c:v>
                </c:pt>
                <c:pt idx="24">
                  <c:v>1990</c:v>
                </c:pt>
                <c:pt idx="25">
                  <c:v>1991</c:v>
                </c:pt>
                <c:pt idx="26">
                  <c:v>1992</c:v>
                </c:pt>
                <c:pt idx="27">
                  <c:v>1993</c:v>
                </c:pt>
                <c:pt idx="28">
                  <c:v>1994</c:v>
                </c:pt>
                <c:pt idx="29">
                  <c:v>1995</c:v>
                </c:pt>
                <c:pt idx="30">
                  <c:v>1996</c:v>
                </c:pt>
                <c:pt idx="31">
                  <c:v>1997</c:v>
                </c:pt>
                <c:pt idx="32">
                  <c:v>1998</c:v>
                </c:pt>
                <c:pt idx="33">
                  <c:v>1999</c:v>
                </c:pt>
                <c:pt idx="34">
                  <c:v>2000</c:v>
                </c:pt>
                <c:pt idx="35">
                  <c:v>2001</c:v>
                </c:pt>
                <c:pt idx="36">
                  <c:v>2002</c:v>
                </c:pt>
                <c:pt idx="37">
                  <c:v>2003</c:v>
                </c:pt>
                <c:pt idx="38">
                  <c:v>2004</c:v>
                </c:pt>
                <c:pt idx="39">
                  <c:v>2005</c:v>
                </c:pt>
                <c:pt idx="40">
                  <c:v>2006</c:v>
                </c:pt>
                <c:pt idx="41">
                  <c:v>2007</c:v>
                </c:pt>
                <c:pt idx="42">
                  <c:v>2008</c:v>
                </c:pt>
                <c:pt idx="43">
                  <c:v>2009</c:v>
                </c:pt>
                <c:pt idx="44">
                  <c:v>2010</c:v>
                </c:pt>
                <c:pt idx="45">
                  <c:v>2011</c:v>
                </c:pt>
                <c:pt idx="46">
                  <c:v>2012</c:v>
                </c:pt>
                <c:pt idx="47">
                  <c:v>2013</c:v>
                </c:pt>
                <c:pt idx="48">
                  <c:v>2013</c:v>
                </c:pt>
                <c:pt idx="49">
                  <c:v>2014</c:v>
                </c:pt>
                <c:pt idx="50">
                  <c:v>2015</c:v>
                </c:pt>
                <c:pt idx="51">
                  <c:v>2016</c:v>
                </c:pt>
                <c:pt idx="52">
                  <c:v>2017</c:v>
                </c:pt>
                <c:pt idx="53">
                  <c:v>2017</c:v>
                </c:pt>
                <c:pt idx="54">
                  <c:v>2018</c:v>
                </c:pt>
              </c:numCache>
            </c:numRef>
          </c:cat>
          <c:val>
            <c:numRef>
              <c:f>Sheet1!$D$2:$D$56</c:f>
              <c:numCache>
                <c:formatCode>#,##0</c:formatCode>
                <c:ptCount val="55"/>
                <c:pt idx="0">
                  <c:v>50637</c:v>
                </c:pt>
                <c:pt idx="1">
                  <c:v>52036</c:v>
                </c:pt>
                <c:pt idx="2" formatCode="&quot;$&quot;#,##0_);[Red]\(&quot;$&quot;#,##0\)">
                  <c:v>49890</c:v>
                </c:pt>
                <c:pt idx="3">
                  <c:v>56897</c:v>
                </c:pt>
                <c:pt idx="4">
                  <c:v>56691</c:v>
                </c:pt>
                <c:pt idx="5">
                  <c:v>56523</c:v>
                </c:pt>
                <c:pt idx="6">
                  <c:v>59362</c:v>
                </c:pt>
                <c:pt idx="7">
                  <c:v>60490</c:v>
                </c:pt>
                <c:pt idx="8">
                  <c:v>59610</c:v>
                </c:pt>
                <c:pt idx="9">
                  <c:v>58415</c:v>
                </c:pt>
                <c:pt idx="10">
                  <c:v>60086</c:v>
                </c:pt>
                <c:pt idx="11">
                  <c:v>60928</c:v>
                </c:pt>
                <c:pt idx="12">
                  <c:v>62586</c:v>
                </c:pt>
                <c:pt idx="13">
                  <c:v>63274</c:v>
                </c:pt>
                <c:pt idx="14">
                  <c:v>61341</c:v>
                </c:pt>
                <c:pt idx="15">
                  <c:v>60154</c:v>
                </c:pt>
                <c:pt idx="16">
                  <c:v>59108</c:v>
                </c:pt>
                <c:pt idx="17">
                  <c:v>59471</c:v>
                </c:pt>
                <c:pt idx="18">
                  <c:v>61329</c:v>
                </c:pt>
                <c:pt idx="19">
                  <c:v>62219</c:v>
                </c:pt>
                <c:pt idx="20">
                  <c:v>64634</c:v>
                </c:pt>
                <c:pt idx="21">
                  <c:v>65559</c:v>
                </c:pt>
                <c:pt idx="22">
                  <c:v>65966</c:v>
                </c:pt>
                <c:pt idx="23">
                  <c:v>67070</c:v>
                </c:pt>
                <c:pt idx="24">
                  <c:v>66003</c:v>
                </c:pt>
                <c:pt idx="25">
                  <c:v>64640</c:v>
                </c:pt>
                <c:pt idx="26">
                  <c:v>64261</c:v>
                </c:pt>
                <c:pt idx="27">
                  <c:v>63606</c:v>
                </c:pt>
                <c:pt idx="28">
                  <c:v>65233</c:v>
                </c:pt>
                <c:pt idx="29">
                  <c:v>66700</c:v>
                </c:pt>
                <c:pt idx="30">
                  <c:v>67896</c:v>
                </c:pt>
                <c:pt idx="31">
                  <c:v>69758</c:v>
                </c:pt>
                <c:pt idx="32">
                  <c:v>72049</c:v>
                </c:pt>
                <c:pt idx="33">
                  <c:v>73819</c:v>
                </c:pt>
                <c:pt idx="34">
                  <c:v>74204</c:v>
                </c:pt>
                <c:pt idx="35">
                  <c:v>73275</c:v>
                </c:pt>
                <c:pt idx="36">
                  <c:v>72601</c:v>
                </c:pt>
                <c:pt idx="37">
                  <c:v>72559</c:v>
                </c:pt>
                <c:pt idx="38">
                  <c:v>72285</c:v>
                </c:pt>
                <c:pt idx="39">
                  <c:v>72474</c:v>
                </c:pt>
                <c:pt idx="40">
                  <c:v>73017</c:v>
                </c:pt>
                <c:pt idx="41">
                  <c:v>74596</c:v>
                </c:pt>
                <c:pt idx="42">
                  <c:v>71998</c:v>
                </c:pt>
                <c:pt idx="43">
                  <c:v>70284</c:v>
                </c:pt>
                <c:pt idx="44">
                  <c:v>69437</c:v>
                </c:pt>
                <c:pt idx="45">
                  <c:v>68289</c:v>
                </c:pt>
                <c:pt idx="46">
                  <c:v>68442</c:v>
                </c:pt>
                <c:pt idx="47">
                  <c:v>69011</c:v>
                </c:pt>
                <c:pt idx="48">
                  <c:v>70928</c:v>
                </c:pt>
                <c:pt idx="49">
                  <c:v>71029</c:v>
                </c:pt>
                <c:pt idx="50">
                  <c:v>74723</c:v>
                </c:pt>
                <c:pt idx="51">
                  <c:v>76287</c:v>
                </c:pt>
                <c:pt idx="52">
                  <c:v>77689</c:v>
                </c:pt>
                <c:pt idx="53">
                  <c:v>78062</c:v>
                </c:pt>
                <c:pt idx="54">
                  <c:v>78966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6FD-5341-B2A6-63CCB392FB8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 60-80%</c:v>
                </c:pt>
              </c:strCache>
            </c:strRef>
          </c:tx>
          <c:spPr>
            <a:ln w="76200" cap="rnd">
              <a:solidFill>
                <a:schemeClr val="accent4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Sheet1!$A$2:$A$56</c:f>
              <c:numCache>
                <c:formatCode>General</c:formatCode>
                <c:ptCount val="55"/>
                <c:pt idx="0">
                  <c:v>1966</c:v>
                </c:pt>
                <c:pt idx="1">
                  <c:v>1967</c:v>
                </c:pt>
                <c:pt idx="2">
                  <c:v>1968</c:v>
                </c:pt>
                <c:pt idx="3">
                  <c:v>1969</c:v>
                </c:pt>
                <c:pt idx="4">
                  <c:v>1970</c:v>
                </c:pt>
                <c:pt idx="5">
                  <c:v>1971</c:v>
                </c:pt>
                <c:pt idx="6">
                  <c:v>1972</c:v>
                </c:pt>
                <c:pt idx="7">
                  <c:v>1973</c:v>
                </c:pt>
                <c:pt idx="8">
                  <c:v>1974</c:v>
                </c:pt>
                <c:pt idx="9">
                  <c:v>1975</c:v>
                </c:pt>
                <c:pt idx="10">
                  <c:v>1976</c:v>
                </c:pt>
                <c:pt idx="11">
                  <c:v>1977</c:v>
                </c:pt>
                <c:pt idx="12">
                  <c:v>1978</c:v>
                </c:pt>
                <c:pt idx="13">
                  <c:v>1979</c:v>
                </c:pt>
                <c:pt idx="14">
                  <c:v>1980</c:v>
                </c:pt>
                <c:pt idx="15">
                  <c:v>1981</c:v>
                </c:pt>
                <c:pt idx="16">
                  <c:v>1982</c:v>
                </c:pt>
                <c:pt idx="17">
                  <c:v>1983</c:v>
                </c:pt>
                <c:pt idx="18">
                  <c:v>1984</c:v>
                </c:pt>
                <c:pt idx="19">
                  <c:v>1985</c:v>
                </c:pt>
                <c:pt idx="20">
                  <c:v>1986</c:v>
                </c:pt>
                <c:pt idx="21">
                  <c:v>1987</c:v>
                </c:pt>
                <c:pt idx="22">
                  <c:v>1988</c:v>
                </c:pt>
                <c:pt idx="23">
                  <c:v>1989</c:v>
                </c:pt>
                <c:pt idx="24">
                  <c:v>1990</c:v>
                </c:pt>
                <c:pt idx="25">
                  <c:v>1991</c:v>
                </c:pt>
                <c:pt idx="26">
                  <c:v>1992</c:v>
                </c:pt>
                <c:pt idx="27">
                  <c:v>1993</c:v>
                </c:pt>
                <c:pt idx="28">
                  <c:v>1994</c:v>
                </c:pt>
                <c:pt idx="29">
                  <c:v>1995</c:v>
                </c:pt>
                <c:pt idx="30">
                  <c:v>1996</c:v>
                </c:pt>
                <c:pt idx="31">
                  <c:v>1997</c:v>
                </c:pt>
                <c:pt idx="32">
                  <c:v>1998</c:v>
                </c:pt>
                <c:pt idx="33">
                  <c:v>1999</c:v>
                </c:pt>
                <c:pt idx="34">
                  <c:v>2000</c:v>
                </c:pt>
                <c:pt idx="35">
                  <c:v>2001</c:v>
                </c:pt>
                <c:pt idx="36">
                  <c:v>2002</c:v>
                </c:pt>
                <c:pt idx="37">
                  <c:v>2003</c:v>
                </c:pt>
                <c:pt idx="38">
                  <c:v>2004</c:v>
                </c:pt>
                <c:pt idx="39">
                  <c:v>2005</c:v>
                </c:pt>
                <c:pt idx="40">
                  <c:v>2006</c:v>
                </c:pt>
                <c:pt idx="41">
                  <c:v>2007</c:v>
                </c:pt>
                <c:pt idx="42">
                  <c:v>2008</c:v>
                </c:pt>
                <c:pt idx="43">
                  <c:v>2009</c:v>
                </c:pt>
                <c:pt idx="44">
                  <c:v>2010</c:v>
                </c:pt>
                <c:pt idx="45">
                  <c:v>2011</c:v>
                </c:pt>
                <c:pt idx="46">
                  <c:v>2012</c:v>
                </c:pt>
                <c:pt idx="47">
                  <c:v>2013</c:v>
                </c:pt>
                <c:pt idx="48">
                  <c:v>2013</c:v>
                </c:pt>
                <c:pt idx="49">
                  <c:v>2014</c:v>
                </c:pt>
                <c:pt idx="50">
                  <c:v>2015</c:v>
                </c:pt>
                <c:pt idx="51">
                  <c:v>2016</c:v>
                </c:pt>
                <c:pt idx="52">
                  <c:v>2017</c:v>
                </c:pt>
                <c:pt idx="53">
                  <c:v>2017</c:v>
                </c:pt>
                <c:pt idx="54">
                  <c:v>2018</c:v>
                </c:pt>
              </c:numCache>
            </c:numRef>
          </c:cat>
          <c:val>
            <c:numRef>
              <c:f>Sheet1!$E$2:$E$56</c:f>
              <c:numCache>
                <c:formatCode>#,##0</c:formatCode>
                <c:ptCount val="55"/>
                <c:pt idx="0">
                  <c:v>67788</c:v>
                </c:pt>
                <c:pt idx="1">
                  <c:v>69787</c:v>
                </c:pt>
                <c:pt idx="2" formatCode="&quot;$&quot;#,##0_);[Red]\(&quot;$&quot;#,##0\)">
                  <c:v>66723</c:v>
                </c:pt>
                <c:pt idx="3">
                  <c:v>76219</c:v>
                </c:pt>
                <c:pt idx="4">
                  <c:v>76472</c:v>
                </c:pt>
                <c:pt idx="5">
                  <c:v>76549</c:v>
                </c:pt>
                <c:pt idx="6">
                  <c:v>81065</c:v>
                </c:pt>
                <c:pt idx="7">
                  <c:v>82668</c:v>
                </c:pt>
                <c:pt idx="8">
                  <c:v>81669</c:v>
                </c:pt>
                <c:pt idx="9">
                  <c:v>79982</c:v>
                </c:pt>
                <c:pt idx="10">
                  <c:v>82096</c:v>
                </c:pt>
                <c:pt idx="11">
                  <c:v>84047</c:v>
                </c:pt>
                <c:pt idx="12">
                  <c:v>86230</c:v>
                </c:pt>
                <c:pt idx="13">
                  <c:v>87112</c:v>
                </c:pt>
                <c:pt idx="14">
                  <c:v>85104</c:v>
                </c:pt>
                <c:pt idx="15">
                  <c:v>84456</c:v>
                </c:pt>
                <c:pt idx="16">
                  <c:v>83851</c:v>
                </c:pt>
                <c:pt idx="17">
                  <c:v>84758</c:v>
                </c:pt>
                <c:pt idx="18">
                  <c:v>87699</c:v>
                </c:pt>
                <c:pt idx="19">
                  <c:v>89185</c:v>
                </c:pt>
                <c:pt idx="20">
                  <c:v>92351</c:v>
                </c:pt>
                <c:pt idx="21">
                  <c:v>93828</c:v>
                </c:pt>
                <c:pt idx="22">
                  <c:v>94738</c:v>
                </c:pt>
                <c:pt idx="23">
                  <c:v>96495</c:v>
                </c:pt>
                <c:pt idx="24">
                  <c:v>94920</c:v>
                </c:pt>
                <c:pt idx="25">
                  <c:v>93752</c:v>
                </c:pt>
                <c:pt idx="26">
                  <c:v>93407</c:v>
                </c:pt>
                <c:pt idx="27">
                  <c:v>94288</c:v>
                </c:pt>
                <c:pt idx="28">
                  <c:v>96427</c:v>
                </c:pt>
                <c:pt idx="29">
                  <c:v>97591</c:v>
                </c:pt>
                <c:pt idx="30">
                  <c:v>99208</c:v>
                </c:pt>
                <c:pt idx="31">
                  <c:v>102291</c:v>
                </c:pt>
                <c:pt idx="32">
                  <c:v>105659</c:v>
                </c:pt>
                <c:pt idx="33">
                  <c:v>108955</c:v>
                </c:pt>
                <c:pt idx="34">
                  <c:v>109362</c:v>
                </c:pt>
                <c:pt idx="35">
                  <c:v>108972</c:v>
                </c:pt>
                <c:pt idx="36">
                  <c:v>107980</c:v>
                </c:pt>
                <c:pt idx="37">
                  <c:v>109097</c:v>
                </c:pt>
                <c:pt idx="38">
                  <c:v>107996</c:v>
                </c:pt>
                <c:pt idx="39">
                  <c:v>108394</c:v>
                </c:pt>
                <c:pt idx="40">
                  <c:v>110358</c:v>
                </c:pt>
                <c:pt idx="41">
                  <c:v>111548</c:v>
                </c:pt>
                <c:pt idx="42">
                  <c:v>107748</c:v>
                </c:pt>
                <c:pt idx="43">
                  <c:v>106719</c:v>
                </c:pt>
                <c:pt idx="44">
                  <c:v>105938</c:v>
                </c:pt>
                <c:pt idx="45">
                  <c:v>104318</c:v>
                </c:pt>
                <c:pt idx="46">
                  <c:v>104611</c:v>
                </c:pt>
                <c:pt idx="47">
                  <c:v>104955</c:v>
                </c:pt>
                <c:pt idx="48">
                  <c:v>108254</c:v>
                </c:pt>
                <c:pt idx="49">
                  <c:v>109480</c:v>
                </c:pt>
                <c:pt idx="50">
                  <c:v>113958</c:v>
                </c:pt>
                <c:pt idx="51">
                  <c:v>116412</c:v>
                </c:pt>
                <c:pt idx="52">
                  <c:v>118658</c:v>
                </c:pt>
                <c:pt idx="53">
                  <c:v>119907</c:v>
                </c:pt>
                <c:pt idx="54">
                  <c:v>119904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6FD-5341-B2A6-63CCB392FB85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 Top 20%</c:v>
                </c:pt>
              </c:strCache>
            </c:strRef>
          </c:tx>
          <c:spPr>
            <a:ln w="76200" cap="rnd">
              <a:solidFill>
                <a:schemeClr val="accent5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Sheet1!$A$2:$A$56</c:f>
              <c:numCache>
                <c:formatCode>General</c:formatCode>
                <c:ptCount val="55"/>
                <c:pt idx="0">
                  <c:v>1966</c:v>
                </c:pt>
                <c:pt idx="1">
                  <c:v>1967</c:v>
                </c:pt>
                <c:pt idx="2">
                  <c:v>1968</c:v>
                </c:pt>
                <c:pt idx="3">
                  <c:v>1969</c:v>
                </c:pt>
                <c:pt idx="4">
                  <c:v>1970</c:v>
                </c:pt>
                <c:pt idx="5">
                  <c:v>1971</c:v>
                </c:pt>
                <c:pt idx="6">
                  <c:v>1972</c:v>
                </c:pt>
                <c:pt idx="7">
                  <c:v>1973</c:v>
                </c:pt>
                <c:pt idx="8">
                  <c:v>1974</c:v>
                </c:pt>
                <c:pt idx="9">
                  <c:v>1975</c:v>
                </c:pt>
                <c:pt idx="10">
                  <c:v>1976</c:v>
                </c:pt>
                <c:pt idx="11">
                  <c:v>1977</c:v>
                </c:pt>
                <c:pt idx="12">
                  <c:v>1978</c:v>
                </c:pt>
                <c:pt idx="13">
                  <c:v>1979</c:v>
                </c:pt>
                <c:pt idx="14">
                  <c:v>1980</c:v>
                </c:pt>
                <c:pt idx="15">
                  <c:v>1981</c:v>
                </c:pt>
                <c:pt idx="16">
                  <c:v>1982</c:v>
                </c:pt>
                <c:pt idx="17">
                  <c:v>1983</c:v>
                </c:pt>
                <c:pt idx="18">
                  <c:v>1984</c:v>
                </c:pt>
                <c:pt idx="19">
                  <c:v>1985</c:v>
                </c:pt>
                <c:pt idx="20">
                  <c:v>1986</c:v>
                </c:pt>
                <c:pt idx="21">
                  <c:v>1987</c:v>
                </c:pt>
                <c:pt idx="22">
                  <c:v>1988</c:v>
                </c:pt>
                <c:pt idx="23">
                  <c:v>1989</c:v>
                </c:pt>
                <c:pt idx="24">
                  <c:v>1990</c:v>
                </c:pt>
                <c:pt idx="25">
                  <c:v>1991</c:v>
                </c:pt>
                <c:pt idx="26">
                  <c:v>1992</c:v>
                </c:pt>
                <c:pt idx="27">
                  <c:v>1993</c:v>
                </c:pt>
                <c:pt idx="28">
                  <c:v>1994</c:v>
                </c:pt>
                <c:pt idx="29">
                  <c:v>1995</c:v>
                </c:pt>
                <c:pt idx="30">
                  <c:v>1996</c:v>
                </c:pt>
                <c:pt idx="31">
                  <c:v>1997</c:v>
                </c:pt>
                <c:pt idx="32">
                  <c:v>1998</c:v>
                </c:pt>
                <c:pt idx="33">
                  <c:v>1999</c:v>
                </c:pt>
                <c:pt idx="34">
                  <c:v>2000</c:v>
                </c:pt>
                <c:pt idx="35">
                  <c:v>2001</c:v>
                </c:pt>
                <c:pt idx="36">
                  <c:v>2002</c:v>
                </c:pt>
                <c:pt idx="37">
                  <c:v>2003</c:v>
                </c:pt>
                <c:pt idx="38">
                  <c:v>2004</c:v>
                </c:pt>
                <c:pt idx="39">
                  <c:v>2005</c:v>
                </c:pt>
                <c:pt idx="40">
                  <c:v>2006</c:v>
                </c:pt>
                <c:pt idx="41">
                  <c:v>2007</c:v>
                </c:pt>
                <c:pt idx="42">
                  <c:v>2008</c:v>
                </c:pt>
                <c:pt idx="43">
                  <c:v>2009</c:v>
                </c:pt>
                <c:pt idx="44">
                  <c:v>2010</c:v>
                </c:pt>
                <c:pt idx="45">
                  <c:v>2011</c:v>
                </c:pt>
                <c:pt idx="46">
                  <c:v>2012</c:v>
                </c:pt>
                <c:pt idx="47">
                  <c:v>2013</c:v>
                </c:pt>
                <c:pt idx="48">
                  <c:v>2013</c:v>
                </c:pt>
                <c:pt idx="49">
                  <c:v>2014</c:v>
                </c:pt>
                <c:pt idx="50">
                  <c:v>2015</c:v>
                </c:pt>
                <c:pt idx="51">
                  <c:v>2016</c:v>
                </c:pt>
                <c:pt idx="52">
                  <c:v>2017</c:v>
                </c:pt>
                <c:pt idx="53">
                  <c:v>2017</c:v>
                </c:pt>
                <c:pt idx="54">
                  <c:v>2018</c:v>
                </c:pt>
              </c:numCache>
            </c:numRef>
          </c:cat>
          <c:val>
            <c:numRef>
              <c:f>Sheet1!$F$2:$F$56</c:f>
              <c:numCache>
                <c:formatCode>#,##0</c:formatCode>
                <c:ptCount val="55"/>
                <c:pt idx="0">
                  <c:v>115692</c:v>
                </c:pt>
                <c:pt idx="1">
                  <c:v>123227</c:v>
                </c:pt>
                <c:pt idx="2" formatCode="&quot;$&quot;#,##0_);[Red]\(&quot;$&quot;#,##0\)">
                  <c:v>114013</c:v>
                </c:pt>
                <c:pt idx="3">
                  <c:v>130535</c:v>
                </c:pt>
                <c:pt idx="4">
                  <c:v>131502</c:v>
                </c:pt>
                <c:pt idx="5">
                  <c:v>131847</c:v>
                </c:pt>
                <c:pt idx="6">
                  <c:v>140594</c:v>
                </c:pt>
                <c:pt idx="7">
                  <c:v>141836</c:v>
                </c:pt>
                <c:pt idx="8">
                  <c:v>137614</c:v>
                </c:pt>
                <c:pt idx="9">
                  <c:v>134783</c:v>
                </c:pt>
                <c:pt idx="10">
                  <c:v>138174</c:v>
                </c:pt>
                <c:pt idx="11">
                  <c:v>141591</c:v>
                </c:pt>
                <c:pt idx="12">
                  <c:v>146323</c:v>
                </c:pt>
                <c:pt idx="13">
                  <c:v>149415</c:v>
                </c:pt>
                <c:pt idx="14">
                  <c:v>143288</c:v>
                </c:pt>
                <c:pt idx="15">
                  <c:v>141707</c:v>
                </c:pt>
                <c:pt idx="16">
                  <c:v>144889</c:v>
                </c:pt>
                <c:pt idx="17">
                  <c:v>146963</c:v>
                </c:pt>
                <c:pt idx="18">
                  <c:v>152419</c:v>
                </c:pt>
                <c:pt idx="19">
                  <c:v>158496</c:v>
                </c:pt>
                <c:pt idx="20">
                  <c:v>166340</c:v>
                </c:pt>
                <c:pt idx="21">
                  <c:v>171474</c:v>
                </c:pt>
                <c:pt idx="22">
                  <c:v>173829</c:v>
                </c:pt>
                <c:pt idx="23">
                  <c:v>181690</c:v>
                </c:pt>
                <c:pt idx="24">
                  <c:v>176405</c:v>
                </c:pt>
                <c:pt idx="25">
                  <c:v>172243</c:v>
                </c:pt>
                <c:pt idx="26">
                  <c:v>173820</c:v>
                </c:pt>
                <c:pt idx="27">
                  <c:v>190506</c:v>
                </c:pt>
                <c:pt idx="28">
                  <c:v>194327</c:v>
                </c:pt>
                <c:pt idx="29">
                  <c:v>196066</c:v>
                </c:pt>
                <c:pt idx="30">
                  <c:v>200851</c:v>
                </c:pt>
                <c:pt idx="31">
                  <c:v>210151</c:v>
                </c:pt>
                <c:pt idx="32">
                  <c:v>217473</c:v>
                </c:pt>
                <c:pt idx="33">
                  <c:v>223304</c:v>
                </c:pt>
                <c:pt idx="34">
                  <c:v>229453</c:v>
                </c:pt>
                <c:pt idx="35">
                  <c:v>226976</c:v>
                </c:pt>
                <c:pt idx="36">
                  <c:v>222969</c:v>
                </c:pt>
                <c:pt idx="37">
                  <c:v>223525</c:v>
                </c:pt>
                <c:pt idx="38">
                  <c:v>224762</c:v>
                </c:pt>
                <c:pt idx="39">
                  <c:v>227232</c:v>
                </c:pt>
                <c:pt idx="40">
                  <c:v>233952</c:v>
                </c:pt>
                <c:pt idx="41">
                  <c:v>226456</c:v>
                </c:pt>
                <c:pt idx="42">
                  <c:v>222605</c:v>
                </c:pt>
                <c:pt idx="43">
                  <c:v>222309</c:v>
                </c:pt>
                <c:pt idx="44">
                  <c:v>215971</c:v>
                </c:pt>
                <c:pt idx="45">
                  <c:v>221468</c:v>
                </c:pt>
                <c:pt idx="46">
                  <c:v>221945</c:v>
                </c:pt>
                <c:pt idx="47">
                  <c:v>223162</c:v>
                </c:pt>
                <c:pt idx="48">
                  <c:v>233732</c:v>
                </c:pt>
                <c:pt idx="49">
                  <c:v>230417</c:v>
                </c:pt>
                <c:pt idx="50">
                  <c:v>238774</c:v>
                </c:pt>
                <c:pt idx="51">
                  <c:v>250600</c:v>
                </c:pt>
                <c:pt idx="52">
                  <c:v>251012</c:v>
                </c:pt>
                <c:pt idx="53">
                  <c:v>263198</c:v>
                </c:pt>
                <c:pt idx="54">
                  <c:v>261762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6FD-5341-B2A6-63CCB392FB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15555183"/>
        <c:axId val="1415335775"/>
      </c:lineChart>
      <c:catAx>
        <c:axId val="1415555183"/>
        <c:scaling>
          <c:orientation val="minMax"/>
        </c:scaling>
        <c:delete val="0"/>
        <c:axPos val="b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5335775"/>
        <c:crosses val="autoZero"/>
        <c:auto val="1"/>
        <c:lblAlgn val="ctr"/>
        <c:lblOffset val="100"/>
        <c:tickLblSkip val="10"/>
        <c:noMultiLvlLbl val="0"/>
      </c:catAx>
      <c:valAx>
        <c:axId val="1415335775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/>
              </a:solidFill>
              <a:prstDash val="sysDot"/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5555183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l"/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646682020123153E-2"/>
          <c:y val="3.1209591732965638E-2"/>
          <c:w val="0.92064035450453574"/>
          <c:h val="0.754895460154935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Black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Below
Poverty</c:v>
                </c:pt>
                <c:pt idx="1">
                  <c:v>&lt;200%
Poverty</c:v>
                </c:pt>
                <c:pt idx="2">
                  <c:v>Uninsured</c:v>
                </c:pt>
                <c:pt idx="3">
                  <c:v>Medicaid
Coverage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0.106</c:v>
                </c:pt>
                <c:pt idx="1">
                  <c:v>0.31</c:v>
                </c:pt>
                <c:pt idx="2">
                  <c:v>0.106</c:v>
                </c:pt>
                <c:pt idx="3">
                  <c:v>0.151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80-4F4E-9260-6D39B1EF5E9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Latina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Below
Poverty</c:v>
                </c:pt>
                <c:pt idx="1">
                  <c:v>&lt;200%
Poverty</c:v>
                </c:pt>
                <c:pt idx="2">
                  <c:v>Uninsured</c:v>
                </c:pt>
                <c:pt idx="3">
                  <c:v>Medicaid
Coverage</c:v>
                </c:pt>
              </c:strCache>
            </c:strRef>
          </c:cat>
          <c:val>
            <c:numRef>
              <c:f>Sheet1!$C$2:$C$5</c:f>
              <c:numCache>
                <c:formatCode>0.0%</c:formatCode>
                <c:ptCount val="4"/>
                <c:pt idx="0">
                  <c:v>8.7999999999999995E-2</c:v>
                </c:pt>
                <c:pt idx="1">
                  <c:v>0.29699999999999999</c:v>
                </c:pt>
                <c:pt idx="2">
                  <c:v>0.10199999999999999</c:v>
                </c:pt>
                <c:pt idx="3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80-4F4E-9260-6D39B1EF5E9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White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7.7414978995520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180-4F4E-9260-6D39B1EF5E9D}"/>
                </c:ext>
              </c:extLst>
            </c:dLbl>
            <c:dLbl>
              <c:idx val="1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180-4F4E-9260-6D39B1EF5E9D}"/>
                </c:ext>
              </c:extLst>
            </c:dLbl>
            <c:dLbl>
              <c:idx val="2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180-4F4E-9260-6D39B1EF5E9D}"/>
                </c:ext>
              </c:extLst>
            </c:dLbl>
            <c:dLbl>
              <c:idx val="3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180-4F4E-9260-6D39B1EF5E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Below
Poverty</c:v>
                </c:pt>
                <c:pt idx="1">
                  <c:v>&lt;200%
Poverty</c:v>
                </c:pt>
                <c:pt idx="2">
                  <c:v>Uninsured</c:v>
                </c:pt>
                <c:pt idx="3">
                  <c:v>Medicaid
Coverage</c:v>
                </c:pt>
              </c:strCache>
            </c:strRef>
          </c:cat>
          <c:val>
            <c:numRef>
              <c:f>Sheet1!$D$2:$D$5</c:f>
              <c:numCache>
                <c:formatCode>0.0%</c:formatCode>
                <c:ptCount val="4"/>
                <c:pt idx="0">
                  <c:v>2.8000000000000001E-2</c:v>
                </c:pt>
                <c:pt idx="1">
                  <c:v>0.114</c:v>
                </c:pt>
                <c:pt idx="2">
                  <c:v>5.8999999999999997E-2</c:v>
                </c:pt>
                <c:pt idx="3">
                  <c:v>7.1999999999999995E-2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180-4F4E-9260-6D39B1EF5E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"/>
        <c:axId val="739547792"/>
        <c:axId val="693952512"/>
      </c:barChart>
      <c:catAx>
        <c:axId val="739547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3952512"/>
        <c:crosses val="autoZero"/>
        <c:auto val="1"/>
        <c:lblAlgn val="ctr"/>
        <c:lblOffset val="100"/>
        <c:noMultiLvlLbl val="0"/>
      </c:catAx>
      <c:valAx>
        <c:axId val="693952512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739547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6.3888891683678553E-3"/>
          <c:y val="0.19769462052021763"/>
          <c:w val="0.10172075758475171"/>
          <c:h val="0.276987025567290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Poorest
Fifth</c:v>
                </c:pt>
                <c:pt idx="1">
                  <c:v>Second</c:v>
                </c:pt>
                <c:pt idx="2">
                  <c:v>Third</c:v>
                </c:pt>
                <c:pt idx="3">
                  <c:v>Fourth</c:v>
                </c:pt>
                <c:pt idx="4">
                  <c:v>Richest
Fifth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0.52</c:v>
                </c:pt>
                <c:pt idx="1">
                  <c:v>0.57999999999999996</c:v>
                </c:pt>
                <c:pt idx="2">
                  <c:v>0.62</c:v>
                </c:pt>
                <c:pt idx="3">
                  <c:v>0.69</c:v>
                </c:pt>
                <c:pt idx="4">
                  <c:v>0.74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D3-D041-A626-0298BCDE07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-27"/>
        <c:axId val="741798768"/>
        <c:axId val="741971216"/>
      </c:barChart>
      <c:catAx>
        <c:axId val="741798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1971216"/>
        <c:crosses val="autoZero"/>
        <c:auto val="1"/>
        <c:lblAlgn val="ctr"/>
        <c:lblOffset val="100"/>
        <c:noMultiLvlLbl val="0"/>
      </c:catAx>
      <c:valAx>
        <c:axId val="74197121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741798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8674222846408598"/>
          <c:y val="6.7656156975259202E-2"/>
          <c:w val="0.69890605005293305"/>
          <c:h val="0.7976216261198110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Earnings Above Median</c:v>
                </c:pt>
              </c:strCache>
            </c:strRef>
          </c:tx>
          <c:spPr>
            <a:ln w="76200" cmpd="sng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triangle"/>
            <c:size val="5"/>
            <c:spPr>
              <a:solidFill>
                <a:schemeClr val="accent1"/>
              </a:solidFill>
              <a:ln w="76200" cmpd="sng">
                <a:solidFill>
                  <a:schemeClr val="accen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1972</c:v>
                </c:pt>
                <c:pt idx="1">
                  <c:v>1977</c:v>
                </c:pt>
                <c:pt idx="2">
                  <c:v>1982</c:v>
                </c:pt>
                <c:pt idx="3">
                  <c:v>1987</c:v>
                </c:pt>
                <c:pt idx="4">
                  <c:v>1992</c:v>
                </c:pt>
                <c:pt idx="5">
                  <c:v>1997</c:v>
                </c:pt>
                <c:pt idx="6">
                  <c:v>2001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18.899999999999999</c:v>
                </c:pt>
                <c:pt idx="1">
                  <c:v>20</c:v>
                </c:pt>
                <c:pt idx="2">
                  <c:v>21.1</c:v>
                </c:pt>
                <c:pt idx="3">
                  <c:v>22.2</c:v>
                </c:pt>
                <c:pt idx="4">
                  <c:v>23.3</c:v>
                </c:pt>
                <c:pt idx="5">
                  <c:v>24.5</c:v>
                </c:pt>
                <c:pt idx="6">
                  <c:v>25.4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572-584B-9D69-848E551EB79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Earnings Below Median</c:v>
                </c:pt>
              </c:strCache>
            </c:strRef>
          </c:tx>
          <c:spPr>
            <a:ln w="76200" cmpd="sng">
              <a:solidFill>
                <a:schemeClr val="accent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square"/>
            <c:size val="5"/>
            <c:spPr>
              <a:solidFill>
                <a:schemeClr val="accent2"/>
              </a:solidFill>
              <a:ln w="76200" cmpd="sng">
                <a:solidFill>
                  <a:schemeClr val="accent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1972</c:v>
                </c:pt>
                <c:pt idx="1">
                  <c:v>1977</c:v>
                </c:pt>
                <c:pt idx="2">
                  <c:v>1982</c:v>
                </c:pt>
                <c:pt idx="3">
                  <c:v>1987</c:v>
                </c:pt>
                <c:pt idx="4">
                  <c:v>1992</c:v>
                </c:pt>
                <c:pt idx="5">
                  <c:v>1997</c:v>
                </c:pt>
                <c:pt idx="6">
                  <c:v>2001</c:v>
                </c:pt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  <c:pt idx="0">
                  <c:v>17.7</c:v>
                </c:pt>
                <c:pt idx="1">
                  <c:v>18</c:v>
                </c:pt>
                <c:pt idx="2">
                  <c:v>18.399999999999999</c:v>
                </c:pt>
                <c:pt idx="3">
                  <c:v>18.7</c:v>
                </c:pt>
                <c:pt idx="4">
                  <c:v>19</c:v>
                </c:pt>
                <c:pt idx="5">
                  <c:v>19.3</c:v>
                </c:pt>
                <c:pt idx="6">
                  <c:v>19.600000000000001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572-584B-9D69-848E551EB7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910341680"/>
        <c:axId val="-1910339200"/>
      </c:lineChart>
      <c:catAx>
        <c:axId val="-1910341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crossAx val="-1910339200"/>
        <c:crosses val="autoZero"/>
        <c:auto val="1"/>
        <c:lblAlgn val="ctr"/>
        <c:lblOffset val="100"/>
        <c:noMultiLvlLbl val="0"/>
      </c:catAx>
      <c:valAx>
        <c:axId val="-1910339200"/>
        <c:scaling>
          <c:orientation val="minMax"/>
          <c:min val="15"/>
        </c:scaling>
        <c:delete val="0"/>
        <c:axPos val="l"/>
        <c:majorGridlines>
          <c:spPr>
            <a:effectLst/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crossAx val="-1910341680"/>
        <c:crosses val="autoZero"/>
        <c:crossBetween val="between"/>
        <c:majorUnit val="2"/>
      </c:valAx>
      <c:spPr>
        <a:solidFill>
          <a:schemeClr val="bg1"/>
        </a:solidFill>
        <a:ln>
          <a:solidFill>
            <a:schemeClr val="tx1"/>
          </a:solidFill>
        </a:ln>
        <a:effectLst/>
      </c:spPr>
    </c:plotArea>
    <c:legend>
      <c:legendPos val="l"/>
      <c:layout>
        <c:manualLayout>
          <c:xMode val="edge"/>
          <c:yMode val="edge"/>
          <c:x val="4.5269352648257127E-3"/>
          <c:y val="0.39403453253707471"/>
          <c:w val="0.204651425984608"/>
          <c:h val="0.42687724648938402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2400">
              <a:solidFill>
                <a:schemeClr val="tx1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noFill/>
  </c:spPr>
  <c:txPr>
    <a:bodyPr/>
    <a:lstStyle/>
    <a:p>
      <a:pPr>
        <a:defRPr sz="2000">
          <a:solidFill>
            <a:schemeClr val="bg1"/>
          </a:solidFill>
          <a:latin typeface="+mn-lt"/>
          <a:cs typeface="Franklin Gothic Book"/>
        </a:defRPr>
      </a:pPr>
      <a:endParaRPr lang="en-US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USA</c:v>
                </c:pt>
                <c:pt idx="1">
                  <c:v>Can</c:v>
                </c:pt>
                <c:pt idx="2">
                  <c:v>Switz</c:v>
                </c:pt>
                <c:pt idx="3">
                  <c:v>UK</c:v>
                </c:pt>
                <c:pt idx="4">
                  <c:v>Fra</c:v>
                </c:pt>
                <c:pt idx="5">
                  <c:v>Japan</c:v>
                </c:pt>
                <c:pt idx="6">
                  <c:v>Austrl</c:v>
                </c:pt>
                <c:pt idx="7">
                  <c:v>Den</c:v>
                </c:pt>
                <c:pt idx="8">
                  <c:v>Swed</c:v>
                </c:pt>
                <c:pt idx="9">
                  <c:v>Neth</c:v>
                </c:pt>
              </c:strCache>
            </c:strRef>
          </c:cat>
          <c:val>
            <c:numRef>
              <c:f>Sheet1!$B$2:$B$11</c:f>
              <c:numCache>
                <c:formatCode>0.0%</c:formatCode>
                <c:ptCount val="10"/>
                <c:pt idx="0">
                  <c:v>0.20200000000000001</c:v>
                </c:pt>
                <c:pt idx="1">
                  <c:v>0.13600000000000001</c:v>
                </c:pt>
                <c:pt idx="2">
                  <c:v>0.11899999999999999</c:v>
                </c:pt>
                <c:pt idx="3">
                  <c:v>0.11700000000000001</c:v>
                </c:pt>
                <c:pt idx="4">
                  <c:v>0.108</c:v>
                </c:pt>
                <c:pt idx="5">
                  <c:v>0.104</c:v>
                </c:pt>
                <c:pt idx="6">
                  <c:v>9.0999999999999998E-2</c:v>
                </c:pt>
                <c:pt idx="7">
                  <c:v>8.5999999999999993E-2</c:v>
                </c:pt>
                <c:pt idx="8">
                  <c:v>8.3000000000000004E-2</c:v>
                </c:pt>
                <c:pt idx="9">
                  <c:v>6.7000000000000004E-2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FC-9E4F-ADA2-07F06CD8D8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overlap val="-27"/>
        <c:axId val="167430272"/>
        <c:axId val="310701328"/>
      </c:barChart>
      <c:catAx>
        <c:axId val="167430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0701328"/>
        <c:crosses val="autoZero"/>
        <c:auto val="1"/>
        <c:lblAlgn val="ctr"/>
        <c:lblOffset val="100"/>
        <c:noMultiLvlLbl val="0"/>
      </c:catAx>
      <c:valAx>
        <c:axId val="310701328"/>
        <c:scaling>
          <c:orientation val="minMax"/>
          <c:max val="0.21000000000000002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crossAx val="167430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Before Taxes/Transfers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2"/>
              </a:solidFill>
              <a:ln w="50800">
                <a:solidFill>
                  <a:srgbClr val="FFFF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03A-C246-94AD-872056FF87D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FRA</c:v>
                </c:pt>
                <c:pt idx="1">
                  <c:v>FIN</c:v>
                </c:pt>
                <c:pt idx="2">
                  <c:v>ITA</c:v>
                </c:pt>
                <c:pt idx="3">
                  <c:v>GER</c:v>
                </c:pt>
                <c:pt idx="4">
                  <c:v>UK</c:v>
                </c:pt>
                <c:pt idx="5">
                  <c:v>USA</c:v>
                </c:pt>
                <c:pt idx="6">
                  <c:v>ASTL</c:v>
                </c:pt>
                <c:pt idx="7">
                  <c:v>CAN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0.37</c:v>
                </c:pt>
                <c:pt idx="1">
                  <c:v>0.34</c:v>
                </c:pt>
                <c:pt idx="2">
                  <c:v>0.34</c:v>
                </c:pt>
                <c:pt idx="3">
                  <c:v>0.33</c:v>
                </c:pt>
                <c:pt idx="4">
                  <c:v>0.3</c:v>
                </c:pt>
                <c:pt idx="5">
                  <c:v>0.27</c:v>
                </c:pt>
                <c:pt idx="6">
                  <c:v>0.25</c:v>
                </c:pt>
                <c:pt idx="7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3A-C246-94AD-872056FF87D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After Taxes/Transfers</c:v>
                </c:pt>
              </c:strCache>
            </c:strRef>
          </c:tx>
          <c:spPr>
            <a:solidFill>
              <a:schemeClr val="accent1"/>
            </a:solidFill>
            <a:ln w="9525">
              <a:solidFill>
                <a:schemeClr val="bg1"/>
              </a:solidFill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1"/>
              </a:solidFill>
              <a:ln w="50800">
                <a:solidFill>
                  <a:srgbClr val="FFFF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D03A-C246-94AD-872056FF87D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FRA</c:v>
                </c:pt>
                <c:pt idx="1">
                  <c:v>FIN</c:v>
                </c:pt>
                <c:pt idx="2">
                  <c:v>ITA</c:v>
                </c:pt>
                <c:pt idx="3">
                  <c:v>GER</c:v>
                </c:pt>
                <c:pt idx="4">
                  <c:v>UK</c:v>
                </c:pt>
                <c:pt idx="5">
                  <c:v>USA</c:v>
                </c:pt>
                <c:pt idx="6">
                  <c:v>ASTL</c:v>
                </c:pt>
                <c:pt idx="7">
                  <c:v>CAN</c:v>
                </c:pt>
              </c:strCache>
            </c:strRef>
          </c:cat>
          <c:val>
            <c:numRef>
              <c:f>Sheet1!$C$2:$C$9</c:f>
              <c:numCache>
                <c:formatCode>0%</c:formatCode>
                <c:ptCount val="8"/>
                <c:pt idx="0">
                  <c:v>0.08</c:v>
                </c:pt>
                <c:pt idx="1">
                  <c:v>0.06</c:v>
                </c:pt>
                <c:pt idx="2">
                  <c:v>0.14000000000000001</c:v>
                </c:pt>
                <c:pt idx="3">
                  <c:v>0.1</c:v>
                </c:pt>
                <c:pt idx="4">
                  <c:v>0.11</c:v>
                </c:pt>
                <c:pt idx="5">
                  <c:v>0.18</c:v>
                </c:pt>
                <c:pt idx="6">
                  <c:v>0.12</c:v>
                </c:pt>
                <c:pt idx="7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3A-C246-94AD-872056FF87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8"/>
        <c:axId val="692660240"/>
        <c:axId val="742149760"/>
      </c:barChart>
      <c:catAx>
        <c:axId val="692660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2149760"/>
        <c:crosses val="autoZero"/>
        <c:auto val="1"/>
        <c:lblAlgn val="ctr"/>
        <c:lblOffset val="100"/>
        <c:noMultiLvlLbl val="0"/>
      </c:catAx>
      <c:valAx>
        <c:axId val="74214976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92660240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7C7-0F40-9414-6D387AAEC7EE}"/>
              </c:ext>
            </c:extLst>
          </c:dPt>
          <c:dLbls>
            <c:dLbl>
              <c:idx val="9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7C7-0F40-9414-6D387AAEC7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USA</c:v>
                </c:pt>
                <c:pt idx="1">
                  <c:v>RUS</c:v>
                </c:pt>
                <c:pt idx="2">
                  <c:v>IRAN</c:v>
                </c:pt>
                <c:pt idx="3">
                  <c:v>UK</c:v>
                </c:pt>
                <c:pt idx="4">
                  <c:v>CHI</c:v>
                </c:pt>
                <c:pt idx="5">
                  <c:v>CAN</c:v>
                </c:pt>
                <c:pt idx="6">
                  <c:v>FRA</c:v>
                </c:pt>
                <c:pt idx="7">
                  <c:v>ITA</c:v>
                </c:pt>
                <c:pt idx="8">
                  <c:v>GER</c:v>
                </c:pt>
                <c:pt idx="9">
                  <c:v>JAP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698</c:v>
                </c:pt>
                <c:pt idx="1">
                  <c:v>475</c:v>
                </c:pt>
                <c:pt idx="2">
                  <c:v>287</c:v>
                </c:pt>
                <c:pt idx="3">
                  <c:v>148</c:v>
                </c:pt>
                <c:pt idx="4">
                  <c:v>119</c:v>
                </c:pt>
                <c:pt idx="5">
                  <c:v>106</c:v>
                </c:pt>
                <c:pt idx="6">
                  <c:v>95</c:v>
                </c:pt>
                <c:pt idx="7">
                  <c:v>86</c:v>
                </c:pt>
                <c:pt idx="8">
                  <c:v>78</c:v>
                </c:pt>
                <c:pt idx="9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7C7-0F40-9414-6D387AAEC7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overlap val="-27"/>
        <c:axId val="-1910210112"/>
        <c:axId val="-1910207360"/>
      </c:barChart>
      <c:catAx>
        <c:axId val="-191021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10207360"/>
        <c:crosses val="autoZero"/>
        <c:auto val="1"/>
        <c:lblAlgn val="ctr"/>
        <c:lblOffset val="100"/>
        <c:noMultiLvlLbl val="0"/>
      </c:catAx>
      <c:valAx>
        <c:axId val="-1910207360"/>
        <c:scaling>
          <c:orientation val="minMax"/>
          <c:max val="71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10210112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White
Non-Hispanic</c:v>
                </c:pt>
                <c:pt idx="1">
                  <c:v>Black</c:v>
                </c:pt>
                <c:pt idx="2">
                  <c:v>Hispanic</c:v>
                </c:pt>
                <c:pt idx="3">
                  <c:v>Native
American</c:v>
                </c:pt>
                <c:pt idx="4">
                  <c:v>Asian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5.3999999999999999E-2</c:v>
                </c:pt>
                <c:pt idx="1">
                  <c:v>9.7000000000000003E-2</c:v>
                </c:pt>
                <c:pt idx="2">
                  <c:v>0.17899999999999999</c:v>
                </c:pt>
                <c:pt idx="3">
                  <c:v>0.20200000000000001</c:v>
                </c:pt>
                <c:pt idx="4">
                  <c:v>6.8000000000000005E-2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F8-EF4E-A6C1-EA3E6FF4BC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7"/>
        <c:overlap val="-27"/>
        <c:axId val="-1916285120"/>
        <c:axId val="-1916530112"/>
      </c:barChart>
      <c:catAx>
        <c:axId val="-1916285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16530112"/>
        <c:crosses val="autoZero"/>
        <c:auto val="1"/>
        <c:lblAlgn val="ctr"/>
        <c:lblOffset val="100"/>
        <c:noMultiLvlLbl val="0"/>
      </c:catAx>
      <c:valAx>
        <c:axId val="-1916530112"/>
        <c:scaling>
          <c:orientation val="minMax"/>
          <c:max val="0.21000000000000002"/>
          <c:min val="0"/>
        </c:scaling>
        <c:delete val="1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crossAx val="-1916285120"/>
        <c:crosses val="autoZero"/>
        <c:crossBetween val="between"/>
        <c:majorUnit val="0.0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Federal/State Prisons</c:v>
                </c:pt>
              </c:strCache>
            </c:strRef>
          </c:tx>
          <c:spPr>
            <a:solidFill>
              <a:schemeClr val="accent1"/>
            </a:solidFill>
            <a:ln w="3175">
              <a:solidFill>
                <a:schemeClr val="bg1"/>
              </a:solidFill>
            </a:ln>
            <a:effectLst/>
          </c:spPr>
          <c:invertIfNegative val="0"/>
          <c:cat>
            <c:numRef>
              <c:f>Sheet1!$A$2:$A$93</c:f>
              <c:numCache>
                <c:formatCode>General</c:formatCode>
                <c:ptCount val="92"/>
                <c:pt idx="0">
                  <c:v>1926</c:v>
                </c:pt>
                <c:pt idx="1">
                  <c:v>1927</c:v>
                </c:pt>
                <c:pt idx="2">
                  <c:v>1928</c:v>
                </c:pt>
                <c:pt idx="3">
                  <c:v>1929</c:v>
                </c:pt>
                <c:pt idx="4">
                  <c:v>1930</c:v>
                </c:pt>
                <c:pt idx="5">
                  <c:v>1931</c:v>
                </c:pt>
                <c:pt idx="6">
                  <c:v>1932</c:v>
                </c:pt>
                <c:pt idx="7">
                  <c:v>1933</c:v>
                </c:pt>
                <c:pt idx="8">
                  <c:v>1934</c:v>
                </c:pt>
                <c:pt idx="9">
                  <c:v>1935</c:v>
                </c:pt>
                <c:pt idx="10">
                  <c:v>1936</c:v>
                </c:pt>
                <c:pt idx="11">
                  <c:v>1937</c:v>
                </c:pt>
                <c:pt idx="12">
                  <c:v>1938</c:v>
                </c:pt>
                <c:pt idx="13">
                  <c:v>1939</c:v>
                </c:pt>
                <c:pt idx="14">
                  <c:v>1940</c:v>
                </c:pt>
                <c:pt idx="15">
                  <c:v>1941</c:v>
                </c:pt>
                <c:pt idx="16">
                  <c:v>1942</c:v>
                </c:pt>
                <c:pt idx="17">
                  <c:v>1943</c:v>
                </c:pt>
                <c:pt idx="18">
                  <c:v>1944</c:v>
                </c:pt>
                <c:pt idx="19">
                  <c:v>1945</c:v>
                </c:pt>
                <c:pt idx="20">
                  <c:v>1946</c:v>
                </c:pt>
                <c:pt idx="21">
                  <c:v>1947</c:v>
                </c:pt>
                <c:pt idx="22">
                  <c:v>1948</c:v>
                </c:pt>
                <c:pt idx="23">
                  <c:v>1949</c:v>
                </c:pt>
                <c:pt idx="24">
                  <c:v>1950</c:v>
                </c:pt>
                <c:pt idx="25">
                  <c:v>1951</c:v>
                </c:pt>
                <c:pt idx="26">
                  <c:v>1952</c:v>
                </c:pt>
                <c:pt idx="27">
                  <c:v>1953</c:v>
                </c:pt>
                <c:pt idx="28">
                  <c:v>1954</c:v>
                </c:pt>
                <c:pt idx="29">
                  <c:v>1955</c:v>
                </c:pt>
                <c:pt idx="30">
                  <c:v>1956</c:v>
                </c:pt>
                <c:pt idx="31">
                  <c:v>1957</c:v>
                </c:pt>
                <c:pt idx="32">
                  <c:v>1958</c:v>
                </c:pt>
                <c:pt idx="33">
                  <c:v>1959</c:v>
                </c:pt>
                <c:pt idx="34">
                  <c:v>1960</c:v>
                </c:pt>
                <c:pt idx="35">
                  <c:v>1961</c:v>
                </c:pt>
                <c:pt idx="36">
                  <c:v>1962</c:v>
                </c:pt>
                <c:pt idx="37">
                  <c:v>1963</c:v>
                </c:pt>
                <c:pt idx="38">
                  <c:v>1964</c:v>
                </c:pt>
                <c:pt idx="39">
                  <c:v>1965</c:v>
                </c:pt>
                <c:pt idx="40">
                  <c:v>1966</c:v>
                </c:pt>
                <c:pt idx="41">
                  <c:v>1967</c:v>
                </c:pt>
                <c:pt idx="42">
                  <c:v>1968</c:v>
                </c:pt>
                <c:pt idx="43">
                  <c:v>1969</c:v>
                </c:pt>
                <c:pt idx="44">
                  <c:v>1970</c:v>
                </c:pt>
                <c:pt idx="45">
                  <c:v>1971</c:v>
                </c:pt>
                <c:pt idx="46">
                  <c:v>1972</c:v>
                </c:pt>
                <c:pt idx="47">
                  <c:v>1973</c:v>
                </c:pt>
                <c:pt idx="48">
                  <c:v>1974</c:v>
                </c:pt>
                <c:pt idx="49">
                  <c:v>1975</c:v>
                </c:pt>
                <c:pt idx="50">
                  <c:v>1976</c:v>
                </c:pt>
                <c:pt idx="51">
                  <c:v>1977</c:v>
                </c:pt>
                <c:pt idx="52">
                  <c:v>1978</c:v>
                </c:pt>
                <c:pt idx="53">
                  <c:v>1979</c:v>
                </c:pt>
                <c:pt idx="54">
                  <c:v>1980</c:v>
                </c:pt>
                <c:pt idx="55">
                  <c:v>1981</c:v>
                </c:pt>
                <c:pt idx="56">
                  <c:v>1982</c:v>
                </c:pt>
                <c:pt idx="57">
                  <c:v>1983</c:v>
                </c:pt>
                <c:pt idx="58">
                  <c:v>1984</c:v>
                </c:pt>
                <c:pt idx="59">
                  <c:v>1985</c:v>
                </c:pt>
                <c:pt idx="60">
                  <c:v>1986</c:v>
                </c:pt>
                <c:pt idx="61">
                  <c:v>1987</c:v>
                </c:pt>
                <c:pt idx="62">
                  <c:v>1988</c:v>
                </c:pt>
                <c:pt idx="63">
                  <c:v>1989</c:v>
                </c:pt>
                <c:pt idx="64">
                  <c:v>1990</c:v>
                </c:pt>
                <c:pt idx="65">
                  <c:v>1991</c:v>
                </c:pt>
                <c:pt idx="66">
                  <c:v>1992</c:v>
                </c:pt>
                <c:pt idx="67">
                  <c:v>1993</c:v>
                </c:pt>
                <c:pt idx="68">
                  <c:v>1994</c:v>
                </c:pt>
                <c:pt idx="69">
                  <c:v>1995</c:v>
                </c:pt>
                <c:pt idx="70">
                  <c:v>1996</c:v>
                </c:pt>
                <c:pt idx="71">
                  <c:v>1997</c:v>
                </c:pt>
                <c:pt idx="72">
                  <c:v>1998</c:v>
                </c:pt>
                <c:pt idx="73">
                  <c:v>1999</c:v>
                </c:pt>
                <c:pt idx="74">
                  <c:v>2000</c:v>
                </c:pt>
                <c:pt idx="75">
                  <c:v>2001</c:v>
                </c:pt>
                <c:pt idx="76">
                  <c:v>2002</c:v>
                </c:pt>
                <c:pt idx="77">
                  <c:v>2003</c:v>
                </c:pt>
                <c:pt idx="78">
                  <c:v>2004</c:v>
                </c:pt>
                <c:pt idx="79">
                  <c:v>2005</c:v>
                </c:pt>
                <c:pt idx="80">
                  <c:v>2006</c:v>
                </c:pt>
                <c:pt idx="81">
                  <c:v>2007</c:v>
                </c:pt>
                <c:pt idx="82">
                  <c:v>2008</c:v>
                </c:pt>
                <c:pt idx="83">
                  <c:v>2009</c:v>
                </c:pt>
                <c:pt idx="84">
                  <c:v>2010</c:v>
                </c:pt>
                <c:pt idx="85">
                  <c:v>2011</c:v>
                </c:pt>
                <c:pt idx="86">
                  <c:v>2012</c:v>
                </c:pt>
                <c:pt idx="87">
                  <c:v>2013</c:v>
                </c:pt>
                <c:pt idx="88">
                  <c:v>2014</c:v>
                </c:pt>
                <c:pt idx="89">
                  <c:v>2015</c:v>
                </c:pt>
                <c:pt idx="90">
                  <c:v>2016</c:v>
                </c:pt>
                <c:pt idx="91">
                  <c:v>2017</c:v>
                </c:pt>
              </c:numCache>
            </c:numRef>
          </c:cat>
          <c:val>
            <c:numRef>
              <c:f>Sheet1!$B$2:$B$93</c:f>
              <c:numCache>
                <c:formatCode>General</c:formatCode>
                <c:ptCount val="92"/>
                <c:pt idx="0">
                  <c:v>96000</c:v>
                </c:pt>
                <c:pt idx="1">
                  <c:v>107000</c:v>
                </c:pt>
                <c:pt idx="2">
                  <c:v>117000</c:v>
                </c:pt>
                <c:pt idx="3">
                  <c:v>120000</c:v>
                </c:pt>
                <c:pt idx="4">
                  <c:v>128000</c:v>
                </c:pt>
                <c:pt idx="5">
                  <c:v>137000</c:v>
                </c:pt>
                <c:pt idx="6">
                  <c:v>137000</c:v>
                </c:pt>
                <c:pt idx="7">
                  <c:v>137000</c:v>
                </c:pt>
                <c:pt idx="8">
                  <c:v>138000</c:v>
                </c:pt>
                <c:pt idx="9">
                  <c:v>145000</c:v>
                </c:pt>
                <c:pt idx="10">
                  <c:v>144000</c:v>
                </c:pt>
                <c:pt idx="11">
                  <c:v>149000</c:v>
                </c:pt>
                <c:pt idx="12">
                  <c:v>159000</c:v>
                </c:pt>
                <c:pt idx="13">
                  <c:v>180000</c:v>
                </c:pt>
                <c:pt idx="14">
                  <c:v>174000</c:v>
                </c:pt>
                <c:pt idx="15">
                  <c:v>165000</c:v>
                </c:pt>
                <c:pt idx="16">
                  <c:v>150000</c:v>
                </c:pt>
                <c:pt idx="17">
                  <c:v>137000</c:v>
                </c:pt>
                <c:pt idx="18">
                  <c:v>132000</c:v>
                </c:pt>
                <c:pt idx="19">
                  <c:v>134000</c:v>
                </c:pt>
                <c:pt idx="20">
                  <c:v>140000</c:v>
                </c:pt>
                <c:pt idx="21">
                  <c:v>151000</c:v>
                </c:pt>
                <c:pt idx="22">
                  <c:v>156000</c:v>
                </c:pt>
                <c:pt idx="23">
                  <c:v>164000</c:v>
                </c:pt>
                <c:pt idx="24">
                  <c:v>166123</c:v>
                </c:pt>
                <c:pt idx="25">
                  <c:v>166000</c:v>
                </c:pt>
                <c:pt idx="26">
                  <c:v>168000</c:v>
                </c:pt>
                <c:pt idx="27">
                  <c:v>174000</c:v>
                </c:pt>
                <c:pt idx="28">
                  <c:v>183000</c:v>
                </c:pt>
                <c:pt idx="29">
                  <c:v>186000</c:v>
                </c:pt>
                <c:pt idx="30">
                  <c:v>189000</c:v>
                </c:pt>
                <c:pt idx="31">
                  <c:v>195000</c:v>
                </c:pt>
                <c:pt idx="32">
                  <c:v>205000</c:v>
                </c:pt>
                <c:pt idx="33">
                  <c:v>207000</c:v>
                </c:pt>
                <c:pt idx="34">
                  <c:v>212953</c:v>
                </c:pt>
                <c:pt idx="35">
                  <c:v>220000</c:v>
                </c:pt>
                <c:pt idx="36">
                  <c:v>219000</c:v>
                </c:pt>
                <c:pt idx="37">
                  <c:v>217000</c:v>
                </c:pt>
                <c:pt idx="38">
                  <c:v>214000</c:v>
                </c:pt>
                <c:pt idx="39">
                  <c:v>210895</c:v>
                </c:pt>
                <c:pt idx="40">
                  <c:v>200000</c:v>
                </c:pt>
                <c:pt idx="41">
                  <c:v>195000</c:v>
                </c:pt>
                <c:pt idx="42">
                  <c:v>188000</c:v>
                </c:pt>
                <c:pt idx="43">
                  <c:v>196000</c:v>
                </c:pt>
                <c:pt idx="44">
                  <c:v>196429</c:v>
                </c:pt>
                <c:pt idx="45">
                  <c:v>203000</c:v>
                </c:pt>
                <c:pt idx="46">
                  <c:v>210000</c:v>
                </c:pt>
                <c:pt idx="47">
                  <c:v>214000</c:v>
                </c:pt>
                <c:pt idx="48">
                  <c:v>218500</c:v>
                </c:pt>
                <c:pt idx="49">
                  <c:v>240593</c:v>
                </c:pt>
                <c:pt idx="50">
                  <c:v>262800</c:v>
                </c:pt>
                <c:pt idx="51">
                  <c:v>285400</c:v>
                </c:pt>
                <c:pt idx="52">
                  <c:v>294400</c:v>
                </c:pt>
                <c:pt idx="53">
                  <c:v>301000</c:v>
                </c:pt>
                <c:pt idx="54">
                  <c:v>316000</c:v>
                </c:pt>
                <c:pt idx="55">
                  <c:v>363000</c:v>
                </c:pt>
                <c:pt idx="56">
                  <c:v>396000</c:v>
                </c:pt>
                <c:pt idx="57">
                  <c:v>418000</c:v>
                </c:pt>
                <c:pt idx="58">
                  <c:v>445000</c:v>
                </c:pt>
                <c:pt idx="59">
                  <c:v>481000</c:v>
                </c:pt>
                <c:pt idx="60">
                  <c:v>522000</c:v>
                </c:pt>
                <c:pt idx="61">
                  <c:v>561000</c:v>
                </c:pt>
                <c:pt idx="62">
                  <c:v>604000</c:v>
                </c:pt>
                <c:pt idx="63">
                  <c:v>681000</c:v>
                </c:pt>
                <c:pt idx="64">
                  <c:v>740000</c:v>
                </c:pt>
                <c:pt idx="65">
                  <c:v>789000</c:v>
                </c:pt>
                <c:pt idx="66">
                  <c:v>851000</c:v>
                </c:pt>
                <c:pt idx="67">
                  <c:v>909000</c:v>
                </c:pt>
                <c:pt idx="68">
                  <c:v>990000</c:v>
                </c:pt>
                <c:pt idx="69">
                  <c:v>1078000</c:v>
                </c:pt>
                <c:pt idx="70">
                  <c:v>1127528</c:v>
                </c:pt>
                <c:pt idx="71">
                  <c:v>1176564</c:v>
                </c:pt>
                <c:pt idx="72">
                  <c:v>1224469</c:v>
                </c:pt>
                <c:pt idx="73">
                  <c:v>1287172</c:v>
                </c:pt>
                <c:pt idx="74">
                  <c:v>1316333</c:v>
                </c:pt>
                <c:pt idx="75">
                  <c:v>1330007</c:v>
                </c:pt>
                <c:pt idx="76">
                  <c:v>1367856</c:v>
                </c:pt>
                <c:pt idx="77">
                  <c:v>1387269</c:v>
                </c:pt>
                <c:pt idx="78">
                  <c:v>1410404</c:v>
                </c:pt>
                <c:pt idx="79">
                  <c:v>1525910</c:v>
                </c:pt>
                <c:pt idx="80">
                  <c:v>1568674</c:v>
                </c:pt>
                <c:pt idx="81">
                  <c:v>1596835</c:v>
                </c:pt>
                <c:pt idx="82">
                  <c:v>1608282</c:v>
                </c:pt>
                <c:pt idx="83">
                  <c:v>1615487</c:v>
                </c:pt>
                <c:pt idx="84">
                  <c:v>1613803</c:v>
                </c:pt>
                <c:pt idx="85">
                  <c:v>1598968</c:v>
                </c:pt>
                <c:pt idx="86">
                  <c:v>1570397</c:v>
                </c:pt>
                <c:pt idx="87">
                  <c:v>1576950</c:v>
                </c:pt>
                <c:pt idx="88">
                  <c:v>1562319</c:v>
                </c:pt>
                <c:pt idx="89">
                  <c:v>1526603</c:v>
                </c:pt>
                <c:pt idx="90">
                  <c:v>1508129</c:v>
                </c:pt>
                <c:pt idx="91">
                  <c:v>1489636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61-3549-A891-D0A1FBAF740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Jails</c:v>
                </c:pt>
              </c:strCache>
            </c:strRef>
          </c:tx>
          <c:spPr>
            <a:solidFill>
              <a:schemeClr val="accent2"/>
            </a:solidFill>
            <a:ln w="3175">
              <a:solidFill>
                <a:schemeClr val="bg1"/>
              </a:solidFill>
            </a:ln>
            <a:effectLst/>
          </c:spPr>
          <c:invertIfNegative val="0"/>
          <c:cat>
            <c:numRef>
              <c:f>Sheet1!$A$2:$A$93</c:f>
              <c:numCache>
                <c:formatCode>General</c:formatCode>
                <c:ptCount val="92"/>
                <c:pt idx="0">
                  <c:v>1926</c:v>
                </c:pt>
                <c:pt idx="1">
                  <c:v>1927</c:v>
                </c:pt>
                <c:pt idx="2">
                  <c:v>1928</c:v>
                </c:pt>
                <c:pt idx="3">
                  <c:v>1929</c:v>
                </c:pt>
                <c:pt idx="4">
                  <c:v>1930</c:v>
                </c:pt>
                <c:pt idx="5">
                  <c:v>1931</c:v>
                </c:pt>
                <c:pt idx="6">
                  <c:v>1932</c:v>
                </c:pt>
                <c:pt idx="7">
                  <c:v>1933</c:v>
                </c:pt>
                <c:pt idx="8">
                  <c:v>1934</c:v>
                </c:pt>
                <c:pt idx="9">
                  <c:v>1935</c:v>
                </c:pt>
                <c:pt idx="10">
                  <c:v>1936</c:v>
                </c:pt>
                <c:pt idx="11">
                  <c:v>1937</c:v>
                </c:pt>
                <c:pt idx="12">
                  <c:v>1938</c:v>
                </c:pt>
                <c:pt idx="13">
                  <c:v>1939</c:v>
                </c:pt>
                <c:pt idx="14">
                  <c:v>1940</c:v>
                </c:pt>
                <c:pt idx="15">
                  <c:v>1941</c:v>
                </c:pt>
                <c:pt idx="16">
                  <c:v>1942</c:v>
                </c:pt>
                <c:pt idx="17">
                  <c:v>1943</c:v>
                </c:pt>
                <c:pt idx="18">
                  <c:v>1944</c:v>
                </c:pt>
                <c:pt idx="19">
                  <c:v>1945</c:v>
                </c:pt>
                <c:pt idx="20">
                  <c:v>1946</c:v>
                </c:pt>
                <c:pt idx="21">
                  <c:v>1947</c:v>
                </c:pt>
                <c:pt idx="22">
                  <c:v>1948</c:v>
                </c:pt>
                <c:pt idx="23">
                  <c:v>1949</c:v>
                </c:pt>
                <c:pt idx="24">
                  <c:v>1950</c:v>
                </c:pt>
                <c:pt idx="25">
                  <c:v>1951</c:v>
                </c:pt>
                <c:pt idx="26">
                  <c:v>1952</c:v>
                </c:pt>
                <c:pt idx="27">
                  <c:v>1953</c:v>
                </c:pt>
                <c:pt idx="28">
                  <c:v>1954</c:v>
                </c:pt>
                <c:pt idx="29">
                  <c:v>1955</c:v>
                </c:pt>
                <c:pt idx="30">
                  <c:v>1956</c:v>
                </c:pt>
                <c:pt idx="31">
                  <c:v>1957</c:v>
                </c:pt>
                <c:pt idx="32">
                  <c:v>1958</c:v>
                </c:pt>
                <c:pt idx="33">
                  <c:v>1959</c:v>
                </c:pt>
                <c:pt idx="34">
                  <c:v>1960</c:v>
                </c:pt>
                <c:pt idx="35">
                  <c:v>1961</c:v>
                </c:pt>
                <c:pt idx="36">
                  <c:v>1962</c:v>
                </c:pt>
                <c:pt idx="37">
                  <c:v>1963</c:v>
                </c:pt>
                <c:pt idx="38">
                  <c:v>1964</c:v>
                </c:pt>
                <c:pt idx="39">
                  <c:v>1965</c:v>
                </c:pt>
                <c:pt idx="40">
                  <c:v>1966</c:v>
                </c:pt>
                <c:pt idx="41">
                  <c:v>1967</c:v>
                </c:pt>
                <c:pt idx="42">
                  <c:v>1968</c:v>
                </c:pt>
                <c:pt idx="43">
                  <c:v>1969</c:v>
                </c:pt>
                <c:pt idx="44">
                  <c:v>1970</c:v>
                </c:pt>
                <c:pt idx="45">
                  <c:v>1971</c:v>
                </c:pt>
                <c:pt idx="46">
                  <c:v>1972</c:v>
                </c:pt>
                <c:pt idx="47">
                  <c:v>1973</c:v>
                </c:pt>
                <c:pt idx="48">
                  <c:v>1974</c:v>
                </c:pt>
                <c:pt idx="49">
                  <c:v>1975</c:v>
                </c:pt>
                <c:pt idx="50">
                  <c:v>1976</c:v>
                </c:pt>
                <c:pt idx="51">
                  <c:v>1977</c:v>
                </c:pt>
                <c:pt idx="52">
                  <c:v>1978</c:v>
                </c:pt>
                <c:pt idx="53">
                  <c:v>1979</c:v>
                </c:pt>
                <c:pt idx="54">
                  <c:v>1980</c:v>
                </c:pt>
                <c:pt idx="55">
                  <c:v>1981</c:v>
                </c:pt>
                <c:pt idx="56">
                  <c:v>1982</c:v>
                </c:pt>
                <c:pt idx="57">
                  <c:v>1983</c:v>
                </c:pt>
                <c:pt idx="58">
                  <c:v>1984</c:v>
                </c:pt>
                <c:pt idx="59">
                  <c:v>1985</c:v>
                </c:pt>
                <c:pt idx="60">
                  <c:v>1986</c:v>
                </c:pt>
                <c:pt idx="61">
                  <c:v>1987</c:v>
                </c:pt>
                <c:pt idx="62">
                  <c:v>1988</c:v>
                </c:pt>
                <c:pt idx="63">
                  <c:v>1989</c:v>
                </c:pt>
                <c:pt idx="64">
                  <c:v>1990</c:v>
                </c:pt>
                <c:pt idx="65">
                  <c:v>1991</c:v>
                </c:pt>
                <c:pt idx="66">
                  <c:v>1992</c:v>
                </c:pt>
                <c:pt idx="67">
                  <c:v>1993</c:v>
                </c:pt>
                <c:pt idx="68">
                  <c:v>1994</c:v>
                </c:pt>
                <c:pt idx="69">
                  <c:v>1995</c:v>
                </c:pt>
                <c:pt idx="70">
                  <c:v>1996</c:v>
                </c:pt>
                <c:pt idx="71">
                  <c:v>1997</c:v>
                </c:pt>
                <c:pt idx="72">
                  <c:v>1998</c:v>
                </c:pt>
                <c:pt idx="73">
                  <c:v>1999</c:v>
                </c:pt>
                <c:pt idx="74">
                  <c:v>2000</c:v>
                </c:pt>
                <c:pt idx="75">
                  <c:v>2001</c:v>
                </c:pt>
                <c:pt idx="76">
                  <c:v>2002</c:v>
                </c:pt>
                <c:pt idx="77">
                  <c:v>2003</c:v>
                </c:pt>
                <c:pt idx="78">
                  <c:v>2004</c:v>
                </c:pt>
                <c:pt idx="79">
                  <c:v>2005</c:v>
                </c:pt>
                <c:pt idx="80">
                  <c:v>2006</c:v>
                </c:pt>
                <c:pt idx="81">
                  <c:v>2007</c:v>
                </c:pt>
                <c:pt idx="82">
                  <c:v>2008</c:v>
                </c:pt>
                <c:pt idx="83">
                  <c:v>2009</c:v>
                </c:pt>
                <c:pt idx="84">
                  <c:v>2010</c:v>
                </c:pt>
                <c:pt idx="85">
                  <c:v>2011</c:v>
                </c:pt>
                <c:pt idx="86">
                  <c:v>2012</c:v>
                </c:pt>
                <c:pt idx="87">
                  <c:v>2013</c:v>
                </c:pt>
                <c:pt idx="88">
                  <c:v>2014</c:v>
                </c:pt>
                <c:pt idx="89">
                  <c:v>2015</c:v>
                </c:pt>
                <c:pt idx="90">
                  <c:v>2016</c:v>
                </c:pt>
                <c:pt idx="91">
                  <c:v>2017</c:v>
                </c:pt>
              </c:numCache>
            </c:numRef>
          </c:cat>
          <c:val>
            <c:numRef>
              <c:f>Sheet1!$C$2:$C$93</c:f>
              <c:numCache>
                <c:formatCode>General</c:formatCode>
                <c:ptCount val="92"/>
                <c:pt idx="0">
                  <c:v>4.4000000000000004</c:v>
                </c:pt>
                <c:pt idx="1">
                  <c:v>1.8</c:v>
                </c:pt>
                <c:pt idx="2">
                  <c:v>2.8</c:v>
                </c:pt>
                <c:pt idx="52">
                  <c:v>158394</c:v>
                </c:pt>
                <c:pt idx="53">
                  <c:v>179000</c:v>
                </c:pt>
                <c:pt idx="54">
                  <c:v>191000</c:v>
                </c:pt>
                <c:pt idx="55">
                  <c:v>203000</c:v>
                </c:pt>
                <c:pt idx="56">
                  <c:v>209582</c:v>
                </c:pt>
                <c:pt idx="57">
                  <c:v>224000</c:v>
                </c:pt>
                <c:pt idx="58">
                  <c:v>234500</c:v>
                </c:pt>
                <c:pt idx="59">
                  <c:v>257000</c:v>
                </c:pt>
                <c:pt idx="60">
                  <c:v>274000</c:v>
                </c:pt>
                <c:pt idx="61">
                  <c:v>286000</c:v>
                </c:pt>
                <c:pt idx="62">
                  <c:v>344000</c:v>
                </c:pt>
                <c:pt idx="63">
                  <c:v>396000</c:v>
                </c:pt>
                <c:pt idx="64">
                  <c:v>405000</c:v>
                </c:pt>
                <c:pt idx="65">
                  <c:v>426000</c:v>
                </c:pt>
                <c:pt idx="66">
                  <c:v>444000</c:v>
                </c:pt>
                <c:pt idx="67">
                  <c:v>460000</c:v>
                </c:pt>
                <c:pt idx="68">
                  <c:v>486000</c:v>
                </c:pt>
                <c:pt idx="69">
                  <c:v>507000</c:v>
                </c:pt>
                <c:pt idx="70">
                  <c:v>518492</c:v>
                </c:pt>
                <c:pt idx="71">
                  <c:v>567079</c:v>
                </c:pt>
                <c:pt idx="72">
                  <c:v>592462</c:v>
                </c:pt>
                <c:pt idx="73">
                  <c:v>605943</c:v>
                </c:pt>
                <c:pt idx="74">
                  <c:v>621149</c:v>
                </c:pt>
                <c:pt idx="75">
                  <c:v>631240</c:v>
                </c:pt>
                <c:pt idx="76">
                  <c:v>665475</c:v>
                </c:pt>
                <c:pt idx="77">
                  <c:v>691301</c:v>
                </c:pt>
                <c:pt idx="78">
                  <c:v>713990</c:v>
                </c:pt>
                <c:pt idx="79">
                  <c:v>747529</c:v>
                </c:pt>
                <c:pt idx="80">
                  <c:v>766010</c:v>
                </c:pt>
                <c:pt idx="81">
                  <c:v>780174</c:v>
                </c:pt>
                <c:pt idx="82">
                  <c:v>785556</c:v>
                </c:pt>
                <c:pt idx="83">
                  <c:v>767620</c:v>
                </c:pt>
                <c:pt idx="84">
                  <c:v>748728</c:v>
                </c:pt>
                <c:pt idx="85">
                  <c:v>735601</c:v>
                </c:pt>
                <c:pt idx="86">
                  <c:v>744524</c:v>
                </c:pt>
                <c:pt idx="87">
                  <c:v>731208</c:v>
                </c:pt>
                <c:pt idx="88">
                  <c:v>744600</c:v>
                </c:pt>
                <c:pt idx="89">
                  <c:v>727400</c:v>
                </c:pt>
                <c:pt idx="90">
                  <c:v>740700</c:v>
                </c:pt>
                <c:pt idx="91">
                  <c:v>745200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61-3549-A891-D0A1FBAF74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1425426415"/>
        <c:axId val="1425428047"/>
      </c:barChart>
      <c:catAx>
        <c:axId val="1425426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5428047"/>
        <c:crosses val="autoZero"/>
        <c:auto val="1"/>
        <c:lblAlgn val="ctr"/>
        <c:lblOffset val="100"/>
        <c:tickLblSkip val="10"/>
        <c:noMultiLvlLbl val="0"/>
      </c:catAx>
      <c:valAx>
        <c:axId val="1425428047"/>
        <c:scaling>
          <c:orientation val="minMax"/>
          <c:max val="25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54264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8393978212772"/>
          <c:y val="4.5452755975963703E-2"/>
          <c:w val="0.86899089696707998"/>
          <c:h val="0.813405207224125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Life Expectancy at Birth</c:v>
                </c:pt>
              </c:strCache>
            </c:strRef>
          </c:tx>
          <c:spPr>
            <a:solidFill>
              <a:srgbClr val="008C81"/>
            </a:solidFill>
            <a:ln>
              <a:solidFill>
                <a:srgbClr val="FFFFFF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Hispanics</c:v>
                </c:pt>
                <c:pt idx="1">
                  <c:v>Whites</c:v>
                </c:pt>
                <c:pt idx="2">
                  <c:v>Blacks</c:v>
                </c:pt>
                <c:pt idx="3">
                  <c:v>Native Americans</c:v>
                </c:pt>
              </c:strCache>
            </c:strRef>
          </c:cat>
          <c:val>
            <c:numRef>
              <c:f>Sheet1!$B$2:$B$5</c:f>
              <c:numCache>
                <c:formatCode>0.0</c:formatCode>
                <c:ptCount val="4"/>
                <c:pt idx="0">
                  <c:v>81.8</c:v>
                </c:pt>
                <c:pt idx="1">
                  <c:v>78.5</c:v>
                </c:pt>
                <c:pt idx="2">
                  <c:v>74.900000000000006</c:v>
                </c:pt>
                <c:pt idx="3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5A-D24B-94B0-2F539E5AA7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7"/>
        <c:axId val="-1910161552"/>
        <c:axId val="-1910159072"/>
      </c:barChart>
      <c:catAx>
        <c:axId val="-1910161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FFFFFF"/>
            </a:solidFill>
          </a:ln>
        </c:spPr>
        <c:txPr>
          <a:bodyPr/>
          <a:lstStyle/>
          <a:p>
            <a:pPr>
              <a:defRPr sz="2400">
                <a:solidFill>
                  <a:schemeClr val="bg1"/>
                </a:solidFill>
              </a:defRPr>
            </a:pPr>
            <a:endParaRPr lang="en-US"/>
          </a:p>
        </c:txPr>
        <c:crossAx val="-1910159072"/>
        <c:crosses val="autoZero"/>
        <c:auto val="1"/>
        <c:lblAlgn val="ctr"/>
        <c:lblOffset val="100"/>
        <c:noMultiLvlLbl val="0"/>
      </c:catAx>
      <c:valAx>
        <c:axId val="-1910159072"/>
        <c:scaling>
          <c:orientation val="minMax"/>
          <c:max val="85"/>
          <c:min val="50"/>
        </c:scaling>
        <c:delete val="0"/>
        <c:axPos val="l"/>
        <c:majorGridlines>
          <c:spPr>
            <a:ln w="6350" cmpd="sng">
              <a:solidFill>
                <a:srgbClr val="FFFFFF"/>
              </a:solidFill>
              <a:prstDash val="solid"/>
            </a:ln>
          </c:spPr>
        </c:majorGridlines>
        <c:numFmt formatCode="0" sourceLinked="0"/>
        <c:majorTickMark val="none"/>
        <c:minorTickMark val="none"/>
        <c:tickLblPos val="nextTo"/>
        <c:spPr>
          <a:ln>
            <a:solidFill>
              <a:srgbClr val="FFFFFF"/>
            </a:solidFill>
          </a:ln>
        </c:spPr>
        <c:crossAx val="-1910161552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txPr>
    <a:bodyPr/>
    <a:lstStyle/>
    <a:p>
      <a:pPr>
        <a:defRPr sz="2400">
          <a:solidFill>
            <a:schemeClr val="bg1"/>
          </a:solidFill>
          <a:latin typeface="+mn-lt"/>
          <a:cs typeface="Franklin Gothic Book"/>
        </a:defRPr>
      </a:pPr>
      <a:endParaRPr lang="en-US"/>
    </a:p>
  </c:txPr>
  <c:externalData r:id="rId2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Series 1 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Indian
Health
Service</c:v>
                </c:pt>
                <c:pt idx="1">
                  <c:v>Medicaid</c:v>
                </c:pt>
                <c:pt idx="2">
                  <c:v>VA</c:v>
                </c:pt>
                <c:pt idx="3">
                  <c:v>National
Average</c:v>
                </c:pt>
              </c:strCache>
            </c:strRef>
          </c:cat>
          <c:val>
            <c:numRef>
              <c:f>Sheet1!$B$2:$B$5</c:f>
              <c:numCache>
                <c:formatCode>_([$$-409]* #,##0_);_([$$-409]* \(#,##0\);_([$$-409]* "-"??_);_(@_)</c:formatCode>
                <c:ptCount val="4"/>
                <c:pt idx="0">
                  <c:v>3332</c:v>
                </c:pt>
                <c:pt idx="1">
                  <c:v>7789</c:v>
                </c:pt>
                <c:pt idx="2">
                  <c:v>8759</c:v>
                </c:pt>
                <c:pt idx="3">
                  <c:v>9207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0B-F14F-80DF-14C932C880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overlap val="-27"/>
        <c:axId val="1359677855"/>
        <c:axId val="1456011935"/>
      </c:barChart>
      <c:catAx>
        <c:axId val="1359677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6011935"/>
        <c:crosses val="autoZero"/>
        <c:auto val="1"/>
        <c:lblAlgn val="ctr"/>
        <c:lblOffset val="100"/>
        <c:noMultiLvlLbl val="0"/>
      </c:catAx>
      <c:valAx>
        <c:axId val="1456011935"/>
        <c:scaling>
          <c:orientation val="minMax"/>
        </c:scaling>
        <c:delete val="1"/>
        <c:axPos val="l"/>
        <c:numFmt formatCode="_([$$-409]* #,##0_);_([$$-409]* \(#,##0\);_([$$-409]* &quot;-&quot;??_);_(@_)" sourceLinked="1"/>
        <c:majorTickMark val="none"/>
        <c:minorTickMark val="none"/>
        <c:tickLblPos val="nextTo"/>
        <c:crossAx val="13596778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76A-9A44-B31C-E066E3150BA7}"/>
              </c:ext>
            </c:extLst>
          </c:dPt>
          <c:dLbls>
            <c:dLbl>
              <c:idx val="5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76A-9A44-B31C-E066E3150B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Black</c:v>
                </c:pt>
                <c:pt idx="1">
                  <c:v>Native
American</c:v>
                </c:pt>
                <c:pt idx="2">
                  <c:v>Asian</c:v>
                </c:pt>
                <c:pt idx="3">
                  <c:v>White,
Non-Hisp</c:v>
                </c:pt>
                <c:pt idx="4">
                  <c:v>Hispanic</c:v>
                </c:pt>
                <c:pt idx="5">
                  <c:v>Canada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40.799999999999997</c:v>
                </c:pt>
                <c:pt idx="1">
                  <c:v>29.7</c:v>
                </c:pt>
                <c:pt idx="2">
                  <c:v>13.5</c:v>
                </c:pt>
                <c:pt idx="3">
                  <c:v>12.7</c:v>
                </c:pt>
                <c:pt idx="4">
                  <c:v>11.5</c:v>
                </c:pt>
                <c:pt idx="5">
                  <c:v>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6A-9A44-B31C-E066E3150B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7"/>
        <c:overlap val="-27"/>
        <c:axId val="1327986079"/>
        <c:axId val="1487294687"/>
      </c:barChart>
      <c:catAx>
        <c:axId val="13279860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7294687"/>
        <c:crosses val="autoZero"/>
        <c:auto val="1"/>
        <c:lblAlgn val="ctr"/>
        <c:lblOffset val="100"/>
        <c:noMultiLvlLbl val="0"/>
      </c:catAx>
      <c:valAx>
        <c:axId val="148729468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279860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392787431613201"/>
          <c:y val="4.5905160397921703E-2"/>
          <c:w val="0.78533087387237299"/>
          <c:h val="0.8266891362698689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White</c:v>
                </c:pt>
              </c:strCache>
            </c:strRef>
          </c:tx>
          <c:spPr>
            <a:ln w="76200" cap="rnd">
              <a:solidFill>
                <a:schemeClr val="accent1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Sheet1!$A$2:$A$73</c:f>
              <c:numCache>
                <c:formatCode>0</c:formatCode>
                <c:ptCount val="72"/>
                <c:pt idx="0">
                  <c:v>1947</c:v>
                </c:pt>
                <c:pt idx="1">
                  <c:v>1948</c:v>
                </c:pt>
                <c:pt idx="2">
                  <c:v>1949</c:v>
                </c:pt>
                <c:pt idx="3">
                  <c:v>1950</c:v>
                </c:pt>
                <c:pt idx="4">
                  <c:v>1951</c:v>
                </c:pt>
                <c:pt idx="5">
                  <c:v>1952</c:v>
                </c:pt>
                <c:pt idx="6">
                  <c:v>1953</c:v>
                </c:pt>
                <c:pt idx="7">
                  <c:v>1954</c:v>
                </c:pt>
                <c:pt idx="8">
                  <c:v>1955</c:v>
                </c:pt>
                <c:pt idx="9">
                  <c:v>1956</c:v>
                </c:pt>
                <c:pt idx="10">
                  <c:v>1957</c:v>
                </c:pt>
                <c:pt idx="11">
                  <c:v>1958</c:v>
                </c:pt>
                <c:pt idx="12">
                  <c:v>1959</c:v>
                </c:pt>
                <c:pt idx="13">
                  <c:v>1960</c:v>
                </c:pt>
                <c:pt idx="14">
                  <c:v>1961</c:v>
                </c:pt>
                <c:pt idx="15">
                  <c:v>1962</c:v>
                </c:pt>
                <c:pt idx="16">
                  <c:v>1963</c:v>
                </c:pt>
                <c:pt idx="17">
                  <c:v>1964</c:v>
                </c:pt>
                <c:pt idx="18">
                  <c:v>1965</c:v>
                </c:pt>
                <c:pt idx="19">
                  <c:v>1966</c:v>
                </c:pt>
                <c:pt idx="20">
                  <c:v>1967</c:v>
                </c:pt>
                <c:pt idx="21">
                  <c:v>1968</c:v>
                </c:pt>
                <c:pt idx="22">
                  <c:v>1969</c:v>
                </c:pt>
                <c:pt idx="23">
                  <c:v>1970</c:v>
                </c:pt>
                <c:pt idx="24">
                  <c:v>1971</c:v>
                </c:pt>
                <c:pt idx="25">
                  <c:v>1972</c:v>
                </c:pt>
                <c:pt idx="26">
                  <c:v>1973</c:v>
                </c:pt>
                <c:pt idx="27">
                  <c:v>1974</c:v>
                </c:pt>
                <c:pt idx="28">
                  <c:v>1975</c:v>
                </c:pt>
                <c:pt idx="29">
                  <c:v>1976</c:v>
                </c:pt>
                <c:pt idx="30">
                  <c:v>1977</c:v>
                </c:pt>
                <c:pt idx="31">
                  <c:v>1978</c:v>
                </c:pt>
                <c:pt idx="32">
                  <c:v>1979</c:v>
                </c:pt>
                <c:pt idx="33">
                  <c:v>1980</c:v>
                </c:pt>
                <c:pt idx="34">
                  <c:v>1981</c:v>
                </c:pt>
                <c:pt idx="35">
                  <c:v>1982</c:v>
                </c:pt>
                <c:pt idx="36">
                  <c:v>1983</c:v>
                </c:pt>
                <c:pt idx="37">
                  <c:v>1984</c:v>
                </c:pt>
                <c:pt idx="38">
                  <c:v>1985</c:v>
                </c:pt>
                <c:pt idx="39">
                  <c:v>1986</c:v>
                </c:pt>
                <c:pt idx="40">
                  <c:v>1987</c:v>
                </c:pt>
                <c:pt idx="41">
                  <c:v>1988</c:v>
                </c:pt>
                <c:pt idx="42">
                  <c:v>1989</c:v>
                </c:pt>
                <c:pt idx="43">
                  <c:v>1990</c:v>
                </c:pt>
                <c:pt idx="44">
                  <c:v>1991</c:v>
                </c:pt>
                <c:pt idx="45">
                  <c:v>1992</c:v>
                </c:pt>
                <c:pt idx="46">
                  <c:v>1993</c:v>
                </c:pt>
                <c:pt idx="47">
                  <c:v>1994</c:v>
                </c:pt>
                <c:pt idx="48">
                  <c:v>1995</c:v>
                </c:pt>
                <c:pt idx="49">
                  <c:v>1996</c:v>
                </c:pt>
                <c:pt idx="50">
                  <c:v>1997</c:v>
                </c:pt>
                <c:pt idx="51">
                  <c:v>1998</c:v>
                </c:pt>
                <c:pt idx="52">
                  <c:v>1999</c:v>
                </c:pt>
                <c:pt idx="53">
                  <c:v>2000</c:v>
                </c:pt>
                <c:pt idx="54">
                  <c:v>2001</c:v>
                </c:pt>
                <c:pt idx="55">
                  <c:v>2002</c:v>
                </c:pt>
                <c:pt idx="56">
                  <c:v>2003</c:v>
                </c:pt>
                <c:pt idx="57">
                  <c:v>2004</c:v>
                </c:pt>
                <c:pt idx="58">
                  <c:v>2005</c:v>
                </c:pt>
                <c:pt idx="59">
                  <c:v>2006</c:v>
                </c:pt>
                <c:pt idx="60">
                  <c:v>2007</c:v>
                </c:pt>
                <c:pt idx="61">
                  <c:v>2008</c:v>
                </c:pt>
                <c:pt idx="62">
                  <c:v>2009</c:v>
                </c:pt>
                <c:pt idx="63">
                  <c:v>2010</c:v>
                </c:pt>
                <c:pt idx="64">
                  <c:v>2011</c:v>
                </c:pt>
                <c:pt idx="65">
                  <c:v>2012</c:v>
                </c:pt>
                <c:pt idx="66">
                  <c:v>2013</c:v>
                </c:pt>
                <c:pt idx="67">
                  <c:v>2014</c:v>
                </c:pt>
                <c:pt idx="68">
                  <c:v>2015</c:v>
                </c:pt>
                <c:pt idx="69">
                  <c:v>2016</c:v>
                </c:pt>
                <c:pt idx="70">
                  <c:v>2017</c:v>
                </c:pt>
                <c:pt idx="71">
                  <c:v>2018</c:v>
                </c:pt>
              </c:numCache>
            </c:numRef>
          </c:cat>
          <c:val>
            <c:numRef>
              <c:f>Sheet1!$B$2:$B$73</c:f>
              <c:numCache>
                <c:formatCode>"$"#,##0</c:formatCode>
                <c:ptCount val="72"/>
                <c:pt idx="0">
                  <c:v>29314</c:v>
                </c:pt>
                <c:pt idx="1">
                  <c:v>28458</c:v>
                </c:pt>
                <c:pt idx="2">
                  <c:v>28135</c:v>
                </c:pt>
                <c:pt idx="3">
                  <c:v>29618</c:v>
                </c:pt>
                <c:pt idx="4">
                  <c:v>30748</c:v>
                </c:pt>
                <c:pt idx="5">
                  <c:v>32191</c:v>
                </c:pt>
                <c:pt idx="6">
                  <c:v>34183</c:v>
                </c:pt>
                <c:pt idx="7">
                  <c:v>33418</c:v>
                </c:pt>
                <c:pt idx="8">
                  <c:v>35694</c:v>
                </c:pt>
                <c:pt idx="9">
                  <c:v>38112</c:v>
                </c:pt>
                <c:pt idx="10">
                  <c:v>38125</c:v>
                </c:pt>
                <c:pt idx="11">
                  <c:v>38051</c:v>
                </c:pt>
                <c:pt idx="12">
                  <c:v>40182</c:v>
                </c:pt>
                <c:pt idx="13">
                  <c:v>40880</c:v>
                </c:pt>
                <c:pt idx="14">
                  <c:v>41486</c:v>
                </c:pt>
                <c:pt idx="15">
                  <c:v>42835</c:v>
                </c:pt>
                <c:pt idx="16">
                  <c:v>44238</c:v>
                </c:pt>
                <c:pt idx="17">
                  <c:v>45834</c:v>
                </c:pt>
                <c:pt idx="18">
                  <c:v>47728</c:v>
                </c:pt>
                <c:pt idx="19">
                  <c:v>50086</c:v>
                </c:pt>
                <c:pt idx="20">
                  <c:v>51107</c:v>
                </c:pt>
                <c:pt idx="21">
                  <c:v>53370</c:v>
                </c:pt>
                <c:pt idx="22">
                  <c:v>55998</c:v>
                </c:pt>
                <c:pt idx="23">
                  <c:v>55777</c:v>
                </c:pt>
                <c:pt idx="24">
                  <c:v>55712</c:v>
                </c:pt>
                <c:pt idx="25">
                  <c:v>58535</c:v>
                </c:pt>
                <c:pt idx="26">
                  <c:v>60076</c:v>
                </c:pt>
                <c:pt idx="27">
                  <c:v>58140</c:v>
                </c:pt>
                <c:pt idx="28">
                  <c:v>57171</c:v>
                </c:pt>
                <c:pt idx="29">
                  <c:v>58868</c:v>
                </c:pt>
                <c:pt idx="30">
                  <c:v>59661</c:v>
                </c:pt>
                <c:pt idx="31">
                  <c:v>61262</c:v>
                </c:pt>
                <c:pt idx="32">
                  <c:v>62265</c:v>
                </c:pt>
                <c:pt idx="33">
                  <c:v>60008</c:v>
                </c:pt>
                <c:pt idx="34">
                  <c:v>58826</c:v>
                </c:pt>
                <c:pt idx="35">
                  <c:v>58040</c:v>
                </c:pt>
                <c:pt idx="36">
                  <c:v>58313</c:v>
                </c:pt>
                <c:pt idx="37">
                  <c:v>60176</c:v>
                </c:pt>
                <c:pt idx="38">
                  <c:v>61260</c:v>
                </c:pt>
                <c:pt idx="39">
                  <c:v>63590</c:v>
                </c:pt>
                <c:pt idx="40">
                  <c:v>63659</c:v>
                </c:pt>
                <c:pt idx="41">
                  <c:v>64316</c:v>
                </c:pt>
                <c:pt idx="42">
                  <c:v>66418</c:v>
                </c:pt>
                <c:pt idx="43">
                  <c:v>64951</c:v>
                </c:pt>
                <c:pt idx="44">
                  <c:v>64145</c:v>
                </c:pt>
                <c:pt idx="45">
                  <c:v>64027</c:v>
                </c:pt>
                <c:pt idx="46">
                  <c:v>63500</c:v>
                </c:pt>
                <c:pt idx="47">
                  <c:v>64708</c:v>
                </c:pt>
                <c:pt idx="48">
                  <c:v>65909</c:v>
                </c:pt>
                <c:pt idx="49">
                  <c:v>67347</c:v>
                </c:pt>
                <c:pt idx="50">
                  <c:v>68865</c:v>
                </c:pt>
                <c:pt idx="51">
                  <c:v>71243</c:v>
                </c:pt>
                <c:pt idx="52">
                  <c:v>72684</c:v>
                </c:pt>
                <c:pt idx="53">
                  <c:v>72983</c:v>
                </c:pt>
                <c:pt idx="54">
                  <c:v>72380</c:v>
                </c:pt>
                <c:pt idx="55">
                  <c:v>71733</c:v>
                </c:pt>
                <c:pt idx="56">
                  <c:v>71655</c:v>
                </c:pt>
                <c:pt idx="57">
                  <c:v>71001</c:v>
                </c:pt>
                <c:pt idx="58">
                  <c:v>71757</c:v>
                </c:pt>
                <c:pt idx="59">
                  <c:v>71942</c:v>
                </c:pt>
                <c:pt idx="60">
                  <c:v>73428</c:v>
                </c:pt>
                <c:pt idx="61">
                  <c:v>71340</c:v>
                </c:pt>
                <c:pt idx="62">
                  <c:v>68968</c:v>
                </c:pt>
                <c:pt idx="63">
                  <c:v>68122</c:v>
                </c:pt>
                <c:pt idx="64">
                  <c:v>67126</c:v>
                </c:pt>
                <c:pt idx="65">
                  <c:v>67818</c:v>
                </c:pt>
                <c:pt idx="66">
                  <c:v>69800</c:v>
                </c:pt>
                <c:pt idx="67">
                  <c:v>70454</c:v>
                </c:pt>
                <c:pt idx="68">
                  <c:v>73981</c:v>
                </c:pt>
                <c:pt idx="69">
                  <c:v>75329</c:v>
                </c:pt>
                <c:pt idx="70">
                  <c:v>77113</c:v>
                </c:pt>
                <c:pt idx="71">
                  <c:v>77041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756-8C46-85E9-24624A9276A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Black</c:v>
                </c:pt>
              </c:strCache>
            </c:strRef>
          </c:tx>
          <c:spPr>
            <a:ln w="76200" cap="rnd">
              <a:solidFill>
                <a:schemeClr val="accent2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Sheet1!$A$2:$A$73</c:f>
              <c:numCache>
                <c:formatCode>0</c:formatCode>
                <c:ptCount val="72"/>
                <c:pt idx="0">
                  <c:v>1947</c:v>
                </c:pt>
                <c:pt idx="1">
                  <c:v>1948</c:v>
                </c:pt>
                <c:pt idx="2">
                  <c:v>1949</c:v>
                </c:pt>
                <c:pt idx="3">
                  <c:v>1950</c:v>
                </c:pt>
                <c:pt idx="4">
                  <c:v>1951</c:v>
                </c:pt>
                <c:pt idx="5">
                  <c:v>1952</c:v>
                </c:pt>
                <c:pt idx="6">
                  <c:v>1953</c:v>
                </c:pt>
                <c:pt idx="7">
                  <c:v>1954</c:v>
                </c:pt>
                <c:pt idx="8">
                  <c:v>1955</c:v>
                </c:pt>
                <c:pt idx="9">
                  <c:v>1956</c:v>
                </c:pt>
                <c:pt idx="10">
                  <c:v>1957</c:v>
                </c:pt>
                <c:pt idx="11">
                  <c:v>1958</c:v>
                </c:pt>
                <c:pt idx="12">
                  <c:v>1959</c:v>
                </c:pt>
                <c:pt idx="13">
                  <c:v>1960</c:v>
                </c:pt>
                <c:pt idx="14">
                  <c:v>1961</c:v>
                </c:pt>
                <c:pt idx="15">
                  <c:v>1962</c:v>
                </c:pt>
                <c:pt idx="16">
                  <c:v>1963</c:v>
                </c:pt>
                <c:pt idx="17">
                  <c:v>1964</c:v>
                </c:pt>
                <c:pt idx="18">
                  <c:v>1965</c:v>
                </c:pt>
                <c:pt idx="19">
                  <c:v>1966</c:v>
                </c:pt>
                <c:pt idx="20">
                  <c:v>1967</c:v>
                </c:pt>
                <c:pt idx="21">
                  <c:v>1968</c:v>
                </c:pt>
                <c:pt idx="22">
                  <c:v>1969</c:v>
                </c:pt>
                <c:pt idx="23">
                  <c:v>1970</c:v>
                </c:pt>
                <c:pt idx="24">
                  <c:v>1971</c:v>
                </c:pt>
                <c:pt idx="25">
                  <c:v>1972</c:v>
                </c:pt>
                <c:pt idx="26">
                  <c:v>1973</c:v>
                </c:pt>
                <c:pt idx="27">
                  <c:v>1974</c:v>
                </c:pt>
                <c:pt idx="28">
                  <c:v>1975</c:v>
                </c:pt>
                <c:pt idx="29">
                  <c:v>1976</c:v>
                </c:pt>
                <c:pt idx="30">
                  <c:v>1977</c:v>
                </c:pt>
                <c:pt idx="31">
                  <c:v>1978</c:v>
                </c:pt>
                <c:pt idx="32">
                  <c:v>1979</c:v>
                </c:pt>
                <c:pt idx="33">
                  <c:v>1980</c:v>
                </c:pt>
                <c:pt idx="34">
                  <c:v>1981</c:v>
                </c:pt>
                <c:pt idx="35">
                  <c:v>1982</c:v>
                </c:pt>
                <c:pt idx="36">
                  <c:v>1983</c:v>
                </c:pt>
                <c:pt idx="37">
                  <c:v>1984</c:v>
                </c:pt>
                <c:pt idx="38">
                  <c:v>1985</c:v>
                </c:pt>
                <c:pt idx="39">
                  <c:v>1986</c:v>
                </c:pt>
                <c:pt idx="40">
                  <c:v>1987</c:v>
                </c:pt>
                <c:pt idx="41">
                  <c:v>1988</c:v>
                </c:pt>
                <c:pt idx="42">
                  <c:v>1989</c:v>
                </c:pt>
                <c:pt idx="43">
                  <c:v>1990</c:v>
                </c:pt>
                <c:pt idx="44">
                  <c:v>1991</c:v>
                </c:pt>
                <c:pt idx="45">
                  <c:v>1992</c:v>
                </c:pt>
                <c:pt idx="46">
                  <c:v>1993</c:v>
                </c:pt>
                <c:pt idx="47">
                  <c:v>1994</c:v>
                </c:pt>
                <c:pt idx="48">
                  <c:v>1995</c:v>
                </c:pt>
                <c:pt idx="49">
                  <c:v>1996</c:v>
                </c:pt>
                <c:pt idx="50">
                  <c:v>1997</c:v>
                </c:pt>
                <c:pt idx="51">
                  <c:v>1998</c:v>
                </c:pt>
                <c:pt idx="52">
                  <c:v>1999</c:v>
                </c:pt>
                <c:pt idx="53">
                  <c:v>2000</c:v>
                </c:pt>
                <c:pt idx="54">
                  <c:v>2001</c:v>
                </c:pt>
                <c:pt idx="55">
                  <c:v>2002</c:v>
                </c:pt>
                <c:pt idx="56">
                  <c:v>2003</c:v>
                </c:pt>
                <c:pt idx="57">
                  <c:v>2004</c:v>
                </c:pt>
                <c:pt idx="58">
                  <c:v>2005</c:v>
                </c:pt>
                <c:pt idx="59">
                  <c:v>2006</c:v>
                </c:pt>
                <c:pt idx="60">
                  <c:v>2007</c:v>
                </c:pt>
                <c:pt idx="61">
                  <c:v>2008</c:v>
                </c:pt>
                <c:pt idx="62">
                  <c:v>2009</c:v>
                </c:pt>
                <c:pt idx="63">
                  <c:v>2010</c:v>
                </c:pt>
                <c:pt idx="64">
                  <c:v>2011</c:v>
                </c:pt>
                <c:pt idx="65">
                  <c:v>2012</c:v>
                </c:pt>
                <c:pt idx="66">
                  <c:v>2013</c:v>
                </c:pt>
                <c:pt idx="67">
                  <c:v>2014</c:v>
                </c:pt>
                <c:pt idx="68">
                  <c:v>2015</c:v>
                </c:pt>
                <c:pt idx="69">
                  <c:v>2016</c:v>
                </c:pt>
                <c:pt idx="70">
                  <c:v>2017</c:v>
                </c:pt>
                <c:pt idx="71">
                  <c:v>2018</c:v>
                </c:pt>
              </c:numCache>
            </c:numRef>
          </c:cat>
          <c:val>
            <c:numRef>
              <c:f>Sheet1!$C$2:$C$73</c:f>
              <c:numCache>
                <c:formatCode>"$"#,##0</c:formatCode>
                <c:ptCount val="72"/>
                <c:pt idx="0">
                  <c:v>14987</c:v>
                </c:pt>
                <c:pt idx="1">
                  <c:v>15200</c:v>
                </c:pt>
                <c:pt idx="2">
                  <c:v>14363</c:v>
                </c:pt>
                <c:pt idx="3">
                  <c:v>16069</c:v>
                </c:pt>
                <c:pt idx="4">
                  <c:v>16191</c:v>
                </c:pt>
                <c:pt idx="5">
                  <c:v>18294</c:v>
                </c:pt>
                <c:pt idx="6">
                  <c:v>19167</c:v>
                </c:pt>
                <c:pt idx="7">
                  <c:v>18612</c:v>
                </c:pt>
                <c:pt idx="8">
                  <c:v>19685</c:v>
                </c:pt>
                <c:pt idx="9">
                  <c:v>20045</c:v>
                </c:pt>
                <c:pt idx="10">
                  <c:v>20383</c:v>
                </c:pt>
                <c:pt idx="11">
                  <c:v>19492</c:v>
                </c:pt>
                <c:pt idx="12">
                  <c:v>20757</c:v>
                </c:pt>
                <c:pt idx="13">
                  <c:v>22629</c:v>
                </c:pt>
                <c:pt idx="14">
                  <c:v>22134</c:v>
                </c:pt>
                <c:pt idx="15">
                  <c:v>22856</c:v>
                </c:pt>
                <c:pt idx="16">
                  <c:v>23473</c:v>
                </c:pt>
                <c:pt idx="17">
                  <c:v>25651</c:v>
                </c:pt>
                <c:pt idx="18">
                  <c:v>26283</c:v>
                </c:pt>
                <c:pt idx="19">
                  <c:v>30026</c:v>
                </c:pt>
                <c:pt idx="20">
                  <c:v>30258</c:v>
                </c:pt>
                <c:pt idx="21">
                  <c:v>32013</c:v>
                </c:pt>
                <c:pt idx="22">
                  <c:v>34300</c:v>
                </c:pt>
                <c:pt idx="23">
                  <c:v>34215</c:v>
                </c:pt>
                <c:pt idx="24">
                  <c:v>33619</c:v>
                </c:pt>
                <c:pt idx="25">
                  <c:v>34790</c:v>
                </c:pt>
                <c:pt idx="26">
                  <c:v>34672</c:v>
                </c:pt>
                <c:pt idx="27">
                  <c:v>34716</c:v>
                </c:pt>
                <c:pt idx="28">
                  <c:v>35177</c:v>
                </c:pt>
                <c:pt idx="29">
                  <c:v>35017</c:v>
                </c:pt>
                <c:pt idx="30">
                  <c:v>34082</c:v>
                </c:pt>
                <c:pt idx="31">
                  <c:v>36284</c:v>
                </c:pt>
                <c:pt idx="32">
                  <c:v>35259</c:v>
                </c:pt>
                <c:pt idx="33">
                  <c:v>34721</c:v>
                </c:pt>
                <c:pt idx="34">
                  <c:v>33184</c:v>
                </c:pt>
                <c:pt idx="35">
                  <c:v>32079</c:v>
                </c:pt>
                <c:pt idx="36">
                  <c:v>32841</c:v>
                </c:pt>
                <c:pt idx="37">
                  <c:v>33540</c:v>
                </c:pt>
                <c:pt idx="38">
                  <c:v>35274</c:v>
                </c:pt>
                <c:pt idx="39">
                  <c:v>36335</c:v>
                </c:pt>
                <c:pt idx="40">
                  <c:v>36749</c:v>
                </c:pt>
                <c:pt idx="41">
                  <c:v>37225</c:v>
                </c:pt>
                <c:pt idx="42">
                  <c:v>37311</c:v>
                </c:pt>
                <c:pt idx="43">
                  <c:v>37693</c:v>
                </c:pt>
                <c:pt idx="44">
                  <c:v>36582</c:v>
                </c:pt>
                <c:pt idx="45">
                  <c:v>34941</c:v>
                </c:pt>
                <c:pt idx="46">
                  <c:v>34807</c:v>
                </c:pt>
                <c:pt idx="47">
                  <c:v>39090</c:v>
                </c:pt>
                <c:pt idx="48">
                  <c:v>40137</c:v>
                </c:pt>
                <c:pt idx="49">
                  <c:v>39909</c:v>
                </c:pt>
                <c:pt idx="50">
                  <c:v>42129</c:v>
                </c:pt>
                <c:pt idx="51">
                  <c:v>42732</c:v>
                </c:pt>
                <c:pt idx="52">
                  <c:v>45321</c:v>
                </c:pt>
                <c:pt idx="53">
                  <c:v>46348</c:v>
                </c:pt>
                <c:pt idx="54">
                  <c:v>44978</c:v>
                </c:pt>
                <c:pt idx="55">
                  <c:v>44167</c:v>
                </c:pt>
                <c:pt idx="56">
                  <c:v>44290</c:v>
                </c:pt>
                <c:pt idx="57">
                  <c:v>44103</c:v>
                </c:pt>
                <c:pt idx="58">
                  <c:v>43041</c:v>
                </c:pt>
                <c:pt idx="59">
                  <c:v>44987</c:v>
                </c:pt>
                <c:pt idx="60">
                  <c:v>45889</c:v>
                </c:pt>
                <c:pt idx="61">
                  <c:v>43901</c:v>
                </c:pt>
                <c:pt idx="62">
                  <c:v>42430</c:v>
                </c:pt>
                <c:pt idx="63">
                  <c:v>41956</c:v>
                </c:pt>
                <c:pt idx="64">
                  <c:v>42677</c:v>
                </c:pt>
                <c:pt idx="65">
                  <c:v>41826</c:v>
                </c:pt>
                <c:pt idx="66">
                  <c:v>42624</c:v>
                </c:pt>
                <c:pt idx="67">
                  <c:v>43201</c:v>
                </c:pt>
                <c:pt idx="68">
                  <c:v>45781</c:v>
                </c:pt>
                <c:pt idx="69">
                  <c:v>48916</c:v>
                </c:pt>
                <c:pt idx="70">
                  <c:v>49189</c:v>
                </c:pt>
                <c:pt idx="71">
                  <c:v>50346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756-8C46-85E9-24624A9276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909198432"/>
        <c:axId val="-1909195680"/>
      </c:lineChart>
      <c:catAx>
        <c:axId val="-1909198432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Franklin Gothic Book" charset="0"/>
                <a:cs typeface="Franklin Gothic Book" charset="0"/>
              </a:defRPr>
            </a:pPr>
            <a:endParaRPr lang="en-US"/>
          </a:p>
        </c:txPr>
        <c:crossAx val="-1909195680"/>
        <c:crosses val="autoZero"/>
        <c:auto val="1"/>
        <c:lblAlgn val="ctr"/>
        <c:lblOffset val="100"/>
        <c:tickLblSkip val="9"/>
        <c:noMultiLvlLbl val="0"/>
      </c:catAx>
      <c:valAx>
        <c:axId val="-1909195680"/>
        <c:scaling>
          <c:orientation val="minMax"/>
          <c:max val="80000"/>
          <c:min val="0"/>
        </c:scaling>
        <c:delete val="0"/>
        <c:axPos val="l"/>
        <c:majorGridlines>
          <c:spPr>
            <a:ln w="6350" cap="flat" cmpd="sng" algn="ctr">
              <a:solidFill>
                <a:schemeClr val="tx1"/>
              </a:solidFill>
              <a:prstDash val="sysDot"/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Franklin Gothic Book" charset="0"/>
                <a:cs typeface="Franklin Gothic Book" charset="0"/>
              </a:defRPr>
            </a:pPr>
            <a:endParaRPr lang="en-US"/>
          </a:p>
        </c:txPr>
        <c:crossAx val="-1909198432"/>
        <c:crossesAt val="1"/>
        <c:crossBetween val="between"/>
        <c:majorUnit val="20000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  <a:latin typeface="+mn-lt"/>
          <a:ea typeface="Franklin Gothic Book" charset="0"/>
          <a:cs typeface="Franklin Gothic Book" charset="0"/>
        </a:defRPr>
      </a:pPr>
      <a:endParaRPr lang="en-US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Black 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2007</c:v>
                </c:pt>
                <c:pt idx="1">
                  <c:v>2010</c:v>
                </c:pt>
                <c:pt idx="2">
                  <c:v>2013</c:v>
                </c:pt>
                <c:pt idx="3">
                  <c:v>2016</c:v>
                </c:pt>
              </c:numCache>
            </c:numRef>
          </c:cat>
          <c:val>
            <c:numRef>
              <c:f>Sheet1!$B$2:$B$5</c:f>
              <c:numCache>
                <c:formatCode>_("$"* #,##0_);_("$"* \(#,##0\);_("$"* "-"??_);_(@_)</c:formatCode>
                <c:ptCount val="4"/>
                <c:pt idx="0">
                  <c:v>19200</c:v>
                </c:pt>
                <c:pt idx="1">
                  <c:v>16600</c:v>
                </c:pt>
                <c:pt idx="2">
                  <c:v>11100</c:v>
                </c:pt>
                <c:pt idx="3">
                  <c:v>17600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5E-A14E-8DC1-F14A527D107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Hispanic 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2007</c:v>
                </c:pt>
                <c:pt idx="1">
                  <c:v>2010</c:v>
                </c:pt>
                <c:pt idx="2">
                  <c:v>2013</c:v>
                </c:pt>
                <c:pt idx="3">
                  <c:v>2016</c:v>
                </c:pt>
              </c:numCache>
            </c:numRef>
          </c:cat>
          <c:val>
            <c:numRef>
              <c:f>Sheet1!$C$2:$C$5</c:f>
              <c:numCache>
                <c:formatCode>_("$"* #,##0_);_("$"* \(#,##0\);_("$"* "-"??_);_(@_)</c:formatCode>
                <c:ptCount val="4"/>
                <c:pt idx="0">
                  <c:v>23600</c:v>
                </c:pt>
                <c:pt idx="1">
                  <c:v>16000</c:v>
                </c:pt>
                <c:pt idx="2">
                  <c:v>13700</c:v>
                </c:pt>
                <c:pt idx="3">
                  <c:v>20700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75E-A14E-8DC1-F14A527D107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Non-Hispanic White 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2007</c:v>
                </c:pt>
                <c:pt idx="1">
                  <c:v>2010</c:v>
                </c:pt>
                <c:pt idx="2">
                  <c:v>2013</c:v>
                </c:pt>
                <c:pt idx="3">
                  <c:v>2016</c:v>
                </c:pt>
              </c:numCache>
            </c:numRef>
          </c:cat>
          <c:val>
            <c:numRef>
              <c:f>Sheet1!$D$2:$D$5</c:f>
              <c:numCache>
                <c:formatCode>_("$"* #,##0_);_("$"* \(#,##0\);_("$"* "-"??_);_(@_)</c:formatCode>
                <c:ptCount val="4"/>
                <c:pt idx="0">
                  <c:v>192500</c:v>
                </c:pt>
                <c:pt idx="1">
                  <c:v>138600</c:v>
                </c:pt>
                <c:pt idx="2">
                  <c:v>141900</c:v>
                </c:pt>
                <c:pt idx="3">
                  <c:v>171000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75E-A14E-8DC1-F14A527D10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3"/>
        <c:axId val="1486181823"/>
        <c:axId val="1462808575"/>
      </c:barChart>
      <c:catAx>
        <c:axId val="14861818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2808575"/>
        <c:crosses val="autoZero"/>
        <c:auto val="1"/>
        <c:lblAlgn val="ctr"/>
        <c:lblOffset val="100"/>
        <c:noMultiLvlLbl val="0"/>
      </c:catAx>
      <c:valAx>
        <c:axId val="1462808575"/>
        <c:scaling>
          <c:orientation val="minMax"/>
          <c:max val="20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6181823"/>
        <c:crosses val="autoZero"/>
        <c:crossBetween val="between"/>
        <c:majorUnit val="250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745426904560287"/>
          <c:y val="3.1329749412672754E-2"/>
          <c:w val="0.72926071132365256"/>
          <c:h val="0.818908682813171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1988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Northeast</c:v>
                </c:pt>
                <c:pt idx="1">
                  <c:v>South</c:v>
                </c:pt>
                <c:pt idx="2">
                  <c:v>Midwest</c:v>
                </c:pt>
                <c:pt idx="3">
                  <c:v>Border</c:v>
                </c:pt>
                <c:pt idx="4">
                  <c:v>West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0.48</c:v>
                </c:pt>
                <c:pt idx="1">
                  <c:v>0.24</c:v>
                </c:pt>
                <c:pt idx="2">
                  <c:v>0.41799999999999998</c:v>
                </c:pt>
                <c:pt idx="3">
                  <c:v>0.34499999999999997</c:v>
                </c:pt>
                <c:pt idx="4">
                  <c:v>0.28599999999999998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BB-6B48-A2FD-A9260781CD4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Northeast</c:v>
                </c:pt>
                <c:pt idx="1">
                  <c:v>South</c:v>
                </c:pt>
                <c:pt idx="2">
                  <c:v>Midwest</c:v>
                </c:pt>
                <c:pt idx="3">
                  <c:v>Border</c:v>
                </c:pt>
                <c:pt idx="4">
                  <c:v>West</c:v>
                </c:pt>
              </c:strCache>
            </c:strRef>
          </c:cat>
          <c:val>
            <c:numRef>
              <c:f>Sheet1!$C$2:$C$6</c:f>
              <c:numCache>
                <c:formatCode>0.0%</c:formatCode>
                <c:ptCount val="5"/>
                <c:pt idx="0">
                  <c:v>0.51500000000000001</c:v>
                </c:pt>
                <c:pt idx="1">
                  <c:v>0.36399999999999999</c:v>
                </c:pt>
                <c:pt idx="2">
                  <c:v>0.42</c:v>
                </c:pt>
                <c:pt idx="3">
                  <c:v>0.42199999999999999</c:v>
                </c:pt>
                <c:pt idx="4">
                  <c:v>0.377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ABB-6B48-A2FD-A9260781CD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9"/>
        <c:axId val="1485645487"/>
        <c:axId val="1489141599"/>
      </c:barChart>
      <c:catAx>
        <c:axId val="14856454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9141599"/>
        <c:crosses val="autoZero"/>
        <c:auto val="1"/>
        <c:lblAlgn val="ctr"/>
        <c:lblOffset val="100"/>
        <c:noMultiLvlLbl val="0"/>
      </c:catAx>
      <c:valAx>
        <c:axId val="1489141599"/>
        <c:scaling>
          <c:orientation val="minMax"/>
          <c:max val="0.55000000000000004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crossAx val="14856454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899163347784098"/>
          <c:y val="4.85028127233606E-2"/>
          <c:w val="0.620813439818656"/>
          <c:h val="0.898379489895305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Minority Resume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Black Applicant</c:v>
                </c:pt>
                <c:pt idx="1">
                  <c:v>Asian Applicant</c:v>
                </c:pt>
              </c:strCache>
            </c:strRef>
          </c:cat>
          <c:val>
            <c:numRef>
              <c:f>Sheet1!$B$2:$B$3</c:f>
              <c:numCache>
                <c:formatCode>0.0%</c:formatCode>
                <c:ptCount val="2"/>
                <c:pt idx="0">
                  <c:v>0.1</c:v>
                </c:pt>
                <c:pt idx="1">
                  <c:v>0.115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B8-A143-B165-F4E9F924AF3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Whitened First Name*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Black Applicant</c:v>
                </c:pt>
                <c:pt idx="1">
                  <c:v>Asian Applicant</c:v>
                </c:pt>
              </c:strCache>
            </c:strRef>
          </c:cat>
          <c:val>
            <c:numRef>
              <c:f>Sheet1!$C$2:$C$3</c:f>
              <c:numCache>
                <c:formatCode>0.0%</c:formatCode>
                <c:ptCount val="2"/>
                <c:pt idx="0">
                  <c:v>0.13</c:v>
                </c:pt>
                <c:pt idx="1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AB8-A143-B165-F4E9F924AF3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Whitened Experience**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Black Applicant</c:v>
                </c:pt>
                <c:pt idx="1">
                  <c:v>Asian Applicant</c:v>
                </c:pt>
              </c:strCache>
            </c:strRef>
          </c:cat>
          <c:val>
            <c:numRef>
              <c:f>Sheet1!$D$2:$D$3</c:f>
              <c:numCache>
                <c:formatCode>0.0%</c:formatCode>
                <c:ptCount val="2"/>
                <c:pt idx="0">
                  <c:v>0.18</c:v>
                </c:pt>
                <c:pt idx="1">
                  <c:v>0.16500000000000001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AB8-A143-B165-F4E9F924AF3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Name + Experience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Black Applicant</c:v>
                </c:pt>
                <c:pt idx="1">
                  <c:v>Asian Applicant</c:v>
                </c:pt>
              </c:strCache>
            </c:strRef>
          </c:cat>
          <c:val>
            <c:numRef>
              <c:f>Sheet1!$E$2:$E$3</c:f>
              <c:numCache>
                <c:formatCode>0.0%</c:formatCode>
                <c:ptCount val="2"/>
                <c:pt idx="0">
                  <c:v>0.255</c:v>
                </c:pt>
                <c:pt idx="1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AB8-A143-B165-F4E9F924AF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2"/>
        <c:overlap val="-18"/>
        <c:axId val="-1911220400"/>
        <c:axId val="-1911217648"/>
      </c:barChart>
      <c:catAx>
        <c:axId val="-19112204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1911217648"/>
        <c:crosses val="autoZero"/>
        <c:auto val="1"/>
        <c:lblAlgn val="ctr"/>
        <c:lblOffset val="100"/>
        <c:noMultiLvlLbl val="0"/>
      </c:catAx>
      <c:valAx>
        <c:axId val="-1911217648"/>
        <c:scaling>
          <c:orientation val="minMax"/>
          <c:max val="0.28000000000000003"/>
          <c:min val="0"/>
        </c:scaling>
        <c:delete val="0"/>
        <c:axPos val="l"/>
        <c:majorGridlines>
          <c:spPr>
            <a:ln w="6350" cap="flat" cmpd="sng" algn="ctr">
              <a:solidFill>
                <a:schemeClr val="bg1"/>
              </a:solidFill>
              <a:prstDash val="solid"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911220400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l"/>
      <c:layout>
        <c:manualLayout>
          <c:xMode val="edge"/>
          <c:yMode val="edge"/>
          <c:x val="0"/>
          <c:y val="0.21262908095478675"/>
          <c:w val="0.182824851142037"/>
          <c:h val="0.771190480213397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Arial" charset="0"/>
              <a:ea typeface="Arial" charset="0"/>
              <a:cs typeface="Arial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  <a:latin typeface="Arial" charset="0"/>
          <a:ea typeface="Arial" charset="0"/>
          <a:cs typeface="Arial" charset="0"/>
        </a:defRPr>
      </a:pPr>
      <a:endParaRPr lang="en-US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Car Searched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Chicago</c:v>
                </c:pt>
                <c:pt idx="1">
                  <c:v>Springfield IL</c:v>
                </c:pt>
                <c:pt idx="2">
                  <c:v>Illinois SP</c:v>
                </c:pt>
                <c:pt idx="3">
                  <c:v>Charlotte NC</c:v>
                </c:pt>
                <c:pt idx="4">
                  <c:v>Raleigh NC</c:v>
                </c:pt>
                <c:pt idx="5">
                  <c:v>Greensboro NC</c:v>
                </c:pt>
                <c:pt idx="6">
                  <c:v>NC SP</c:v>
                </c:pt>
                <c:pt idx="7">
                  <c:v>CT SP</c:v>
                </c:pt>
                <c:pt idx="8">
                  <c:v>New Haven</c:v>
                </c:pt>
                <c:pt idx="9">
                  <c:v>Torrington CT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5.2</c:v>
                </c:pt>
                <c:pt idx="1">
                  <c:v>2.7</c:v>
                </c:pt>
                <c:pt idx="2">
                  <c:v>2.1</c:v>
                </c:pt>
                <c:pt idx="3">
                  <c:v>2.8</c:v>
                </c:pt>
                <c:pt idx="4">
                  <c:v>2.7</c:v>
                </c:pt>
                <c:pt idx="5">
                  <c:v>2.2000000000000002</c:v>
                </c:pt>
                <c:pt idx="6">
                  <c:v>1.5</c:v>
                </c:pt>
                <c:pt idx="7">
                  <c:v>2.6</c:v>
                </c:pt>
                <c:pt idx="8">
                  <c:v>2.9</c:v>
                </c:pt>
                <c:pt idx="9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AD-674E-82C0-7A2581123C5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Contraband Found Among Those Searched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Chicago</c:v>
                </c:pt>
                <c:pt idx="1">
                  <c:v>Springfield IL</c:v>
                </c:pt>
                <c:pt idx="2">
                  <c:v>Illinois SP</c:v>
                </c:pt>
                <c:pt idx="3">
                  <c:v>Charlotte NC</c:v>
                </c:pt>
                <c:pt idx="4">
                  <c:v>Raleigh NC</c:v>
                </c:pt>
                <c:pt idx="5">
                  <c:v>Greensboro NC</c:v>
                </c:pt>
                <c:pt idx="6">
                  <c:v>NC SP</c:v>
                </c:pt>
                <c:pt idx="7">
                  <c:v>CT SP</c:v>
                </c:pt>
                <c:pt idx="8">
                  <c:v>New Haven</c:v>
                </c:pt>
                <c:pt idx="9">
                  <c:v>Torrington CT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0.7</c:v>
                </c:pt>
                <c:pt idx="1">
                  <c:v>0.7</c:v>
                </c:pt>
                <c:pt idx="2">
                  <c:v>1</c:v>
                </c:pt>
                <c:pt idx="3">
                  <c:v>0.7</c:v>
                </c:pt>
                <c:pt idx="4">
                  <c:v>0.9</c:v>
                </c:pt>
                <c:pt idx="5">
                  <c:v>0.8</c:v>
                </c:pt>
                <c:pt idx="6">
                  <c:v>0.8</c:v>
                </c:pt>
                <c:pt idx="7">
                  <c:v>0.7</c:v>
                </c:pt>
                <c:pt idx="8">
                  <c:v>0.6</c:v>
                </c:pt>
                <c:pt idx="9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CAD-674E-82C0-7A2581123C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9"/>
        <c:overlap val="58"/>
        <c:axId val="-1910093840"/>
        <c:axId val="-1910091088"/>
      </c:barChart>
      <c:catAx>
        <c:axId val="-1910093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10091088"/>
        <c:crosses val="autoZero"/>
        <c:auto val="1"/>
        <c:lblAlgn val="ctr"/>
        <c:lblOffset val="100"/>
        <c:noMultiLvlLbl val="0"/>
      </c:catAx>
      <c:valAx>
        <c:axId val="-1910091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10093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0526970139812851E-2"/>
          <c:y val="4.5452755975963703E-2"/>
          <c:w val="0.93685791872968782"/>
          <c:h val="0.813405207224125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Life Expectancy at Birth</c:v>
                </c:pt>
              </c:strCache>
            </c:strRef>
          </c:tx>
          <c:spPr>
            <a:solidFill>
              <a:srgbClr val="008C81"/>
            </a:solidFill>
            <a:ln>
              <a:solidFill>
                <a:srgbClr val="FFFFFF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800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White</c:v>
                </c:pt>
                <c:pt idx="1">
                  <c:v>Latino</c:v>
                </c:pt>
                <c:pt idx="2">
                  <c:v>Black</c:v>
                </c:pt>
              </c:strCache>
            </c:strRef>
          </c:cat>
          <c:val>
            <c:numRef>
              <c:f>Sheet1!$B$2:$B$4</c:f>
              <c:numCache>
                <c:formatCode>0.0</c:formatCode>
                <c:ptCount val="3"/>
                <c:pt idx="0">
                  <c:v>0.6</c:v>
                </c:pt>
                <c:pt idx="1">
                  <c:v>1</c:v>
                </c:pt>
                <c:pt idx="2">
                  <c:v>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5A-D24B-94B0-2F539E5AA7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7"/>
        <c:axId val="-1910161552"/>
        <c:axId val="-1910159072"/>
      </c:barChart>
      <c:catAx>
        <c:axId val="-1910161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FFFFFF"/>
            </a:solidFill>
          </a:ln>
        </c:spPr>
        <c:txPr>
          <a:bodyPr/>
          <a:lstStyle/>
          <a:p>
            <a:pPr>
              <a:defRPr sz="2800"/>
            </a:pPr>
            <a:endParaRPr lang="en-US"/>
          </a:p>
        </c:txPr>
        <c:crossAx val="-1910159072"/>
        <c:crosses val="autoZero"/>
        <c:auto val="1"/>
        <c:lblAlgn val="ctr"/>
        <c:lblOffset val="100"/>
        <c:noMultiLvlLbl val="0"/>
      </c:catAx>
      <c:valAx>
        <c:axId val="-1910159072"/>
        <c:scaling>
          <c:orientation val="minMax"/>
          <c:max val="2.2000000000000002"/>
          <c:min val="0"/>
        </c:scaling>
        <c:delete val="1"/>
        <c:axPos val="l"/>
        <c:majorGridlines>
          <c:spPr>
            <a:ln w="6350" cmpd="sng">
              <a:solidFill>
                <a:srgbClr val="FFFFFF"/>
              </a:solidFill>
              <a:prstDash val="solid"/>
            </a:ln>
          </c:spPr>
        </c:majorGridlines>
        <c:numFmt formatCode="0.0" sourceLinked="0"/>
        <c:majorTickMark val="none"/>
        <c:minorTickMark val="none"/>
        <c:tickLblPos val="nextTo"/>
        <c:crossAx val="-1910161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txPr>
    <a:bodyPr/>
    <a:lstStyle/>
    <a:p>
      <a:pPr>
        <a:defRPr sz="2400">
          <a:solidFill>
            <a:schemeClr val="bg1"/>
          </a:solidFill>
          <a:latin typeface="+mn-lt"/>
          <a:cs typeface="Franklin Gothic Book"/>
        </a:defRPr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399314965814298"/>
          <c:y val="5.3675147184633697E-2"/>
          <c:w val="0.71030641726325194"/>
          <c:h val="0.694189172022496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Ages 63-64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Cancer Diagnosed*</c:v>
                </c:pt>
                <c:pt idx="1">
                  <c:v>Cancer Deaths*</c:v>
                </c:pt>
              </c:strCache>
            </c:strRef>
          </c:cat>
          <c:val>
            <c:numRef>
              <c:f>Sheet1!$B$2:$B$3</c:f>
              <c:numCache>
                <c:formatCode>0</c:formatCode>
                <c:ptCount val="2"/>
                <c:pt idx="0">
                  <c:v>507</c:v>
                </c:pt>
                <c:pt idx="1">
                  <c:v>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C9-284F-A413-7EB1ABAC3B0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Age 65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Cancer Diagnosed*</c:v>
                </c:pt>
                <c:pt idx="1">
                  <c:v>Cancer Deaths*</c:v>
                </c:pt>
              </c:strCache>
            </c:strRef>
          </c:cat>
          <c:val>
            <c:numRef>
              <c:f>Sheet1!$C$2:$C$3</c:f>
              <c:numCache>
                <c:formatCode>0</c:formatCode>
                <c:ptCount val="2"/>
                <c:pt idx="0">
                  <c:v>557</c:v>
                </c:pt>
                <c:pt idx="1">
                  <c:v>191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3C9-284F-A413-7EB1ABAC3B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4"/>
        <c:axId val="-1911333984"/>
        <c:axId val="-1911331232"/>
      </c:barChart>
      <c:catAx>
        <c:axId val="-1911333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11331232"/>
        <c:crosses val="autoZero"/>
        <c:auto val="1"/>
        <c:lblAlgn val="ctr"/>
        <c:lblOffset val="100"/>
        <c:noMultiLvlLbl val="0"/>
      </c:catAx>
      <c:valAx>
        <c:axId val="-1911331232"/>
        <c:scaling>
          <c:orientation val="minMax"/>
          <c:max val="570"/>
          <c:min val="0"/>
        </c:scaling>
        <c:delete val="1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crossAx val="-1911333984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"/>
          <c:y val="0.36359537852232743"/>
          <c:w val="0.23776158271432454"/>
          <c:h val="0.297205374979342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654654061659201"/>
          <c:y val="2.3162298707145899E-2"/>
          <c:w val="0.51474403277960201"/>
          <c:h val="0.92276726303667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BF5-D94F-B811-7D03C713E12D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BF5-D94F-B811-7D03C713E12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BF5-D94F-B811-7D03C713E12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BF5-D94F-B811-7D03C713E12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BF5-D94F-B811-7D03C713E12D}"/>
              </c:ext>
            </c:extLst>
          </c:dPt>
          <c:dPt>
            <c:idx val="5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BF5-D94F-B811-7D03C713E12D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5BF5-D94F-B811-7D03C713E12D}"/>
              </c:ext>
            </c:extLst>
          </c:dPt>
          <c:dLbls>
            <c:dLbl>
              <c:idx val="1"/>
              <c:layout>
                <c:manualLayout>
                  <c:x val="1.7163503073087599E-2"/>
                  <c:y val="-5.3541659061317403E-5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BF5-D94F-B811-7D03C713E12D}"/>
                </c:ext>
              </c:extLst>
            </c:dLbl>
            <c:dLbl>
              <c:idx val="2"/>
              <c:layout>
                <c:manualLayout>
                  <c:x val="5.1376101498284497E-2"/>
                  <c:y val="6.5679243425382904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BF5-D94F-B811-7D03C713E12D}"/>
                </c:ext>
              </c:extLst>
            </c:dLbl>
            <c:dLbl>
              <c:idx val="3"/>
              <c:layout>
                <c:manualLayout>
                  <c:x val="3.9935823069138197E-2"/>
                  <c:y val="2.601438766152380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BF5-D94F-B811-7D03C713E12D}"/>
                </c:ext>
              </c:extLst>
            </c:dLbl>
            <c:dLbl>
              <c:idx val="5"/>
              <c:layout>
                <c:manualLayout>
                  <c:x val="8.7187816256510203E-2"/>
                  <c:y val="-9.470059260881730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BF5-D94F-B811-7D03C713E1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34925" cap="flat" cmpd="sng" algn="ctr">
                  <a:solidFill>
                    <a:schemeClr val="bg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Heart Disease</c:v>
                </c:pt>
                <c:pt idx="1">
                  <c:v>Septicemia</c:v>
                </c:pt>
                <c:pt idx="2">
                  <c:v>Kidney Disease</c:v>
                </c:pt>
                <c:pt idx="3">
                  <c:v>Other</c:v>
                </c:pt>
                <c:pt idx="4">
                  <c:v>Stroke</c:v>
                </c:pt>
                <c:pt idx="5">
                  <c:v>Homicide</c:v>
                </c:pt>
                <c:pt idx="6">
                  <c:v>Cancer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0.32</c:v>
                </c:pt>
                <c:pt idx="1">
                  <c:v>7.0000000000000007E-2</c:v>
                </c:pt>
                <c:pt idx="2">
                  <c:v>0.11</c:v>
                </c:pt>
                <c:pt idx="3">
                  <c:v>0.06</c:v>
                </c:pt>
                <c:pt idx="4">
                  <c:v>0.12</c:v>
                </c:pt>
                <c:pt idx="5">
                  <c:v>0.14000000000000001</c:v>
                </c:pt>
                <c:pt idx="6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BF5-D94F-B811-7D03C713E1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85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numRef>
              <c:f>Sheet1!$A$2:$A$44</c:f>
              <c:numCache>
                <c:formatCode>General</c:formatCode>
                <c:ptCount val="43"/>
                <c:pt idx="0">
                  <c:v>1976</c:v>
                </c:pt>
                <c:pt idx="1">
                  <c:v>1977</c:v>
                </c:pt>
                <c:pt idx="2">
                  <c:v>1978</c:v>
                </c:pt>
                <c:pt idx="3">
                  <c:v>1979</c:v>
                </c:pt>
                <c:pt idx="4">
                  <c:v>1980</c:v>
                </c:pt>
                <c:pt idx="5">
                  <c:v>1981</c:v>
                </c:pt>
                <c:pt idx="6">
                  <c:v>1982</c:v>
                </c:pt>
                <c:pt idx="7">
                  <c:v>1983</c:v>
                </c:pt>
                <c:pt idx="8">
                  <c:v>1984</c:v>
                </c:pt>
                <c:pt idx="9">
                  <c:v>1985</c:v>
                </c:pt>
                <c:pt idx="10">
                  <c:v>1986</c:v>
                </c:pt>
                <c:pt idx="11">
                  <c:v>1987</c:v>
                </c:pt>
                <c:pt idx="12">
                  <c:v>1988</c:v>
                </c:pt>
                <c:pt idx="13">
                  <c:v>1989</c:v>
                </c:pt>
                <c:pt idx="14">
                  <c:v>1990</c:v>
                </c:pt>
                <c:pt idx="15">
                  <c:v>1991</c:v>
                </c:pt>
                <c:pt idx="16">
                  <c:v>1992</c:v>
                </c:pt>
                <c:pt idx="17">
                  <c:v>1993</c:v>
                </c:pt>
                <c:pt idx="18">
                  <c:v>1994</c:v>
                </c:pt>
                <c:pt idx="19">
                  <c:v>1995</c:v>
                </c:pt>
                <c:pt idx="20">
                  <c:v>1996</c:v>
                </c:pt>
                <c:pt idx="21">
                  <c:v>1997</c:v>
                </c:pt>
                <c:pt idx="22">
                  <c:v>1998</c:v>
                </c:pt>
                <c:pt idx="23">
                  <c:v>1999</c:v>
                </c:pt>
                <c:pt idx="24">
                  <c:v>2000</c:v>
                </c:pt>
                <c:pt idx="25">
                  <c:v>2001</c:v>
                </c:pt>
                <c:pt idx="26">
                  <c:v>2002</c:v>
                </c:pt>
                <c:pt idx="27">
                  <c:v>2003</c:v>
                </c:pt>
                <c:pt idx="28">
                  <c:v>2004</c:v>
                </c:pt>
                <c:pt idx="29">
                  <c:v>2005</c:v>
                </c:pt>
                <c:pt idx="30">
                  <c:v>2006</c:v>
                </c:pt>
                <c:pt idx="31">
                  <c:v>2007</c:v>
                </c:pt>
                <c:pt idx="32">
                  <c:v>2008</c:v>
                </c:pt>
                <c:pt idx="33">
                  <c:v>2009</c:v>
                </c:pt>
                <c:pt idx="34">
                  <c:v>2010</c:v>
                </c:pt>
                <c:pt idx="35">
                  <c:v>2011</c:v>
                </c:pt>
                <c:pt idx="36">
                  <c:v>2012</c:v>
                </c:pt>
                <c:pt idx="37">
                  <c:v>2013</c:v>
                </c:pt>
                <c:pt idx="38">
                  <c:v>2014</c:v>
                </c:pt>
                <c:pt idx="39">
                  <c:v>2015</c:v>
                </c:pt>
                <c:pt idx="40">
                  <c:v>2016</c:v>
                </c:pt>
                <c:pt idx="41">
                  <c:v>2017</c:v>
                </c:pt>
                <c:pt idx="42">
                  <c:v>2018</c:v>
                </c:pt>
              </c:numCache>
            </c:numRef>
          </c:cat>
          <c:val>
            <c:numRef>
              <c:f>Sheet1!$B$2:$B$44</c:f>
              <c:numCache>
                <c:formatCode>0.00%</c:formatCode>
                <c:ptCount val="43"/>
                <c:pt idx="0">
                  <c:v>6.7000000000000004E-2</c:v>
                </c:pt>
                <c:pt idx="1">
                  <c:v>6.7000000000000004E-2</c:v>
                </c:pt>
                <c:pt idx="2">
                  <c:v>6.4000000000000001E-2</c:v>
                </c:pt>
                <c:pt idx="3">
                  <c:v>6.7000000000000004E-2</c:v>
                </c:pt>
                <c:pt idx="4">
                  <c:v>6.8000000000000005E-2</c:v>
                </c:pt>
                <c:pt idx="5">
                  <c:v>6.9000000000000006E-2</c:v>
                </c:pt>
                <c:pt idx="6">
                  <c:v>6.6000000000000003E-2</c:v>
                </c:pt>
                <c:pt idx="7">
                  <c:v>6.8000000000000005E-2</c:v>
                </c:pt>
                <c:pt idx="8">
                  <c:v>6.8000000000000005E-2</c:v>
                </c:pt>
                <c:pt idx="9">
                  <c:v>6.6000000000000003E-2</c:v>
                </c:pt>
                <c:pt idx="10">
                  <c:v>7.0000000000000007E-2</c:v>
                </c:pt>
                <c:pt idx="11">
                  <c:v>7.3999999999999996E-2</c:v>
                </c:pt>
                <c:pt idx="12">
                  <c:v>7.0999999999999994E-2</c:v>
                </c:pt>
                <c:pt idx="13">
                  <c:v>7.0999999999999994E-2</c:v>
                </c:pt>
                <c:pt idx="14">
                  <c:v>7.4999999999999997E-2</c:v>
                </c:pt>
                <c:pt idx="15">
                  <c:v>7.5999999999999998E-2</c:v>
                </c:pt>
                <c:pt idx="16">
                  <c:v>8.2000000000000003E-2</c:v>
                </c:pt>
                <c:pt idx="17">
                  <c:v>8.6999999999999994E-2</c:v>
                </c:pt>
                <c:pt idx="18">
                  <c:v>8.7999999999999995E-2</c:v>
                </c:pt>
                <c:pt idx="19">
                  <c:v>0.09</c:v>
                </c:pt>
                <c:pt idx="20">
                  <c:v>8.5999999999999993E-2</c:v>
                </c:pt>
                <c:pt idx="21">
                  <c:v>8.3000000000000004E-2</c:v>
                </c:pt>
                <c:pt idx="22">
                  <c:v>8.1000000000000003E-2</c:v>
                </c:pt>
                <c:pt idx="23">
                  <c:v>7.9000000000000001E-2</c:v>
                </c:pt>
                <c:pt idx="24">
                  <c:v>7.4999999999999997E-2</c:v>
                </c:pt>
                <c:pt idx="25">
                  <c:v>7.3999999999999996E-2</c:v>
                </c:pt>
                <c:pt idx="26">
                  <c:v>7.2999999999999995E-2</c:v>
                </c:pt>
                <c:pt idx="27">
                  <c:v>7.3700000000000002E-2</c:v>
                </c:pt>
                <c:pt idx="28">
                  <c:v>7.4099999999999999E-2</c:v>
                </c:pt>
                <c:pt idx="29">
                  <c:v>7.3400000000000007E-2</c:v>
                </c:pt>
                <c:pt idx="30">
                  <c:v>7.2499999999999995E-2</c:v>
                </c:pt>
                <c:pt idx="31">
                  <c:v>7.22E-2</c:v>
                </c:pt>
                <c:pt idx="32">
                  <c:v>7.0999999999999994E-2</c:v>
                </c:pt>
                <c:pt idx="33">
                  <c:v>7.0900000000000005E-2</c:v>
                </c:pt>
                <c:pt idx="34">
                  <c:v>6.9900000000000004E-2</c:v>
                </c:pt>
                <c:pt idx="35">
                  <c:v>6.9400000000000003E-2</c:v>
                </c:pt>
                <c:pt idx="36">
                  <c:v>6.8599999999999994E-2</c:v>
                </c:pt>
                <c:pt idx="37">
                  <c:v>6.6100000000000006E-2</c:v>
                </c:pt>
                <c:pt idx="38">
                  <c:v>6.3899999999999998E-2</c:v>
                </c:pt>
                <c:pt idx="39">
                  <c:v>6.3500000000000001E-2</c:v>
                </c:pt>
                <c:pt idx="40">
                  <c:v>6.6299999999999998E-2</c:v>
                </c:pt>
                <c:pt idx="41">
                  <c:v>6.88E-2</c:v>
                </c:pt>
                <c:pt idx="42">
                  <c:v>7.1199999999999999E-2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4C-9D4A-9EB4-B2D9109501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overlap val="-27"/>
        <c:axId val="-1919207392"/>
        <c:axId val="-1919197744"/>
      </c:barChart>
      <c:catAx>
        <c:axId val="-1919207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Franklin Gothic Book" charset="0"/>
                <a:cs typeface="Franklin Gothic Book" charset="0"/>
              </a:defRPr>
            </a:pPr>
            <a:endParaRPr lang="en-US"/>
          </a:p>
        </c:txPr>
        <c:crossAx val="-1919197744"/>
        <c:crosses val="autoZero"/>
        <c:auto val="1"/>
        <c:lblAlgn val="ctr"/>
        <c:lblOffset val="100"/>
        <c:tickLblSkip val="5"/>
        <c:noMultiLvlLbl val="0"/>
      </c:catAx>
      <c:valAx>
        <c:axId val="-1919197744"/>
        <c:scaling>
          <c:orientation val="minMax"/>
          <c:max val="0.17"/>
          <c:min val="0"/>
        </c:scaling>
        <c:delete val="0"/>
        <c:axPos val="l"/>
        <c:majorGridlines>
          <c:spPr>
            <a:ln w="6350" cap="flat" cmpd="sng" algn="ctr">
              <a:solidFill>
                <a:schemeClr val="bg1"/>
              </a:solidFill>
              <a:prstDash val="solid"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FFFFFF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Franklin Gothic Book" charset="0"/>
                <a:cs typeface="Franklin Gothic Book" charset="0"/>
              </a:defRPr>
            </a:pPr>
            <a:endParaRPr lang="en-US"/>
          </a:p>
        </c:txPr>
        <c:crossAx val="-1919207392"/>
        <c:crosses val="autoZero"/>
        <c:crossBetween val="between"/>
        <c:majorUnit val="0.0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  <a:latin typeface="+mn-lt"/>
          <a:ea typeface="Franklin Gothic Book" charset="0"/>
          <a:cs typeface="Franklin Gothic Book" charset="0"/>
        </a:defRPr>
      </a:pPr>
      <a:endParaRPr lang="en-US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1291782878990998E-2"/>
          <c:y val="3.27461524346453E-2"/>
          <c:w val="0.89678152143635104"/>
          <c:h val="0.7340145938933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08C81"/>
            </a:solidFill>
            <a:ln>
              <a:solidFill>
                <a:srgbClr val="FFFFFF"/>
              </a:solidFill>
            </a:ln>
          </c:spPr>
          <c:invertIfNegative val="0"/>
          <c:dLbls>
            <c:dLbl>
              <c:idx val="3"/>
              <c:spPr/>
              <c:txPr>
                <a:bodyPr/>
                <a:lstStyle/>
                <a:p>
                  <a:pPr>
                    <a:defRPr sz="240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10FA-1B4F-AA83-ECD4714E44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White_x000d_Non-Hispanic</c:v>
                </c:pt>
                <c:pt idx="1">
                  <c:v>Black_x000d_Non-Hispanic</c:v>
                </c:pt>
                <c:pt idx="2">
                  <c:v>Hispanic</c:v>
                </c:pt>
              </c:strCache>
            </c:strRef>
          </c:cat>
          <c:val>
            <c:numRef>
              <c:f>Sheet1!$B$2:$B$4</c:f>
              <c:numCache>
                <c:formatCode>0.00</c:formatCode>
                <c:ptCount val="3"/>
                <c:pt idx="0">
                  <c:v>2.64</c:v>
                </c:pt>
                <c:pt idx="1">
                  <c:v>0.89</c:v>
                </c:pt>
                <c:pt idx="2">
                  <c:v>1.01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0FA-1B4F-AA83-ECD4714E44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7"/>
        <c:axId val="-1909078560"/>
        <c:axId val="-1909075808"/>
      </c:barChart>
      <c:catAx>
        <c:axId val="-19090785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solidFill>
              <a:srgbClr val="FFFFFF"/>
            </a:solidFill>
          </a:ln>
        </c:spPr>
        <c:txPr>
          <a:bodyPr/>
          <a:lstStyle/>
          <a:p>
            <a:pPr>
              <a:defRPr sz="2400">
                <a:solidFill>
                  <a:schemeClr val="bg1"/>
                </a:solidFill>
                <a:latin typeface="+mn-lt"/>
              </a:defRPr>
            </a:pPr>
            <a:endParaRPr lang="en-US"/>
          </a:p>
        </c:txPr>
        <c:crossAx val="-1909075808"/>
        <c:crosses val="autoZero"/>
        <c:auto val="1"/>
        <c:lblAlgn val="ctr"/>
        <c:lblOffset val="100"/>
        <c:noMultiLvlLbl val="0"/>
      </c:catAx>
      <c:valAx>
        <c:axId val="-1909075808"/>
        <c:scaling>
          <c:orientation val="minMax"/>
          <c:max val="2.8"/>
          <c:min val="0"/>
        </c:scaling>
        <c:delete val="0"/>
        <c:axPos val="l"/>
        <c:majorGridlines>
          <c:spPr>
            <a:ln w="6350" cmpd="sng">
              <a:solidFill>
                <a:srgbClr val="FFFFFF"/>
              </a:solidFill>
              <a:prstDash val="solid"/>
            </a:ln>
          </c:spPr>
        </c:majorGridlines>
        <c:numFmt formatCode="0" sourceLinked="0"/>
        <c:majorTickMark val="none"/>
        <c:minorTickMark val="none"/>
        <c:tickLblPos val="nextTo"/>
        <c:spPr>
          <a:ln>
            <a:solidFill>
              <a:srgbClr val="FFFFFF"/>
            </a:solidFill>
          </a:ln>
        </c:spPr>
        <c:txPr>
          <a:bodyPr/>
          <a:lstStyle/>
          <a:p>
            <a:pPr>
              <a:defRPr sz="2400">
                <a:solidFill>
                  <a:schemeClr val="bg1"/>
                </a:solidFill>
                <a:latin typeface="+mn-lt"/>
              </a:defRPr>
            </a:pPr>
            <a:endParaRPr lang="en-US"/>
          </a:p>
        </c:txPr>
        <c:crossAx val="-1909078560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2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963-5549-9506-DC1AB7ACD4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White Males</c:v>
                </c:pt>
                <c:pt idx="1">
                  <c:v>Black Males</c:v>
                </c:pt>
                <c:pt idx="2">
                  <c:v> </c:v>
                </c:pt>
                <c:pt idx="3">
                  <c:v>White Females</c:v>
                </c:pt>
                <c:pt idx="4">
                  <c:v>Black Females</c:v>
                </c:pt>
              </c:strCache>
            </c:strRef>
          </c:cat>
          <c:val>
            <c:numRef>
              <c:f>Sheet1!$B$2:$B$6</c:f>
              <c:numCache>
                <c:formatCode>_("$"* #,##0_);_("$"* \(#,##0\);_("$"* "-"??_);_(@_)</c:formatCode>
                <c:ptCount val="5"/>
                <c:pt idx="0">
                  <c:v>253042</c:v>
                </c:pt>
                <c:pt idx="1">
                  <c:v>188230</c:v>
                </c:pt>
                <c:pt idx="2">
                  <c:v>0</c:v>
                </c:pt>
                <c:pt idx="3">
                  <c:v>163234</c:v>
                </c:pt>
                <c:pt idx="4">
                  <c:v>152784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963-5549-9506-DC1AB7ACD4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"/>
        <c:overlap val="-33"/>
        <c:axId val="-1910040864"/>
        <c:axId val="-1911484208"/>
      </c:barChart>
      <c:catAx>
        <c:axId val="-1910040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11484208"/>
        <c:crosses val="autoZero"/>
        <c:auto val="1"/>
        <c:lblAlgn val="ctr"/>
        <c:lblOffset val="100"/>
        <c:noMultiLvlLbl val="0"/>
      </c:catAx>
      <c:valAx>
        <c:axId val="-1911484208"/>
        <c:scaling>
          <c:orientation val="minMax"/>
          <c:max val="270000"/>
          <c:min val="0"/>
        </c:scaling>
        <c:delete val="0"/>
        <c:axPos val="l"/>
        <c:majorGridlines>
          <c:spPr>
            <a:ln w="6350" cap="flat" cmpd="sng" algn="ctr">
              <a:solidFill>
                <a:schemeClr val="bg1"/>
              </a:solidFill>
              <a:prstDash val="solid"/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solidFill>
              <a:srgbClr val="FFFFFF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910040864"/>
        <c:crosses val="autoZero"/>
        <c:crossBetween val="between"/>
        <c:majorUnit val="100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White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Children</c:v>
                </c:pt>
                <c:pt idx="1">
                  <c:v>Young Adults (18-34)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138</c:v>
                </c:pt>
                <c:pt idx="1">
                  <c:v>195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D6-354F-8080-591D0807A87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Black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Children</c:v>
                </c:pt>
                <c:pt idx="1">
                  <c:v>Young Adults (18-34)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87</c:v>
                </c:pt>
                <c:pt idx="1">
                  <c:v>103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D6-354F-8080-591D0807A87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Hispanic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Children</c:v>
                </c:pt>
                <c:pt idx="1">
                  <c:v>Young Adults (18-34)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71</c:v>
                </c:pt>
                <c:pt idx="1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5D6-354F-8080-591D0807A8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1"/>
        <c:overlap val="-6"/>
        <c:axId val="-1909057216"/>
        <c:axId val="-1909053952"/>
      </c:barChart>
      <c:catAx>
        <c:axId val="-1909057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9053952"/>
        <c:crosses val="autoZero"/>
        <c:auto val="1"/>
        <c:lblAlgn val="ctr"/>
        <c:lblOffset val="100"/>
        <c:noMultiLvlLbl val="0"/>
      </c:catAx>
      <c:valAx>
        <c:axId val="-1909053952"/>
        <c:scaling>
          <c:orientation val="minMax"/>
          <c:max val="199"/>
          <c:min val="0"/>
        </c:scaling>
        <c:delete val="0"/>
        <c:axPos val="l"/>
        <c:majorGridlines>
          <c:spPr>
            <a:ln w="6350" cap="flat" cmpd="sng" algn="ctr">
              <a:solidFill>
                <a:schemeClr val="bg1"/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9057216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8713399052472997E-2"/>
          <c:y val="0.88985775827551805"/>
          <c:w val="0.88706018638791895"/>
          <c:h val="8.702830274528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4592569353353"/>
          <c:y val="3.27461524346453E-2"/>
          <c:w val="0.85348068334880101"/>
          <c:h val="0.753426344957354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08C81"/>
            </a:solidFill>
            <a:ln>
              <a:solidFill>
                <a:srgbClr val="FFFFFF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Total Mortality Rate</c:v>
                </c:pt>
                <c:pt idx="1">
                  <c:v>New CAD Event</c:v>
                </c:pt>
                <c:pt idx="2">
                  <c:v>Stroke</c:v>
                </c:pt>
              </c:strCache>
            </c:strRef>
          </c:cat>
          <c:val>
            <c:numRef>
              <c:f>Sheet1!$B$2:$B$4</c:f>
              <c:numCache>
                <c:formatCode>0.00</c:formatCode>
                <c:ptCount val="3"/>
                <c:pt idx="0">
                  <c:v>0.78</c:v>
                </c:pt>
                <c:pt idx="1">
                  <c:v>0.63</c:v>
                </c:pt>
                <c:pt idx="2">
                  <c:v>0.99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55-934D-8957-47A9ECF7A1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overlap val="-7"/>
        <c:axId val="-1919080768"/>
        <c:axId val="-1919078288"/>
      </c:barChart>
      <c:catAx>
        <c:axId val="-19190807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solidFill>
              <a:srgbClr val="FFFFFF"/>
            </a:solidFill>
          </a:ln>
        </c:spPr>
        <c:crossAx val="-1919078288"/>
        <c:crosses val="autoZero"/>
        <c:auto val="1"/>
        <c:lblAlgn val="ctr"/>
        <c:lblOffset val="100"/>
        <c:noMultiLvlLbl val="0"/>
      </c:catAx>
      <c:valAx>
        <c:axId val="-1919078288"/>
        <c:scaling>
          <c:orientation val="minMax"/>
          <c:max val="0.99"/>
          <c:min val="0"/>
        </c:scaling>
        <c:delete val="0"/>
        <c:axPos val="l"/>
        <c:majorGridlines>
          <c:spPr>
            <a:ln w="6350" cmpd="sng">
              <a:solidFill>
                <a:srgbClr val="FFFFFF"/>
              </a:solidFill>
              <a:prstDash val="solid"/>
            </a:ln>
          </c:spPr>
        </c:majorGridlines>
        <c:numFmt formatCode="0.0" sourceLinked="0"/>
        <c:majorTickMark val="none"/>
        <c:minorTickMark val="none"/>
        <c:tickLblPos val="nextTo"/>
        <c:spPr>
          <a:ln>
            <a:solidFill>
              <a:srgbClr val="FFFFFF"/>
            </a:solidFill>
          </a:ln>
        </c:spPr>
        <c:crossAx val="-1919080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txPr>
    <a:bodyPr/>
    <a:lstStyle/>
    <a:p>
      <a:pPr>
        <a:defRPr sz="2400">
          <a:solidFill>
            <a:schemeClr val="bg1"/>
          </a:solidFill>
          <a:latin typeface="+mn-lt"/>
          <a:cs typeface="Franklin Gothic Book"/>
        </a:defRPr>
      </a:pPr>
      <a:endParaRPr lang="en-US"/>
    </a:p>
  </c:txPr>
  <c:externalData r:id="rId2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4592569353353"/>
          <c:y val="3.27461524346453E-2"/>
          <c:w val="0.81887551957161497"/>
          <c:h val="0.822784726462691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 Born</c:v>
                </c:pt>
              </c:strCache>
            </c:strRef>
          </c:tx>
          <c:spPr>
            <a:solidFill>
              <a:srgbClr val="008C81"/>
            </a:solidFill>
            <a:ln>
              <a:solidFill>
                <a:srgbClr val="FFFFFF"/>
              </a:solidFill>
            </a:ln>
          </c:spPr>
          <c:invertIfNegative val="0"/>
          <c:dLbls>
            <c:dLbl>
              <c:idx val="1"/>
              <c:layout>
                <c:manualLayout>
                  <c:x val="-5.6076197631952195E-17"/>
                  <c:y val="6.296671226474630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BA8-6A44-97CE-0A11C5EB1D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Total Health Care</c:v>
                </c:pt>
                <c:pt idx="1">
                  <c:v>ED Care</c:v>
                </c:pt>
                <c:pt idx="2">
                  <c:v>Children</c:v>
                </c:pt>
              </c:strCache>
            </c:strRef>
          </c:cat>
          <c:val>
            <c:numRef>
              <c:f>Sheet1!$B$2:$B$4</c:f>
              <c:numCache>
                <c:formatCode>"$"#,##0</c:formatCode>
                <c:ptCount val="3"/>
                <c:pt idx="0">
                  <c:v>2546</c:v>
                </c:pt>
                <c:pt idx="1">
                  <c:v>91</c:v>
                </c:pt>
                <c:pt idx="2">
                  <c:v>1059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A8-6A44-97CE-0A11C5EB1D7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Immigrants</c:v>
                </c:pt>
              </c:strCache>
            </c:strRef>
          </c:tx>
          <c:spPr>
            <a:solidFill>
              <a:srgbClr val="9F2936"/>
            </a:solidFill>
            <a:ln>
              <a:solidFill>
                <a:srgbClr val="FFFFFF"/>
              </a:solidFill>
            </a:ln>
          </c:spPr>
          <c:invertIfNegative val="0"/>
          <c:dLbls>
            <c:dLbl>
              <c:idx val="1"/>
              <c:layout>
                <c:manualLayout>
                  <c:x val="-1.1215239526390399E-16"/>
                  <c:y val="1.62982574938339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BA8-6A44-97CE-0A11C5EB1D7B}"/>
                </c:ext>
              </c:extLst>
            </c:dLbl>
            <c:dLbl>
              <c:idx val="2"/>
              <c:layout>
                <c:manualLayout>
                  <c:x val="-1.1215239526390399E-16"/>
                  <c:y val="7.500933850945440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BA8-6A44-97CE-0A11C5EB1D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Total Health Care</c:v>
                </c:pt>
                <c:pt idx="1">
                  <c:v>ED Care</c:v>
                </c:pt>
                <c:pt idx="2">
                  <c:v>Children</c:v>
                </c:pt>
              </c:strCache>
            </c:strRef>
          </c:cat>
          <c:val>
            <c:numRef>
              <c:f>Sheet1!$C$2:$C$4</c:f>
              <c:numCache>
                <c:formatCode>"$"#,##0</c:formatCode>
                <c:ptCount val="3"/>
                <c:pt idx="0">
                  <c:v>1582</c:v>
                </c:pt>
                <c:pt idx="1">
                  <c:v>33</c:v>
                </c:pt>
                <c:pt idx="2">
                  <c:v>270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BA8-6A44-97CE-0A11C5EB1D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overlap val="-7"/>
        <c:axId val="-1919056400"/>
        <c:axId val="-1919053648"/>
      </c:barChart>
      <c:catAx>
        <c:axId val="-191905640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high"/>
        <c:crossAx val="-1919053648"/>
        <c:crosses val="autoZero"/>
        <c:auto val="1"/>
        <c:lblAlgn val="ctr"/>
        <c:lblOffset val="0"/>
        <c:noMultiLvlLbl val="0"/>
      </c:catAx>
      <c:valAx>
        <c:axId val="-1919053648"/>
        <c:scaling>
          <c:orientation val="minMax"/>
          <c:max val="2700"/>
          <c:min val="0"/>
        </c:scaling>
        <c:delete val="0"/>
        <c:axPos val="l"/>
        <c:majorGridlines>
          <c:spPr>
            <a:ln w="6350" cmpd="sng">
              <a:solidFill>
                <a:srgbClr val="FFFFFF"/>
              </a:solidFill>
              <a:prstDash val="solid"/>
            </a:ln>
          </c:spPr>
        </c:majorGridlines>
        <c:numFmt formatCode="&quot;$&quot;#,##0" sourceLinked="0"/>
        <c:majorTickMark val="none"/>
        <c:minorTickMark val="none"/>
        <c:tickLblPos val="nextTo"/>
        <c:spPr>
          <a:ln>
            <a:solidFill>
              <a:srgbClr val="FFFFFF"/>
            </a:solidFill>
          </a:ln>
        </c:spPr>
        <c:crossAx val="-1919056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2701343678716"/>
          <c:y val="0.89997972113487901"/>
          <c:w val="0.62649638966127696"/>
          <c:h val="7.9208837488452297E-2"/>
        </c:manualLayout>
      </c:layout>
      <c:overlay val="0"/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2000">
          <a:solidFill>
            <a:schemeClr val="bg1"/>
          </a:solidFill>
          <a:latin typeface="+mn-lt"/>
          <a:cs typeface="Franklin Gothic Book"/>
        </a:defRPr>
      </a:pPr>
      <a:endParaRPr lang="en-US"/>
    </a:p>
  </c:txPr>
  <c:externalData r:id="rId2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555637178413398"/>
          <c:y val="3.7038000854274403E-2"/>
          <c:w val="0.72968895614135698"/>
          <c:h val="0.844032103489243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Before Raid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White,_x000d_Non-Latina</c:v>
                </c:pt>
                <c:pt idx="1">
                  <c:v>Latina,_x000d_US-Born</c:v>
                </c:pt>
                <c:pt idx="2">
                  <c:v>Latnia,_x000d_Foreign-Born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</c:v>
                </c:pt>
                <c:pt idx="1">
                  <c:v>1.1299999999999999</c:v>
                </c:pt>
                <c:pt idx="2">
                  <c:v>0.97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35-B240-BCE7-35FE6D4461D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After Raid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White,_x000d_Non-Latina</c:v>
                </c:pt>
                <c:pt idx="1">
                  <c:v>Latina,_x000d_US-Born</c:v>
                </c:pt>
                <c:pt idx="2">
                  <c:v>Latnia,_x000d_Foreign-Born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0.95</c:v>
                </c:pt>
                <c:pt idx="1">
                  <c:v>1.29</c:v>
                </c:pt>
                <c:pt idx="2">
                  <c:v>1.32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535-B240-BCE7-35FE6D4461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9"/>
        <c:overlap val="-7"/>
        <c:axId val="-1909012160"/>
        <c:axId val="-1909009408"/>
      </c:barChart>
      <c:catAx>
        <c:axId val="-1909012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9009408"/>
        <c:crosses val="autoZero"/>
        <c:auto val="1"/>
        <c:lblAlgn val="ctr"/>
        <c:lblOffset val="100"/>
        <c:noMultiLvlLbl val="0"/>
      </c:catAx>
      <c:valAx>
        <c:axId val="-1909009408"/>
        <c:scaling>
          <c:orientation val="minMax"/>
          <c:max val="1.4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9012160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"/>
          <c:y val="0.47281442144444202"/>
          <c:w val="0.18032371982888501"/>
          <c:h val="0.196825006550634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642425456790394"/>
          <c:y val="3.2292626208806387E-2"/>
          <c:w val="0.76096685042980361"/>
          <c:h val="0.830161359110415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Expected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Males</c:v>
                </c:pt>
                <c:pt idx="1">
                  <c:v>Females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36828</c:v>
                </c:pt>
                <c:pt idx="1">
                  <c:v>30867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9D-7246-A9E0-48BB804E3BB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Observed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Males</c:v>
                </c:pt>
                <c:pt idx="1">
                  <c:v>Females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38170</c:v>
                </c:pt>
                <c:pt idx="1">
                  <c:v>31862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59D-7246-A9E0-48BB804E3B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3"/>
        <c:overlap val="-7"/>
        <c:axId val="1494250479"/>
        <c:axId val="1494550447"/>
      </c:barChart>
      <c:catAx>
        <c:axId val="14942504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4550447"/>
        <c:crosses val="autoZero"/>
        <c:auto val="1"/>
        <c:lblAlgn val="ctr"/>
        <c:lblOffset val="0"/>
        <c:noMultiLvlLbl val="0"/>
      </c:catAx>
      <c:valAx>
        <c:axId val="1494550447"/>
        <c:scaling>
          <c:orientation val="minMax"/>
          <c:max val="39000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4942504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6.8775790921595595E-3"/>
          <c:y val="0.54414623913417848"/>
          <c:w val="0.17828120092278699"/>
          <c:h val="0.217019392912496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55861918976946E-2"/>
          <c:y val="2.3412871548752202E-2"/>
          <c:w val="0.96248702816548504"/>
          <c:h val="0.765108471444694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08C81"/>
            </a:solidFill>
            <a:ln>
              <a:solidFill>
                <a:srgbClr val="FFFFFF"/>
              </a:solidFill>
            </a:ln>
          </c:spPr>
          <c:invertIfNegative val="0"/>
          <c:cat>
            <c:strRef>
              <c:f>Sheet1!$A$2:$A$4</c:f>
              <c:strCache>
                <c:ptCount val="3"/>
                <c:pt idx="0">
                  <c:v>US Born</c:v>
                </c:pt>
                <c:pt idx="1">
                  <c:v>Foreign Born_x000d_Citizens</c:v>
                </c:pt>
                <c:pt idx="2">
                  <c:v>Non-Citizens</c:v>
                </c:pt>
              </c:strCache>
            </c:strRef>
          </c:cat>
          <c:val>
            <c:numRef>
              <c:f>Sheet1!$B$2:$B$4</c:f>
              <c:numCache>
                <c:formatCode>"$"#,##0</c:formatCode>
                <c:ptCount val="3"/>
                <c:pt idx="0">
                  <c:v>-30.9</c:v>
                </c:pt>
                <c:pt idx="1">
                  <c:v>3.7</c:v>
                </c:pt>
                <c:pt idx="2">
                  <c:v>10.1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5C-5946-96BB-32132D29CF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7"/>
        <c:axId val="-1908993920"/>
        <c:axId val="-1908991168"/>
      </c:barChart>
      <c:catAx>
        <c:axId val="-19089939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50800">
            <a:solidFill>
              <a:srgbClr val="FFFFFF"/>
            </a:solidFill>
          </a:ln>
        </c:spPr>
        <c:txPr>
          <a:bodyPr/>
          <a:lstStyle/>
          <a:p>
            <a:pPr>
              <a:lnSpc>
                <a:spcPct val="90000"/>
              </a:lnSpc>
              <a:defRPr sz="2800">
                <a:solidFill>
                  <a:schemeClr val="bg1"/>
                </a:solidFill>
              </a:defRPr>
            </a:pPr>
            <a:endParaRPr lang="en-US"/>
          </a:p>
        </c:txPr>
        <c:crossAx val="-1908991168"/>
        <c:crosses val="autoZero"/>
        <c:auto val="1"/>
        <c:lblAlgn val="ctr"/>
        <c:lblOffset val="100"/>
        <c:noMultiLvlLbl val="0"/>
      </c:catAx>
      <c:valAx>
        <c:axId val="-1908991168"/>
        <c:scaling>
          <c:orientation val="minMax"/>
          <c:max val="12"/>
          <c:min val="-32"/>
        </c:scaling>
        <c:delete val="1"/>
        <c:axPos val="l"/>
        <c:numFmt formatCode="&quot;$&quot;#,##0" sourceLinked="0"/>
        <c:majorTickMark val="out"/>
        <c:minorTickMark val="none"/>
        <c:tickLblPos val="nextTo"/>
        <c:crossAx val="-1908993920"/>
        <c:crossesAt val="1"/>
        <c:crossBetween val="between"/>
        <c:majorUnit val="10"/>
      </c:valAx>
      <c:spPr>
        <a:noFill/>
        <a:ln>
          <a:solidFill>
            <a:srgbClr val="FFFFFF"/>
          </a:solidFill>
        </a:ln>
        <a:effectLst/>
      </c:spPr>
    </c:plotArea>
    <c:plotVisOnly val="1"/>
    <c:dispBlanksAs val="gap"/>
    <c:showDLblsOverMax val="0"/>
  </c:chart>
  <c:txPr>
    <a:bodyPr/>
    <a:lstStyle/>
    <a:p>
      <a:pPr>
        <a:defRPr sz="2000">
          <a:solidFill>
            <a:schemeClr val="bg1"/>
          </a:solidFill>
          <a:latin typeface="+mn-lt"/>
          <a:cs typeface="Franklin Gothic Book"/>
        </a:defRPr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</c:spPr>
          <c:invertIfNegative val="0"/>
          <c:dPt>
            <c:idx val="28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3E6A-594F-952C-0F3717C371E2}"/>
              </c:ext>
            </c:extLst>
          </c:dPt>
          <c:dPt>
            <c:idx val="30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3E6A-594F-952C-0F3717C371E2}"/>
              </c:ext>
            </c:extLst>
          </c:dPt>
          <c:cat>
            <c:numRef>
              <c:f>Sheet1!$A$2:$A$34</c:f>
              <c:numCache>
                <c:formatCode>General</c:formatCode>
                <c:ptCount val="33"/>
                <c:pt idx="0">
                  <c:v>1987</c:v>
                </c:pt>
                <c:pt idx="1">
                  <c:v>1988</c:v>
                </c:pt>
                <c:pt idx="2">
                  <c:v>1989</c:v>
                </c:pt>
                <c:pt idx="3">
                  <c:v>1990</c:v>
                </c:pt>
                <c:pt idx="4">
                  <c:v>1991</c:v>
                </c:pt>
                <c:pt idx="5">
                  <c:v>1992</c:v>
                </c:pt>
                <c:pt idx="6">
                  <c:v>1993</c:v>
                </c:pt>
                <c:pt idx="7">
                  <c:v>1994</c:v>
                </c:pt>
                <c:pt idx="8">
                  <c:v>1995</c:v>
                </c:pt>
                <c:pt idx="9">
                  <c:v>1996</c:v>
                </c:pt>
                <c:pt idx="10">
                  <c:v>1997</c:v>
                </c:pt>
                <c:pt idx="11">
                  <c:v>1998</c:v>
                </c:pt>
                <c:pt idx="12">
                  <c:v>1999</c:v>
                </c:pt>
                <c:pt idx="13">
                  <c:v>2000</c:v>
                </c:pt>
                <c:pt idx="14">
                  <c:v>2001</c:v>
                </c:pt>
                <c:pt idx="15">
                  <c:v>2002</c:v>
                </c:pt>
                <c:pt idx="16">
                  <c:v>2003</c:v>
                </c:pt>
                <c:pt idx="17">
                  <c:v>2004</c:v>
                </c:pt>
                <c:pt idx="18">
                  <c:v>2005</c:v>
                </c:pt>
                <c:pt idx="19">
                  <c:v>2006</c:v>
                </c:pt>
                <c:pt idx="20">
                  <c:v>2007</c:v>
                </c:pt>
                <c:pt idx="21">
                  <c:v>2008</c:v>
                </c:pt>
                <c:pt idx="22">
                  <c:v>2009</c:v>
                </c:pt>
                <c:pt idx="23">
                  <c:v>2010</c:v>
                </c:pt>
                <c:pt idx="24">
                  <c:v>2011</c:v>
                </c:pt>
                <c:pt idx="25">
                  <c:v>2012</c:v>
                </c:pt>
                <c:pt idx="26">
                  <c:v>2013</c:v>
                </c:pt>
                <c:pt idx="27">
                  <c:v>2014</c:v>
                </c:pt>
                <c:pt idx="28">
                  <c:v>2015</c:v>
                </c:pt>
                <c:pt idx="29">
                  <c:v>2016</c:v>
                </c:pt>
                <c:pt idx="30">
                  <c:v>2017</c:v>
                </c:pt>
                <c:pt idx="31">
                  <c:v>2018</c:v>
                </c:pt>
                <c:pt idx="32">
                  <c:v>2019</c:v>
                </c:pt>
              </c:numCache>
            </c:numRef>
          </c:cat>
          <c:val>
            <c:numRef>
              <c:f>Sheet1!$B$2:$B$34</c:f>
              <c:numCache>
                <c:formatCode>0.000</c:formatCode>
                <c:ptCount val="33"/>
                <c:pt idx="0">
                  <c:v>21.1</c:v>
                </c:pt>
                <c:pt idx="1">
                  <c:v>21.6</c:v>
                </c:pt>
                <c:pt idx="2">
                  <c:v>22.1</c:v>
                </c:pt>
                <c:pt idx="3">
                  <c:v>25.2</c:v>
                </c:pt>
                <c:pt idx="4">
                  <c:v>27.8</c:v>
                </c:pt>
                <c:pt idx="5">
                  <c:v>30.3</c:v>
                </c:pt>
                <c:pt idx="6">
                  <c:v>32.6</c:v>
                </c:pt>
                <c:pt idx="7">
                  <c:v>32.5</c:v>
                </c:pt>
                <c:pt idx="8">
                  <c:v>32.799999999999997</c:v>
                </c:pt>
                <c:pt idx="9">
                  <c:v>32.4</c:v>
                </c:pt>
                <c:pt idx="10">
                  <c:v>29.856000000000002</c:v>
                </c:pt>
                <c:pt idx="11">
                  <c:v>28.754000000000001</c:v>
                </c:pt>
                <c:pt idx="12">
                  <c:v>29.1</c:v>
                </c:pt>
                <c:pt idx="13">
                  <c:v>29.5</c:v>
                </c:pt>
                <c:pt idx="14">
                  <c:v>31.6</c:v>
                </c:pt>
                <c:pt idx="15">
                  <c:v>33.246000000000002</c:v>
                </c:pt>
                <c:pt idx="16">
                  <c:v>35.646999999999998</c:v>
                </c:pt>
                <c:pt idx="17">
                  <c:v>37.954999999999998</c:v>
                </c:pt>
                <c:pt idx="18">
                  <c:v>38.103999999999999</c:v>
                </c:pt>
                <c:pt idx="19">
                  <c:v>38.280999999999999</c:v>
                </c:pt>
                <c:pt idx="20">
                  <c:v>39.549999999999997</c:v>
                </c:pt>
                <c:pt idx="21">
                  <c:v>45.228999999999999</c:v>
                </c:pt>
                <c:pt idx="22">
                  <c:v>48.774000000000001</c:v>
                </c:pt>
                <c:pt idx="23">
                  <c:v>51.854999999999997</c:v>
                </c:pt>
                <c:pt idx="24">
                  <c:v>54.012</c:v>
                </c:pt>
                <c:pt idx="25">
                  <c:v>55.177999999999997</c:v>
                </c:pt>
                <c:pt idx="26">
                  <c:v>57.793999999999997</c:v>
                </c:pt>
                <c:pt idx="27">
                  <c:v>67.034000000000006</c:v>
                </c:pt>
                <c:pt idx="28">
                  <c:v>72.454999999999998</c:v>
                </c:pt>
                <c:pt idx="29">
                  <c:v>73.432000000000002</c:v>
                </c:pt>
                <c:pt idx="30">
                  <c:v>74.706999999999994</c:v>
                </c:pt>
                <c:pt idx="31">
                  <c:v>74.396000000000001</c:v>
                </c:pt>
                <c:pt idx="32">
                  <c:v>73.040000000000006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E6A-594F-952C-0F3717C371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3"/>
        <c:axId val="-1915970160"/>
        <c:axId val="-1915802512"/>
      </c:barChart>
      <c:catAx>
        <c:axId val="-1915970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12700">
            <a:solidFill>
              <a:schemeClr val="bg1"/>
            </a:solidFill>
          </a:ln>
        </c:spPr>
        <c:crossAx val="-1915802512"/>
        <c:crosses val="autoZero"/>
        <c:auto val="1"/>
        <c:lblAlgn val="ctr"/>
        <c:lblOffset val="100"/>
        <c:tickLblSkip val="7"/>
        <c:noMultiLvlLbl val="0"/>
      </c:catAx>
      <c:valAx>
        <c:axId val="-1915802512"/>
        <c:scaling>
          <c:orientation val="minMax"/>
          <c:max val="79"/>
          <c:min val="0"/>
        </c:scaling>
        <c:delete val="0"/>
        <c:axPos val="l"/>
        <c:majorGridlines>
          <c:spPr>
            <a:ln>
              <a:solidFill>
                <a:schemeClr val="bg1"/>
              </a:solidFill>
              <a:prstDash val="sysDot"/>
            </a:ln>
          </c:spPr>
        </c:majorGridlines>
        <c:numFmt formatCode="#,##0" sourceLinked="0"/>
        <c:majorTickMark val="none"/>
        <c:minorTickMark val="none"/>
        <c:tickLblPos val="low"/>
        <c:spPr>
          <a:ln>
            <a:solidFill>
              <a:schemeClr val="bg1"/>
            </a:solidFill>
          </a:ln>
        </c:spPr>
        <c:crossAx val="-1915970160"/>
        <c:crosses val="autoZero"/>
        <c:crossBetween val="between"/>
      </c:valAx>
      <c:spPr>
        <a:noFill/>
        <a:ln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2400">
          <a:solidFill>
            <a:schemeClr val="bg1"/>
          </a:solidFill>
          <a:latin typeface="+mn-lt"/>
        </a:defRPr>
      </a:pPr>
      <a:endParaRPr lang="en-US"/>
    </a:p>
  </c:txPr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55861918976946E-2"/>
          <c:y val="2.3412871548752202E-2"/>
          <c:w val="0.96248702816548504"/>
          <c:h val="0.836543080344671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08C81"/>
            </a:solidFill>
            <a:ln>
              <a:solidFill>
                <a:srgbClr val="FFFFFF"/>
              </a:solidFill>
            </a:ln>
          </c:spPr>
          <c:invertIfNegative val="0"/>
          <c:cat>
            <c:strRef>
              <c:f>Sheet1!$A$2:$A$4</c:f>
              <c:strCache>
                <c:ptCount val="3"/>
                <c:pt idx="0">
                  <c:v>US Born</c:v>
                </c:pt>
                <c:pt idx="1">
                  <c:v>Documented Immigrants</c:v>
                </c:pt>
                <c:pt idx="2">
                  <c:v>Undocumented Persons</c:v>
                </c:pt>
              </c:strCache>
            </c:strRef>
          </c:cat>
          <c:val>
            <c:numRef>
              <c:f>Sheet1!$B$2:$B$4</c:f>
              <c:numCache>
                <c:formatCode>"$"#,##0.0</c:formatCode>
                <c:ptCount val="3"/>
                <c:pt idx="0">
                  <c:v>-24.7</c:v>
                </c:pt>
                <c:pt idx="1">
                  <c:v>17</c:v>
                </c:pt>
                <c:pt idx="2">
                  <c:v>7.7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5C-5946-96BB-32132D29CF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7"/>
        <c:axId val="-1908993920"/>
        <c:axId val="-1908991168"/>
      </c:barChart>
      <c:catAx>
        <c:axId val="-1908993920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low"/>
        <c:crossAx val="-1908991168"/>
        <c:crosses val="autoZero"/>
        <c:auto val="1"/>
        <c:lblAlgn val="ctr"/>
        <c:lblOffset val="100"/>
        <c:noMultiLvlLbl val="0"/>
      </c:catAx>
      <c:valAx>
        <c:axId val="-1908991168"/>
        <c:scaling>
          <c:orientation val="minMax"/>
          <c:max val="20"/>
          <c:min val="-25"/>
        </c:scaling>
        <c:delete val="1"/>
        <c:axPos val="l"/>
        <c:numFmt formatCode="&quot;$&quot;#,##0" sourceLinked="0"/>
        <c:majorTickMark val="out"/>
        <c:minorTickMark val="none"/>
        <c:tickLblPos val="nextTo"/>
        <c:crossAx val="-1908993920"/>
        <c:crossesAt val="1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txPr>
    <a:bodyPr/>
    <a:lstStyle/>
    <a:p>
      <a:pPr>
        <a:defRPr sz="2000">
          <a:solidFill>
            <a:schemeClr val="bg1"/>
          </a:solidFill>
          <a:latin typeface="+mn-lt"/>
          <a:cs typeface="Franklin Gothic Book"/>
        </a:defRPr>
      </a:pPr>
      <a:endParaRPr lang="en-US"/>
    </a:p>
  </c:txPr>
  <c:externalData r:id="rId2">
    <c:autoUpdate val="0"/>
  </c:externalData>
  <c:userShapes r:id="rId3"/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3457054281258313E-2"/>
          <c:y val="4.4515665844257403E-2"/>
          <c:w val="0.96044980790444667"/>
          <c:h val="0.6631227450509175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08C81"/>
            </a:solidFill>
            <a:ln>
              <a:solidFill>
                <a:srgbClr val="FFFFFF"/>
              </a:solidFill>
            </a:ln>
          </c:spPr>
          <c:invertIfNegative val="0"/>
          <c:dLbls>
            <c:dLbl>
              <c:idx val="3"/>
              <c:layout>
                <c:manualLayout>
                  <c:x val="0"/>
                  <c:y val="-8.26205362705110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361-6F42-B8F5-013F07B77EC9}"/>
                </c:ext>
              </c:extLst>
            </c:dLbl>
            <c:dLbl>
              <c:idx val="4"/>
              <c:layout>
                <c:manualLayout>
                  <c:x val="0"/>
                  <c:y val="-7.1172256494319977E-2"/>
                </c:manualLayout>
              </c:layout>
              <c:spPr/>
              <c:txPr>
                <a:bodyPr/>
                <a:lstStyle/>
                <a:p>
                  <a:pPr>
                    <a:defRPr sz="2400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998-424C-B10E-1C74F5DC5F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Any
Inappropriate
Use</c:v>
                </c:pt>
                <c:pt idx="1">
                  <c:v>CHF 
&lt;90 Days</c:v>
                </c:pt>
                <c:pt idx="2">
                  <c:v>MI 
&lt;40 Days</c:v>
                </c:pt>
                <c:pt idx="3">
                  <c:v>NYHA 
Class IV 
CHF</c:v>
                </c:pt>
                <c:pt idx="4">
                  <c:v>CABG 
&lt;90 Days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0.22500000000000001</c:v>
                </c:pt>
                <c:pt idx="1">
                  <c:v>0.14000000000000001</c:v>
                </c:pt>
                <c:pt idx="2">
                  <c:v>8.3000000000000004E-2</c:v>
                </c:pt>
                <c:pt idx="3">
                  <c:v>2.7E-2</c:v>
                </c:pt>
                <c:pt idx="4">
                  <c:v>7.0000000000000001E-3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998-424C-B10E-1C74F5DC5F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overlap val="100"/>
        <c:axId val="-1919029856"/>
        <c:axId val="-1919027104"/>
      </c:barChart>
      <c:catAx>
        <c:axId val="-19190298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solidFill>
              <a:srgbClr val="FFFFFF"/>
            </a:solidFill>
          </a:ln>
        </c:spPr>
        <c:txPr>
          <a:bodyPr/>
          <a:lstStyle/>
          <a:p>
            <a:pPr>
              <a:lnSpc>
                <a:spcPct val="90000"/>
              </a:lnSpc>
              <a:defRPr sz="2400">
                <a:solidFill>
                  <a:schemeClr val="bg1"/>
                </a:solidFill>
              </a:defRPr>
            </a:pPr>
            <a:endParaRPr lang="en-US"/>
          </a:p>
        </c:txPr>
        <c:crossAx val="-1919027104"/>
        <c:crosses val="autoZero"/>
        <c:auto val="1"/>
        <c:lblAlgn val="ctr"/>
        <c:lblOffset val="100"/>
        <c:noMultiLvlLbl val="0"/>
      </c:catAx>
      <c:valAx>
        <c:axId val="-1919027104"/>
        <c:scaling>
          <c:orientation val="minMax"/>
          <c:max val="0.23"/>
          <c:min val="0"/>
        </c:scaling>
        <c:delete val="1"/>
        <c:axPos val="l"/>
        <c:numFmt formatCode="0%" sourceLinked="0"/>
        <c:majorTickMark val="none"/>
        <c:minorTickMark val="none"/>
        <c:tickLblPos val="nextTo"/>
        <c:crossAx val="-1919029856"/>
        <c:crosses val="autoZero"/>
        <c:crossBetween val="between"/>
        <c:majorUnit val="0.05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txPr>
    <a:bodyPr/>
    <a:lstStyle/>
    <a:p>
      <a:pPr>
        <a:defRPr sz="2000">
          <a:solidFill>
            <a:schemeClr val="bg1"/>
          </a:solidFill>
          <a:latin typeface="Arial" charset="0"/>
          <a:ea typeface="Arial" charset="0"/>
          <a:cs typeface="Arial" charset="0"/>
        </a:defRPr>
      </a:pPr>
      <a:endParaRPr lang="en-US"/>
    </a:p>
  </c:txPr>
  <c:externalData r:id="rId2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2450405700592"/>
          <c:y val="5.2129477733510898E-2"/>
          <c:w val="0.54192943721335396"/>
          <c:h val="0.9037964533337470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446-F74A-8195-E4C27414D1C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446-F74A-8195-E4C27414D1C2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446-F74A-8195-E4C27414D1C2}"/>
              </c:ext>
            </c:extLst>
          </c:dPt>
          <c:cat>
            <c:strRef>
              <c:f>Sheet1!$A$2:$A$4</c:f>
              <c:strCache>
                <c:ptCount val="3"/>
                <c:pt idx="0">
                  <c:v>Appropriate</c:v>
                </c:pt>
                <c:pt idx="1">
                  <c:v>Inappropriate</c:v>
                </c:pt>
                <c:pt idx="2">
                  <c:v>Uncertain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 formatCode="0.00%">
                  <c:v>0.33900000000000002</c:v>
                </c:pt>
                <c:pt idx="1">
                  <c:v>0.22</c:v>
                </c:pt>
                <c:pt idx="2" formatCode="0.00%">
                  <c:v>0.41299999999999998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446-F74A-8195-E4C27414D1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35551938014247"/>
          <c:y val="2.7386809338901984E-2"/>
          <c:w val="0.78403393879176964"/>
          <c:h val="0.630395070468288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2008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2"/>
              <c:layout>
                <c:manualLayout>
                  <c:x val="0"/>
                  <c:y val="1.107340302866979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A31-FF4D-9CB4-5E2FB6F002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ED</c:v>
                </c:pt>
                <c:pt idx="1">
                  <c:v>Urgent
Care
Centers</c:v>
                </c:pt>
                <c:pt idx="2">
                  <c:v>Retail
Clinics</c:v>
                </c:pt>
                <c:pt idx="3">
                  <c:v>Tele-
Medicine</c:v>
                </c:pt>
                <c:pt idx="4">
                  <c:v>Total
Visits</c:v>
                </c:pt>
                <c:pt idx="5">
                  <c:v>Cost per
Member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89</c:v>
                </c:pt>
                <c:pt idx="1">
                  <c:v>47</c:v>
                </c:pt>
                <c:pt idx="2">
                  <c:v>7</c:v>
                </c:pt>
                <c:pt idx="3">
                  <c:v>0</c:v>
                </c:pt>
                <c:pt idx="4">
                  <c:v>143</c:v>
                </c:pt>
                <c:pt idx="5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CC-924A-94C7-2DF22BFC195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3"/>
              <c:layout>
                <c:manualLayout>
                  <c:x val="-2.1947151259767289E-3"/>
                  <c:y val="1.231749282329113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A31-FF4D-9CB4-5E2FB6F002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ED</c:v>
                </c:pt>
                <c:pt idx="1">
                  <c:v>Urgent
Care
Centers</c:v>
                </c:pt>
                <c:pt idx="2">
                  <c:v>Retail
Clinics</c:v>
                </c:pt>
                <c:pt idx="3">
                  <c:v>Tele-
Medicine</c:v>
                </c:pt>
                <c:pt idx="4">
                  <c:v>Total
Visits</c:v>
                </c:pt>
                <c:pt idx="5">
                  <c:v>Cost per
Member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57</c:v>
                </c:pt>
                <c:pt idx="1">
                  <c:v>103</c:v>
                </c:pt>
                <c:pt idx="2">
                  <c:v>22</c:v>
                </c:pt>
                <c:pt idx="3">
                  <c:v>6</c:v>
                </c:pt>
                <c:pt idx="4">
                  <c:v>188</c:v>
                </c:pt>
                <c:pt idx="5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CC-924A-94C7-2DF22BFC19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overlap val="-7"/>
        <c:axId val="330444992"/>
        <c:axId val="2003722303"/>
      </c:barChart>
      <c:catAx>
        <c:axId val="330444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3722303"/>
        <c:crosses val="autoZero"/>
        <c:auto val="1"/>
        <c:lblAlgn val="ctr"/>
        <c:lblOffset val="100"/>
        <c:noMultiLvlLbl val="0"/>
      </c:catAx>
      <c:valAx>
        <c:axId val="200372230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30444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9.1805624968461768E-3"/>
          <c:y val="0.53326807232442619"/>
          <c:w val="0.11909517943783496"/>
          <c:h val="0.180350096699077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Managers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cat>
            <c:numRef>
              <c:f>Sheet1!$A$2:$A$51</c:f>
              <c:numCache>
                <c:formatCode>0</c:formatCode>
                <c:ptCount val="50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</c:numCache>
            </c:numRef>
          </c:cat>
          <c:val>
            <c:numRef>
              <c:f>Sheet1!$B$2:$B$51</c:f>
              <c:numCache>
                <c:formatCode>0.0%</c:formatCode>
                <c:ptCount val="50"/>
                <c:pt idx="0">
                  <c:v>0</c:v>
                </c:pt>
                <c:pt idx="1">
                  <c:v>0.185</c:v>
                </c:pt>
                <c:pt idx="2">
                  <c:v>0.25800000000000001</c:v>
                </c:pt>
                <c:pt idx="3">
                  <c:v>0.46800000000000003</c:v>
                </c:pt>
                <c:pt idx="4">
                  <c:v>0.60699999999999998</c:v>
                </c:pt>
                <c:pt idx="5">
                  <c:v>0.75</c:v>
                </c:pt>
                <c:pt idx="6">
                  <c:v>0.85599999999999998</c:v>
                </c:pt>
                <c:pt idx="7">
                  <c:v>0.96399999999999997</c:v>
                </c:pt>
                <c:pt idx="8">
                  <c:v>1.091</c:v>
                </c:pt>
                <c:pt idx="9">
                  <c:v>1.1859999999999999</c:v>
                </c:pt>
                <c:pt idx="10">
                  <c:v>1.329</c:v>
                </c:pt>
                <c:pt idx="11">
                  <c:v>1.46</c:v>
                </c:pt>
                <c:pt idx="12">
                  <c:v>1.619</c:v>
                </c:pt>
                <c:pt idx="13">
                  <c:v>1.722</c:v>
                </c:pt>
                <c:pt idx="14">
                  <c:v>1.853</c:v>
                </c:pt>
                <c:pt idx="15">
                  <c:v>2.0510000000000002</c:v>
                </c:pt>
                <c:pt idx="16">
                  <c:v>2.4279999999999999</c:v>
                </c:pt>
                <c:pt idx="17">
                  <c:v>3.0310000000000001</c:v>
                </c:pt>
                <c:pt idx="18">
                  <c:v>3.6259999999999999</c:v>
                </c:pt>
                <c:pt idx="19">
                  <c:v>4.2610000000000001</c:v>
                </c:pt>
                <c:pt idx="20">
                  <c:v>4.484</c:v>
                </c:pt>
                <c:pt idx="21">
                  <c:v>4.8609999999999998</c:v>
                </c:pt>
                <c:pt idx="22">
                  <c:v>6.6980000000000004</c:v>
                </c:pt>
                <c:pt idx="23">
                  <c:v>9.5670000000000002</c:v>
                </c:pt>
                <c:pt idx="24">
                  <c:v>13.897</c:v>
                </c:pt>
                <c:pt idx="25">
                  <c:v>16.904</c:v>
                </c:pt>
                <c:pt idx="26">
                  <c:v>19.64</c:v>
                </c:pt>
                <c:pt idx="27">
                  <c:v>20.542000000000002</c:v>
                </c:pt>
                <c:pt idx="28">
                  <c:v>21.29</c:v>
                </c:pt>
                <c:pt idx="29">
                  <c:v>21.32</c:v>
                </c:pt>
                <c:pt idx="30">
                  <c:v>21.85</c:v>
                </c:pt>
                <c:pt idx="31">
                  <c:v>22.501999999999999</c:v>
                </c:pt>
                <c:pt idx="32">
                  <c:v>23.795000000000002</c:v>
                </c:pt>
                <c:pt idx="33">
                  <c:v>25.53</c:v>
                </c:pt>
                <c:pt idx="34">
                  <c:v>26.324000000000002</c:v>
                </c:pt>
                <c:pt idx="35">
                  <c:v>25.844000000000001</c:v>
                </c:pt>
                <c:pt idx="36">
                  <c:v>25.372</c:v>
                </c:pt>
                <c:pt idx="37">
                  <c:v>26.103999999999999</c:v>
                </c:pt>
                <c:pt idx="38">
                  <c:v>28.058</c:v>
                </c:pt>
                <c:pt idx="39">
                  <c:v>29.457999999999998</c:v>
                </c:pt>
                <c:pt idx="40">
                  <c:v>30.613</c:v>
                </c:pt>
                <c:pt idx="41">
                  <c:v>29.274000000000001</c:v>
                </c:pt>
                <c:pt idx="42">
                  <c:v>29.635999999999999</c:v>
                </c:pt>
                <c:pt idx="43">
                  <c:v>29.614000000000001</c:v>
                </c:pt>
                <c:pt idx="44">
                  <c:v>30.335000000000001</c:v>
                </c:pt>
                <c:pt idx="45">
                  <c:v>30.547000000000001</c:v>
                </c:pt>
                <c:pt idx="46">
                  <c:v>31.382999999999999</c:v>
                </c:pt>
                <c:pt idx="47">
                  <c:v>34.311999999999998</c:v>
                </c:pt>
                <c:pt idx="48">
                  <c:v>35.133000000000003</c:v>
                </c:pt>
                <c:pt idx="49">
                  <c:v>36.125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DE-1448-8B47-61B09D601A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Physicians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cat>
            <c:numRef>
              <c:f>Sheet1!$A$2:$A$51</c:f>
              <c:numCache>
                <c:formatCode>0</c:formatCode>
                <c:ptCount val="50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</c:numCache>
            </c:numRef>
          </c:cat>
          <c:val>
            <c:numRef>
              <c:f>Sheet1!$C$2:$C$51</c:f>
              <c:numCache>
                <c:formatCode>0.000000%</c:formatCode>
                <c:ptCount val="50"/>
                <c:pt idx="0">
                  <c:v>1.8575850000000001E-2</c:v>
                </c:pt>
                <c:pt idx="1">
                  <c:v>4.3343649999999997E-2</c:v>
                </c:pt>
                <c:pt idx="2">
                  <c:v>7.7399380000000004E-2</c:v>
                </c:pt>
                <c:pt idx="3">
                  <c:v>0.1052632</c:v>
                </c:pt>
                <c:pt idx="4">
                  <c:v>0.15479879999999999</c:v>
                </c:pt>
                <c:pt idx="5">
                  <c:v>0.20123840000000001</c:v>
                </c:pt>
                <c:pt idx="6">
                  <c:v>0.250774</c:v>
                </c:pt>
                <c:pt idx="7">
                  <c:v>0.26625389999999999</c:v>
                </c:pt>
                <c:pt idx="8">
                  <c:v>0.32507740000000002</c:v>
                </c:pt>
                <c:pt idx="9">
                  <c:v>0.37461299999999997</c:v>
                </c:pt>
                <c:pt idx="10">
                  <c:v>0.42724459999999997</c:v>
                </c:pt>
                <c:pt idx="11">
                  <c:v>0.45510840000000002</c:v>
                </c:pt>
                <c:pt idx="12">
                  <c:v>0.50773990000000002</c:v>
                </c:pt>
                <c:pt idx="13">
                  <c:v>0.56037150000000002</c:v>
                </c:pt>
                <c:pt idx="14">
                  <c:v>0.61300310000000002</c:v>
                </c:pt>
                <c:pt idx="15">
                  <c:v>0.66563470000000002</c:v>
                </c:pt>
                <c:pt idx="16">
                  <c:v>0.69659439999999995</c:v>
                </c:pt>
                <c:pt idx="17">
                  <c:v>0.74303410000000003</c:v>
                </c:pt>
                <c:pt idx="18">
                  <c:v>0.75541800000000003</c:v>
                </c:pt>
                <c:pt idx="19">
                  <c:v>0.78637769999999996</c:v>
                </c:pt>
                <c:pt idx="20">
                  <c:v>0.82662539999999995</c:v>
                </c:pt>
                <c:pt idx="21">
                  <c:v>0.86377709999999996</c:v>
                </c:pt>
                <c:pt idx="22">
                  <c:v>0.86687309999999995</c:v>
                </c:pt>
                <c:pt idx="23">
                  <c:v>0.97523219999999999</c:v>
                </c:pt>
                <c:pt idx="24">
                  <c:v>1.0247679999999999</c:v>
                </c:pt>
                <c:pt idx="25">
                  <c:v>1.1455109999999999</c:v>
                </c:pt>
                <c:pt idx="26">
                  <c:v>1.1888540000000001</c:v>
                </c:pt>
                <c:pt idx="27">
                  <c:v>1.2414860000000001</c:v>
                </c:pt>
                <c:pt idx="28">
                  <c:v>1.2910219999999999</c:v>
                </c:pt>
                <c:pt idx="29">
                  <c:v>1.2291019999999999</c:v>
                </c:pt>
                <c:pt idx="30">
                  <c:v>1.2260059999999999</c:v>
                </c:pt>
                <c:pt idx="31">
                  <c:v>1.3560369999999999</c:v>
                </c:pt>
                <c:pt idx="32">
                  <c:v>1.402477</c:v>
                </c:pt>
                <c:pt idx="33">
                  <c:v>1.4383900000000001</c:v>
                </c:pt>
                <c:pt idx="34">
                  <c:v>1.491951</c:v>
                </c:pt>
                <c:pt idx="35">
                  <c:v>1.56965</c:v>
                </c:pt>
                <c:pt idx="36">
                  <c:v>1.6337459999999999</c:v>
                </c:pt>
                <c:pt idx="37">
                  <c:v>1.647988</c:v>
                </c:pt>
                <c:pt idx="38">
                  <c:v>1.5959749999999999</c:v>
                </c:pt>
                <c:pt idx="39">
                  <c:v>1.616099</c:v>
                </c:pt>
                <c:pt idx="40">
                  <c:v>1.4399379999999999</c:v>
                </c:pt>
                <c:pt idx="41">
                  <c:v>1.5269349999999999</c:v>
                </c:pt>
                <c:pt idx="42">
                  <c:v>1.6736839999999999</c:v>
                </c:pt>
                <c:pt idx="43">
                  <c:v>1.82291</c:v>
                </c:pt>
                <c:pt idx="44">
                  <c:v>1.9142410000000001</c:v>
                </c:pt>
                <c:pt idx="45">
                  <c:v>1.7634669999999999</c:v>
                </c:pt>
                <c:pt idx="46">
                  <c:v>2.2483499999999998</c:v>
                </c:pt>
                <c:pt idx="47">
                  <c:v>2.3325360000000002</c:v>
                </c:pt>
                <c:pt idx="48">
                  <c:v>2.2485729999999999</c:v>
                </c:pt>
                <c:pt idx="49">
                  <c:v>2.4568699999999999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DE-1448-8B47-61B09D601A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08888032"/>
        <c:axId val="-1908885280"/>
      </c:areaChart>
      <c:catAx>
        <c:axId val="-1908888032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Franklin Gothic Book" charset="0"/>
                <a:cs typeface="Franklin Gothic Book" charset="0"/>
              </a:defRPr>
            </a:pPr>
            <a:endParaRPr lang="en-US"/>
          </a:p>
        </c:txPr>
        <c:crossAx val="-1908885280"/>
        <c:crosses val="autoZero"/>
        <c:auto val="1"/>
        <c:lblAlgn val="ctr"/>
        <c:lblOffset val="100"/>
        <c:tickLblSkip val="5"/>
        <c:noMultiLvlLbl val="0"/>
      </c:catAx>
      <c:valAx>
        <c:axId val="-1908885280"/>
        <c:scaling>
          <c:orientation val="minMax"/>
          <c:max val="37"/>
          <c:min val="0"/>
        </c:scaling>
        <c:delete val="0"/>
        <c:axPos val="l"/>
        <c:majorGridlines>
          <c:spPr>
            <a:ln w="6350" cap="flat" cmpd="sng" algn="ctr">
              <a:solidFill>
                <a:schemeClr val="bg1"/>
              </a:solidFill>
              <a:prstDash val="solid"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Franklin Gothic Book" charset="0"/>
                <a:cs typeface="Franklin Gothic Book" charset="0"/>
              </a:defRPr>
            </a:pPr>
            <a:endParaRPr lang="en-US"/>
          </a:p>
        </c:txPr>
        <c:crossAx val="-1908888032"/>
        <c:crossesAt val="1"/>
        <c:crossBetween val="midCat"/>
        <c:majorUnit val="10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25887073626059998"/>
          <c:y val="0.85618761412604105"/>
          <c:w val="0.48225852747880099"/>
          <c:h val="0.1058042190347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bg1"/>
              </a:solidFill>
              <a:latin typeface="+mn-lt"/>
              <a:ea typeface="Franklin Gothic Book" charset="0"/>
              <a:cs typeface="Franklin Gothic Book" charset="0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  <a:latin typeface="+mn-lt"/>
          <a:ea typeface="Franklin Gothic Book" charset="0"/>
          <a:cs typeface="Franklin Gothic Book" charset="0"/>
        </a:defRPr>
      </a:pPr>
      <a:endParaRPr lang="en-US"/>
    </a:p>
  </c:txPr>
  <c:externalData r:id="rId3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370655088344102"/>
          <c:y val="3.4067040725278601E-2"/>
          <c:w val="0.530415684748198"/>
          <c:h val="0.8698303710409599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1A2-4B4D-8C4B-A4468B39E1BF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1A2-4B4D-8C4B-A4468B39E1BF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1A2-4B4D-8C4B-A4468B39E1B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1A2-4B4D-8C4B-A4468B39E1B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1A2-4B4D-8C4B-A4468B39E1BF}"/>
              </c:ext>
            </c:extLst>
          </c:dPt>
          <c:dLbls>
            <c:dLbl>
              <c:idx val="0"/>
              <c:layout>
                <c:manualLayout>
                  <c:x val="-2.2526992725653401E-2"/>
                  <c:y val="0.1103114396797470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069452063431202"/>
                      <c:h val="0.3050514885582860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1A2-4B4D-8C4B-A4468B39E1BF}"/>
                </c:ext>
              </c:extLst>
            </c:dLbl>
            <c:dLbl>
              <c:idx val="1"/>
              <c:layout>
                <c:manualLayout>
                  <c:x val="2.4819432081690299E-2"/>
                  <c:y val="1.1695512461993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1A2-4B4D-8C4B-A4468B39E1BF}"/>
                </c:ext>
              </c:extLst>
            </c:dLbl>
            <c:dLbl>
              <c:idx val="2"/>
              <c:layout>
                <c:manualLayout>
                  <c:x val="-0.129115059580339"/>
                  <c:y val="-0.2009146930515869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1A2-4B4D-8C4B-A4468B39E1BF}"/>
                </c:ext>
              </c:extLst>
            </c:dLbl>
            <c:dLbl>
              <c:idx val="3"/>
              <c:layout>
                <c:manualLayout>
                  <c:x val="0.144091746721877"/>
                  <c:y val="-0.17253497256090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1A2-4B4D-8C4B-A4468B39E1BF}"/>
                </c:ext>
              </c:extLst>
            </c:dLbl>
            <c:dLbl>
              <c:idx val="4"/>
              <c:layout>
                <c:manualLayout>
                  <c:x val="-3.5257285392379302E-2"/>
                  <c:y val="2.5430737889680899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1A2-4B4D-8C4B-A4468B39E1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28575" cap="flat" cmpd="sng" algn="ctr">
                  <a:solidFill>
                    <a:schemeClr val="bg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EHR /Desk Work</c:v>
                </c:pt>
                <c:pt idx="1">
                  <c:v>With Staff</c:v>
                </c:pt>
                <c:pt idx="2">
                  <c:v>With Patients</c:v>
                </c:pt>
                <c:pt idx="3">
                  <c:v>Other Tasks</c:v>
                </c:pt>
                <c:pt idx="4">
                  <c:v>Other Admin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0.48</c:v>
                </c:pt>
                <c:pt idx="1">
                  <c:v>0.06</c:v>
                </c:pt>
                <c:pt idx="2">
                  <c:v>0.26</c:v>
                </c:pt>
                <c:pt idx="3">
                  <c:v>0.19</c:v>
                </c:pt>
                <c:pt idx="4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1A2-4B4D-8C4B-A4468B39E1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5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2C14-F149-834D-E93FDE79BCDB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C14-F149-834D-E93FDE79BCDB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2C14-F149-834D-E93FDE79BCDB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2C14-F149-834D-E93FDE79BCDB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C14-F149-834D-E93FDE79BCDB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2C14-F149-834D-E93FDE79BCDB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C14-F149-834D-E93FDE79BCDB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2C14-F149-834D-E93FDE79BCDB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C14-F149-834D-E93FDE79BCDB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C14-F149-834D-E93FDE79BCDB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C14-F149-834D-E93FDE79BCDB}"/>
              </c:ext>
            </c:extLst>
          </c:dPt>
          <c:cat>
            <c:numRef>
              <c:f>Sheet1!$A$2:$A$67</c:f>
              <c:numCache>
                <c:formatCode>General</c:formatCode>
                <c:ptCount val="66"/>
                <c:pt idx="0">
                  <c:v>500</c:v>
                </c:pt>
                <c:pt idx="1">
                  <c:v>600</c:v>
                </c:pt>
                <c:pt idx="2">
                  <c:v>700</c:v>
                </c:pt>
                <c:pt idx="3">
                  <c:v>800</c:v>
                </c:pt>
                <c:pt idx="4">
                  <c:v>900</c:v>
                </c:pt>
                <c:pt idx="5">
                  <c:v>1000</c:v>
                </c:pt>
                <c:pt idx="6">
                  <c:v>1100</c:v>
                </c:pt>
                <c:pt idx="7">
                  <c:v>1200</c:v>
                </c:pt>
                <c:pt idx="8">
                  <c:v>1300</c:v>
                </c:pt>
                <c:pt idx="9">
                  <c:v>1400</c:v>
                </c:pt>
                <c:pt idx="10">
                  <c:v>1500</c:v>
                </c:pt>
                <c:pt idx="11">
                  <c:v>1600</c:v>
                </c:pt>
                <c:pt idx="12">
                  <c:v>1700</c:v>
                </c:pt>
                <c:pt idx="13">
                  <c:v>1800</c:v>
                </c:pt>
                <c:pt idx="14">
                  <c:v>1900</c:v>
                </c:pt>
                <c:pt idx="15">
                  <c:v>2000</c:v>
                </c:pt>
                <c:pt idx="16">
                  <c:v>2100</c:v>
                </c:pt>
                <c:pt idx="17">
                  <c:v>2200</c:v>
                </c:pt>
                <c:pt idx="18">
                  <c:v>2300</c:v>
                </c:pt>
                <c:pt idx="19">
                  <c:v>2400</c:v>
                </c:pt>
                <c:pt idx="20">
                  <c:v>2500</c:v>
                </c:pt>
                <c:pt idx="21">
                  <c:v>2600</c:v>
                </c:pt>
                <c:pt idx="22">
                  <c:v>2700</c:v>
                </c:pt>
                <c:pt idx="23">
                  <c:v>2800</c:v>
                </c:pt>
                <c:pt idx="24">
                  <c:v>2900</c:v>
                </c:pt>
                <c:pt idx="25">
                  <c:v>3000</c:v>
                </c:pt>
                <c:pt idx="26">
                  <c:v>3100</c:v>
                </c:pt>
                <c:pt idx="27">
                  <c:v>3200</c:v>
                </c:pt>
                <c:pt idx="28">
                  <c:v>3300</c:v>
                </c:pt>
                <c:pt idx="29">
                  <c:v>3400</c:v>
                </c:pt>
                <c:pt idx="30">
                  <c:v>3500</c:v>
                </c:pt>
                <c:pt idx="31">
                  <c:v>3600</c:v>
                </c:pt>
                <c:pt idx="32">
                  <c:v>3700</c:v>
                </c:pt>
                <c:pt idx="33">
                  <c:v>3800</c:v>
                </c:pt>
                <c:pt idx="34">
                  <c:v>3900</c:v>
                </c:pt>
                <c:pt idx="35">
                  <c:v>4000</c:v>
                </c:pt>
                <c:pt idx="36">
                  <c:v>4100</c:v>
                </c:pt>
                <c:pt idx="37">
                  <c:v>4200</c:v>
                </c:pt>
                <c:pt idx="38">
                  <c:v>4300</c:v>
                </c:pt>
                <c:pt idx="39">
                  <c:v>4400</c:v>
                </c:pt>
                <c:pt idx="40">
                  <c:v>4500</c:v>
                </c:pt>
                <c:pt idx="41">
                  <c:v>4600</c:v>
                </c:pt>
                <c:pt idx="42">
                  <c:v>4700</c:v>
                </c:pt>
                <c:pt idx="43">
                  <c:v>4800</c:v>
                </c:pt>
                <c:pt idx="44">
                  <c:v>4900</c:v>
                </c:pt>
                <c:pt idx="45">
                  <c:v>5000</c:v>
                </c:pt>
                <c:pt idx="46">
                  <c:v>5100</c:v>
                </c:pt>
                <c:pt idx="47">
                  <c:v>5200</c:v>
                </c:pt>
                <c:pt idx="48">
                  <c:v>5300</c:v>
                </c:pt>
                <c:pt idx="49">
                  <c:v>5400</c:v>
                </c:pt>
                <c:pt idx="50">
                  <c:v>5500</c:v>
                </c:pt>
                <c:pt idx="51">
                  <c:v>5600</c:v>
                </c:pt>
                <c:pt idx="52">
                  <c:v>5700</c:v>
                </c:pt>
                <c:pt idx="53">
                  <c:v>5800</c:v>
                </c:pt>
                <c:pt idx="54">
                  <c:v>5900</c:v>
                </c:pt>
                <c:pt idx="55">
                  <c:v>6000</c:v>
                </c:pt>
                <c:pt idx="56">
                  <c:v>6100</c:v>
                </c:pt>
                <c:pt idx="57">
                  <c:v>6200</c:v>
                </c:pt>
                <c:pt idx="58">
                  <c:v>6300</c:v>
                </c:pt>
                <c:pt idx="59">
                  <c:v>6400</c:v>
                </c:pt>
                <c:pt idx="60">
                  <c:v>6500</c:v>
                </c:pt>
                <c:pt idx="61">
                  <c:v>6600</c:v>
                </c:pt>
                <c:pt idx="62">
                  <c:v>6700</c:v>
                </c:pt>
                <c:pt idx="63">
                  <c:v>6800</c:v>
                </c:pt>
                <c:pt idx="64">
                  <c:v>6900</c:v>
                </c:pt>
                <c:pt idx="65">
                  <c:v>7000</c:v>
                </c:pt>
              </c:numCache>
            </c:numRef>
          </c:cat>
          <c:val>
            <c:numRef>
              <c:f>Sheet1!$B$2:$B$67</c:f>
              <c:numCache>
                <c:formatCode>General</c:formatCode>
                <c:ptCount val="66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  <c:pt idx="5">
                  <c:v>2</c:v>
                </c:pt>
                <c:pt idx="6">
                  <c:v>1</c:v>
                </c:pt>
                <c:pt idx="7">
                  <c:v>0</c:v>
                </c:pt>
                <c:pt idx="8">
                  <c:v>1</c:v>
                </c:pt>
                <c:pt idx="9">
                  <c:v>2</c:v>
                </c:pt>
                <c:pt idx="10">
                  <c:v>1</c:v>
                </c:pt>
                <c:pt idx="11">
                  <c:v>0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0</c:v>
                </c:pt>
                <c:pt idx="18">
                  <c:v>3</c:v>
                </c:pt>
                <c:pt idx="19">
                  <c:v>0</c:v>
                </c:pt>
                <c:pt idx="20">
                  <c:v>5</c:v>
                </c:pt>
                <c:pt idx="21">
                  <c:v>5</c:v>
                </c:pt>
                <c:pt idx="22">
                  <c:v>6</c:v>
                </c:pt>
                <c:pt idx="23">
                  <c:v>6</c:v>
                </c:pt>
                <c:pt idx="24">
                  <c:v>5</c:v>
                </c:pt>
                <c:pt idx="25">
                  <c:v>1</c:v>
                </c:pt>
                <c:pt idx="26">
                  <c:v>8</c:v>
                </c:pt>
                <c:pt idx="27">
                  <c:v>7</c:v>
                </c:pt>
                <c:pt idx="28">
                  <c:v>6</c:v>
                </c:pt>
                <c:pt idx="29">
                  <c:v>4</c:v>
                </c:pt>
                <c:pt idx="30">
                  <c:v>6</c:v>
                </c:pt>
                <c:pt idx="31">
                  <c:v>9</c:v>
                </c:pt>
                <c:pt idx="32">
                  <c:v>10</c:v>
                </c:pt>
                <c:pt idx="33">
                  <c:v>16</c:v>
                </c:pt>
                <c:pt idx="34">
                  <c:v>8</c:v>
                </c:pt>
                <c:pt idx="35">
                  <c:v>9</c:v>
                </c:pt>
                <c:pt idx="36">
                  <c:v>16</c:v>
                </c:pt>
                <c:pt idx="37">
                  <c:v>10</c:v>
                </c:pt>
                <c:pt idx="38">
                  <c:v>15</c:v>
                </c:pt>
                <c:pt idx="39">
                  <c:v>11</c:v>
                </c:pt>
                <c:pt idx="40">
                  <c:v>12</c:v>
                </c:pt>
                <c:pt idx="41">
                  <c:v>9</c:v>
                </c:pt>
                <c:pt idx="42">
                  <c:v>10</c:v>
                </c:pt>
                <c:pt idx="43">
                  <c:v>10</c:v>
                </c:pt>
                <c:pt idx="44">
                  <c:v>3</c:v>
                </c:pt>
                <c:pt idx="45">
                  <c:v>4</c:v>
                </c:pt>
                <c:pt idx="46">
                  <c:v>3</c:v>
                </c:pt>
                <c:pt idx="47">
                  <c:v>3</c:v>
                </c:pt>
                <c:pt idx="48">
                  <c:v>6</c:v>
                </c:pt>
                <c:pt idx="49">
                  <c:v>5</c:v>
                </c:pt>
                <c:pt idx="50">
                  <c:v>4</c:v>
                </c:pt>
                <c:pt idx="51">
                  <c:v>2</c:v>
                </c:pt>
                <c:pt idx="52">
                  <c:v>2</c:v>
                </c:pt>
                <c:pt idx="53">
                  <c:v>3</c:v>
                </c:pt>
                <c:pt idx="54">
                  <c:v>1</c:v>
                </c:pt>
                <c:pt idx="55">
                  <c:v>2</c:v>
                </c:pt>
                <c:pt idx="56">
                  <c:v>1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1</c:v>
                </c:pt>
                <c:pt idx="61">
                  <c:v>0</c:v>
                </c:pt>
                <c:pt idx="62">
                  <c:v>1</c:v>
                </c:pt>
                <c:pt idx="63">
                  <c:v>2</c:v>
                </c:pt>
                <c:pt idx="64">
                  <c:v>0</c:v>
                </c:pt>
                <c:pt idx="6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14-F149-834D-E93FDE79BC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7"/>
        <c:overlap val="-27"/>
        <c:axId val="1320733391"/>
        <c:axId val="1203211999"/>
      </c:barChart>
      <c:catAx>
        <c:axId val="1320733391"/>
        <c:scaling>
          <c:orientation val="minMax"/>
        </c:scaling>
        <c:delete val="0"/>
        <c:axPos val="b"/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3211999"/>
        <c:crosses val="autoZero"/>
        <c:auto val="1"/>
        <c:lblAlgn val="ctr"/>
        <c:lblOffset val="0"/>
        <c:tickLblSkip val="10"/>
        <c:tickMarkSkip val="5"/>
        <c:noMultiLvlLbl val="0"/>
      </c:catAx>
      <c:valAx>
        <c:axId val="1203211999"/>
        <c:scaling>
          <c:orientation val="minMax"/>
          <c:max val="17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0733391"/>
        <c:crossesAt val="1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Free-Stand. Lab/Image</c:v>
                </c:pt>
                <c:pt idx="1">
                  <c:v>Dialysis</c:v>
                </c:pt>
                <c:pt idx="2">
                  <c:v>Surg/Urgent Care Ctrs.</c:v>
                </c:pt>
                <c:pt idx="3">
                  <c:v>Skilled Nursing Fac.</c:v>
                </c:pt>
                <c:pt idx="4">
                  <c:v>Home Care</c:v>
                </c:pt>
                <c:pt idx="5">
                  <c:v>Hospice**</c:v>
                </c:pt>
                <c:pt idx="6">
                  <c:v>Inpt. Psychi/Substance*</c:v>
                </c:pt>
                <c:pt idx="7">
                  <c:v>Specialty Hospitals*</c:v>
                </c:pt>
                <c:pt idx="8">
                  <c:v>General Hospitals</c:v>
                </c:pt>
              </c:strCache>
            </c:strRef>
          </c:cat>
          <c:val>
            <c:numRef>
              <c:f>Sheet1!$B$2:$B$10</c:f>
              <c:numCache>
                <c:formatCode>0%</c:formatCode>
                <c:ptCount val="9"/>
                <c:pt idx="0">
                  <c:v>1</c:v>
                </c:pt>
                <c:pt idx="1">
                  <c:v>0.93</c:v>
                </c:pt>
                <c:pt idx="2">
                  <c:v>0.89</c:v>
                </c:pt>
                <c:pt idx="3">
                  <c:v>0.81</c:v>
                </c:pt>
                <c:pt idx="4">
                  <c:v>0.75</c:v>
                </c:pt>
                <c:pt idx="5">
                  <c:v>0.69</c:v>
                </c:pt>
                <c:pt idx="6">
                  <c:v>0.57999999999999996</c:v>
                </c:pt>
                <c:pt idx="7">
                  <c:v>0.43</c:v>
                </c:pt>
                <c:pt idx="8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56-A74A-89D1-1A3A679FCB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axId val="-1909824400"/>
        <c:axId val="-1909821648"/>
      </c:barChart>
      <c:catAx>
        <c:axId val="-19098244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9821648"/>
        <c:crosses val="autoZero"/>
        <c:auto val="1"/>
        <c:lblAlgn val="ctr"/>
        <c:lblOffset val="100"/>
        <c:noMultiLvlLbl val="0"/>
      </c:catAx>
      <c:valAx>
        <c:axId val="-1909821648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9824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75755858645758"/>
          <c:y val="0.12366805341608923"/>
          <c:w val="0.76015145724890754"/>
          <c:h val="0.707816147403042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Non-Profit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AMI</c:v>
                </c:pt>
                <c:pt idx="1">
                  <c:v>Pneumonia</c:v>
                </c:pt>
                <c:pt idx="2">
                  <c:v>CABG</c:v>
                </c:pt>
                <c:pt idx="3">
                  <c:v>COPD</c:v>
                </c:pt>
                <c:pt idx="4">
                  <c:v>Joint
Replace</c:v>
                </c:pt>
                <c:pt idx="5">
                  <c:v>CHF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</c:v>
                </c:pt>
                <c:pt idx="1">
                  <c:v>0.999</c:v>
                </c:pt>
                <c:pt idx="2">
                  <c:v>0.998</c:v>
                </c:pt>
                <c:pt idx="3">
                  <c:v>1.0009999999999999</c:v>
                </c:pt>
                <c:pt idx="4">
                  <c:v>1.0009999999999999</c:v>
                </c:pt>
                <c:pt idx="5">
                  <c:v>0.996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16-D64F-833A-FB666E3CA7B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Public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AMI</c:v>
                </c:pt>
                <c:pt idx="1">
                  <c:v>Pneumonia</c:v>
                </c:pt>
                <c:pt idx="2">
                  <c:v>CABG</c:v>
                </c:pt>
                <c:pt idx="3">
                  <c:v>COPD</c:v>
                </c:pt>
                <c:pt idx="4">
                  <c:v>Joint
Replace</c:v>
                </c:pt>
                <c:pt idx="5">
                  <c:v>CHF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0.997</c:v>
                </c:pt>
                <c:pt idx="1">
                  <c:v>1</c:v>
                </c:pt>
                <c:pt idx="2">
                  <c:v>1.006</c:v>
                </c:pt>
                <c:pt idx="3">
                  <c:v>0.995</c:v>
                </c:pt>
                <c:pt idx="4">
                  <c:v>1.012</c:v>
                </c:pt>
                <c:pt idx="5">
                  <c:v>1.0009999999999999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416-D64F-833A-FB666E3CA7B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For-Profit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AMI</c:v>
                </c:pt>
                <c:pt idx="1">
                  <c:v>Pneumonia</c:v>
                </c:pt>
                <c:pt idx="2">
                  <c:v>CABG</c:v>
                </c:pt>
                <c:pt idx="3">
                  <c:v>COPD</c:v>
                </c:pt>
                <c:pt idx="4">
                  <c:v>Joint
Replace</c:v>
                </c:pt>
                <c:pt idx="5">
                  <c:v>CHF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1.014</c:v>
                </c:pt>
                <c:pt idx="1">
                  <c:v>1.014</c:v>
                </c:pt>
                <c:pt idx="2">
                  <c:v>1.012</c:v>
                </c:pt>
                <c:pt idx="3">
                  <c:v>1.0069999999999999</c:v>
                </c:pt>
                <c:pt idx="4">
                  <c:v>1.0189999999999999</c:v>
                </c:pt>
                <c:pt idx="5">
                  <c:v>1.018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416-D64F-833A-FB666E3CA7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-13"/>
        <c:axId val="188646832"/>
        <c:axId val="240700544"/>
      </c:barChart>
      <c:catAx>
        <c:axId val="188646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0700544"/>
        <c:crosses val="autoZero"/>
        <c:auto val="1"/>
        <c:lblAlgn val="ctr"/>
        <c:lblOffset val="100"/>
        <c:noMultiLvlLbl val="0"/>
      </c:catAx>
      <c:valAx>
        <c:axId val="240700544"/>
        <c:scaling>
          <c:orientation val="minMax"/>
          <c:max val="1.02"/>
          <c:min val="0.9849999999999999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646832"/>
        <c:crosses val="autoZero"/>
        <c:crossBetween val="between"/>
        <c:majorUnit val="1.5000000000000003E-2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6.6943401199182975E-3"/>
          <c:y val="0.61460930936587843"/>
          <c:w val="0.1295816037425051"/>
          <c:h val="0.2444925511060931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>
                    <a:solidFill>
                      <a:srgbClr val="EBF1DD"/>
                    </a:solidFill>
                    <a:latin typeface="+mn-lt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For-Profit_x000d_Hospitals</c:v>
                </c:pt>
                <c:pt idx="1">
                  <c:v>Non-Profit_x000d_Hospitals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 formatCode="0.00%">
                  <c:v>0.27200000000000002</c:v>
                </c:pt>
                <c:pt idx="1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1C-DB42-AEE2-EC502B5084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-1908857312"/>
        <c:axId val="-1908854832"/>
      </c:barChart>
      <c:catAx>
        <c:axId val="-19088573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2400">
                <a:solidFill>
                  <a:schemeClr val="bg1"/>
                </a:solidFill>
                <a:latin typeface="+mn-lt"/>
              </a:defRPr>
            </a:pPr>
            <a:endParaRPr lang="en-US"/>
          </a:p>
        </c:txPr>
        <c:crossAx val="-1908854832"/>
        <c:crosses val="autoZero"/>
        <c:auto val="1"/>
        <c:lblAlgn val="ctr"/>
        <c:lblOffset val="100"/>
        <c:noMultiLvlLbl val="0"/>
      </c:catAx>
      <c:valAx>
        <c:axId val="-1908854832"/>
        <c:scaling>
          <c:orientation val="minMax"/>
          <c:max val="0.28999999999999998"/>
          <c:min val="0"/>
        </c:scaling>
        <c:delete val="0"/>
        <c:axPos val="l"/>
        <c:majorGridlines>
          <c:spPr>
            <a:ln>
              <a:solidFill>
                <a:schemeClr val="bg1"/>
              </a:solidFill>
              <a:prstDash val="solid"/>
            </a:ln>
          </c:spPr>
        </c:majorGridlines>
        <c:numFmt formatCode="0%" sourceLinked="0"/>
        <c:majorTickMark val="none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2400">
                <a:solidFill>
                  <a:schemeClr val="bg1"/>
                </a:solidFill>
                <a:latin typeface="+mn-lt"/>
              </a:defRPr>
            </a:pPr>
            <a:endParaRPr lang="en-US"/>
          </a:p>
        </c:txPr>
        <c:crossAx val="-1908857312"/>
        <c:crosses val="autoZero"/>
        <c:crossBetween val="between"/>
        <c:majorUnit val="0.1"/>
      </c:valAx>
      <c:spPr>
        <a:noFill/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411099605290582"/>
          <c:y val="3.3196507641850316E-2"/>
          <c:w val="0.73347919202243206"/>
          <c:h val="0.704580785376617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2008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3FA-3446-A85B-BA50E499CA51}"/>
                </c:ext>
              </c:extLst>
            </c:dLbl>
            <c:dLbl>
              <c:idx val="6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3FA-3446-A85B-BA50E499CA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100-
199% 
FPL</c:v>
                </c:pt>
                <c:pt idx="1">
                  <c:v>200-
299% 
FPL</c:v>
                </c:pt>
                <c:pt idx="2">
                  <c:v>300%+ 
FPL</c:v>
                </c:pt>
                <c:pt idx="3">
                  <c:v> </c:v>
                </c:pt>
                <c:pt idx="4">
                  <c:v>100-
199% 
FPL</c:v>
                </c:pt>
                <c:pt idx="5">
                  <c:v>200-
299% 
FPL</c:v>
                </c:pt>
                <c:pt idx="6">
                  <c:v>300%+ 
FPL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0.53</c:v>
                </c:pt>
                <c:pt idx="1">
                  <c:v>0.21</c:v>
                </c:pt>
                <c:pt idx="2">
                  <c:v>0.13</c:v>
                </c:pt>
                <c:pt idx="3">
                  <c:v>0</c:v>
                </c:pt>
                <c:pt idx="4">
                  <c:v>0.45</c:v>
                </c:pt>
                <c:pt idx="5">
                  <c:v>0.15</c:v>
                </c:pt>
                <c:pt idx="6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FA-3446-A85B-BA50E499CA5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3FA-3446-A85B-BA50E499CA51}"/>
                </c:ext>
              </c:extLst>
            </c:dLbl>
            <c:dLbl>
              <c:idx val="6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3FA-3446-A85B-BA50E499CA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100-
199% 
FPL</c:v>
                </c:pt>
                <c:pt idx="1">
                  <c:v>200-
299% 
FPL</c:v>
                </c:pt>
                <c:pt idx="2">
                  <c:v>300%+ 
FPL</c:v>
                </c:pt>
                <c:pt idx="3">
                  <c:v> </c:v>
                </c:pt>
                <c:pt idx="4">
                  <c:v>100-
199% 
FPL</c:v>
                </c:pt>
                <c:pt idx="5">
                  <c:v>200-
299% 
FPL</c:v>
                </c:pt>
                <c:pt idx="6">
                  <c:v>300%+ 
FPL</c:v>
                </c:pt>
              </c:strCache>
            </c:strRef>
          </c:cat>
          <c:val>
            <c:numRef>
              <c:f>Sheet1!$C$2:$C$8</c:f>
              <c:numCache>
                <c:formatCode>0%</c:formatCode>
                <c:ptCount val="7"/>
                <c:pt idx="0">
                  <c:v>0.79</c:v>
                </c:pt>
                <c:pt idx="1">
                  <c:v>0.64</c:v>
                </c:pt>
                <c:pt idx="2">
                  <c:v>0.24</c:v>
                </c:pt>
                <c:pt idx="3">
                  <c:v>0</c:v>
                </c:pt>
                <c:pt idx="4">
                  <c:v>0.69</c:v>
                </c:pt>
                <c:pt idx="5">
                  <c:v>0.31</c:v>
                </c:pt>
                <c:pt idx="6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3FA-3446-A85B-BA50E499CA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"/>
        <c:overlap val="-2"/>
        <c:axId val="536363839"/>
        <c:axId val="536346975"/>
      </c:barChart>
      <c:catAx>
        <c:axId val="5363638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6346975"/>
        <c:crosses val="autoZero"/>
        <c:auto val="1"/>
        <c:lblAlgn val="ctr"/>
        <c:lblOffset val="100"/>
        <c:noMultiLvlLbl val="0"/>
      </c:catAx>
      <c:valAx>
        <c:axId val="536346975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5363638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8481074793063334E-2"/>
          <c:y val="0.54733780266611443"/>
          <c:w val="0.1029328355198128"/>
          <c:h val="0.215061300625616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162411459440169E-2"/>
          <c:y val="3.3553823022197886E-2"/>
          <c:w val="0.96967517708111961"/>
          <c:h val="0.600825995686280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
Big Chain 1</c:v>
                </c:pt>
                <c:pt idx="1">
                  <c:v>
Big Chain 2</c:v>
                </c:pt>
                <c:pt idx="2">
                  <c:v>
Small Chain</c:v>
                </c:pt>
                <c:pt idx="3">
                  <c:v>
Chain</c:v>
                </c:pt>
                <c:pt idx="4">
                  <c:v>
Non-Chain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7.0000000000000007E-2</c:v>
                </c:pt>
                <c:pt idx="1">
                  <c:v>6.2E-2</c:v>
                </c:pt>
                <c:pt idx="2">
                  <c:v>6.6000000000000003E-2</c:v>
                </c:pt>
                <c:pt idx="3">
                  <c:v>0.11899999999999999</c:v>
                </c:pt>
                <c:pt idx="4">
                  <c:v>0.29799999999999999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23-F54E-978A-62273C2DCD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7"/>
        <c:overlap val="-27"/>
        <c:axId val="1885867952"/>
        <c:axId val="1933936752"/>
      </c:barChart>
      <c:catAx>
        <c:axId val="1885867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3936752"/>
        <c:crosses val="autoZero"/>
        <c:auto val="1"/>
        <c:lblAlgn val="ctr"/>
        <c:lblOffset val="100"/>
        <c:noMultiLvlLbl val="0"/>
      </c:catAx>
      <c:valAx>
        <c:axId val="1933936752"/>
        <c:scaling>
          <c:orientation val="minMax"/>
          <c:max val="0.30000000000000004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crossAx val="1885867952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483586981062857"/>
          <c:y val="6.444609079685451E-2"/>
          <c:w val="0.7128433416589055"/>
          <c:h val="0.764826699825395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Received Dialysis</c:v>
                </c:pt>
                <c:pt idx="1">
                  <c:v>Alive at 2 Years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0.53</c:v>
                </c:pt>
                <c:pt idx="1">
                  <c:v>0.56000000000000005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4F-254A-80C5-59831B95842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Non-VA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Received Dialysis</c:v>
                </c:pt>
                <c:pt idx="1">
                  <c:v>Alive at 2 Years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0.82</c:v>
                </c:pt>
                <c:pt idx="1">
                  <c:v>0.47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4F-254A-80C5-59831B9584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6"/>
        <c:overlap val="-8"/>
        <c:axId val="327825040"/>
        <c:axId val="233813168"/>
      </c:barChart>
      <c:catAx>
        <c:axId val="327825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3813168"/>
        <c:crosses val="autoZero"/>
        <c:auto val="1"/>
        <c:lblAlgn val="ctr"/>
        <c:lblOffset val="100"/>
        <c:noMultiLvlLbl val="0"/>
      </c:catAx>
      <c:valAx>
        <c:axId val="233813168"/>
        <c:scaling>
          <c:orientation val="minMax"/>
          <c:max val="0.85000000000000009"/>
          <c:min val="0"/>
        </c:scaling>
        <c:delete val="1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ash"/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327825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6.6222606750769061E-2"/>
          <c:y val="0.58410413876370315"/>
          <c:w val="0.14805398569130471"/>
          <c:h val="0.209292288705831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For-Profit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Overall_x000d_Quality</c:v>
                </c:pt>
                <c:pt idx="1">
                  <c:v>Process_x000d_of Care</c:v>
                </c:pt>
                <c:pt idx="2">
                  <c:v>Functional_x000d_Improvement</c:v>
                </c:pt>
                <c:pt idx="3">
                  <c:v>Avoiding_x000d_Hosp. Admit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0.77200000000000002</c:v>
                </c:pt>
                <c:pt idx="1">
                  <c:v>0.86</c:v>
                </c:pt>
                <c:pt idx="2">
                  <c:v>0.56899999999999995</c:v>
                </c:pt>
                <c:pt idx="3">
                  <c:v>0.71599999999999997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11-3A48-BFE1-22A09D49892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Non-Profit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Overall_x000d_Quality</c:v>
                </c:pt>
                <c:pt idx="1">
                  <c:v>Process_x000d_of Care</c:v>
                </c:pt>
                <c:pt idx="2">
                  <c:v>Functional_x000d_Improvement</c:v>
                </c:pt>
                <c:pt idx="3">
                  <c:v>Avoiding_x000d_Hosp. Admit</c:v>
                </c:pt>
              </c:strCache>
            </c:strRef>
          </c:cat>
          <c:val>
            <c:numRef>
              <c:f>Sheet1!$C$2:$C$5</c:f>
              <c:numCache>
                <c:formatCode>0.0%</c:formatCode>
                <c:ptCount val="4"/>
                <c:pt idx="0">
                  <c:v>0.78700000000000003</c:v>
                </c:pt>
                <c:pt idx="1">
                  <c:v>0.874</c:v>
                </c:pt>
                <c:pt idx="2">
                  <c:v>0.60099999999999998</c:v>
                </c:pt>
                <c:pt idx="3">
                  <c:v>0.73499999999999999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011-3A48-BFE1-22A09D4989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-8"/>
        <c:axId val="-1911140768"/>
        <c:axId val="-1911138288"/>
      </c:barChart>
      <c:catAx>
        <c:axId val="-19111407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2400">
                <a:solidFill>
                  <a:schemeClr val="bg1"/>
                </a:solidFill>
                <a:latin typeface="+mn-lt"/>
              </a:defRPr>
            </a:pPr>
            <a:endParaRPr lang="en-US"/>
          </a:p>
        </c:txPr>
        <c:crossAx val="-1911138288"/>
        <c:crosses val="autoZero"/>
        <c:auto val="1"/>
        <c:lblAlgn val="ctr"/>
        <c:lblOffset val="100"/>
        <c:noMultiLvlLbl val="0"/>
      </c:catAx>
      <c:valAx>
        <c:axId val="-1911138288"/>
        <c:scaling>
          <c:orientation val="minMax"/>
          <c:max val="0.88"/>
          <c:min val="0.5"/>
        </c:scaling>
        <c:delete val="0"/>
        <c:axPos val="l"/>
        <c:majorGridlines>
          <c:spPr>
            <a:ln>
              <a:solidFill>
                <a:schemeClr val="bg1"/>
              </a:solidFill>
              <a:prstDash val="solid"/>
            </a:ln>
          </c:spPr>
        </c:majorGridlines>
        <c:numFmt formatCode="0%" sourceLinked="0"/>
        <c:majorTickMark val="none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2400">
                <a:solidFill>
                  <a:schemeClr val="bg1"/>
                </a:solidFill>
                <a:latin typeface="+mn-lt"/>
              </a:defRPr>
            </a:pPr>
            <a:endParaRPr lang="en-US"/>
          </a:p>
        </c:txPr>
        <c:crossAx val="-1911140768"/>
        <c:crosses val="autoZero"/>
        <c:crossBetween val="between"/>
        <c:majorUnit val="0.1"/>
      </c:valAx>
      <c:spPr>
        <a:noFill/>
        <a:ln>
          <a:noFill/>
        </a:ln>
      </c:spPr>
    </c:plotArea>
    <c:legend>
      <c:legendPos val="b"/>
      <c:layout>
        <c:manualLayout>
          <c:xMode val="edge"/>
          <c:yMode val="edge"/>
          <c:x val="0.280961765485782"/>
          <c:y val="0.90149268364915203"/>
          <c:w val="0.48877082513321402"/>
          <c:h val="7.8010680441912297E-2"/>
        </c:manualLayout>
      </c:layout>
      <c:overlay val="0"/>
      <c:txPr>
        <a:bodyPr/>
        <a:lstStyle/>
        <a:p>
          <a:pPr>
            <a:defRPr sz="2400">
              <a:solidFill>
                <a:schemeClr val="bg1"/>
              </a:solidFill>
              <a:latin typeface="+mn-lt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35366978507479802"/>
          <c:y val="4.3555351306489097E-2"/>
          <c:w val="0.62547757647583302"/>
          <c:h val="0.7036783362176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For-Profit</c:v>
                </c:pt>
              </c:strCache>
            </c:strRef>
          </c:tx>
          <c:spPr>
            <a:solidFill>
              <a:srgbClr val="9F2936"/>
            </a:solidFill>
            <a:ln>
              <a:solidFill>
                <a:srgbClr val="FFFFFF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Total_x000d_Excluding Profit</c:v>
                </c:pt>
                <c:pt idx="1">
                  <c:v>Administration</c:v>
                </c:pt>
                <c:pt idx="2">
                  <c:v>Profit</c:v>
                </c:pt>
              </c:strCache>
            </c:strRef>
          </c:cat>
          <c:val>
            <c:numRef>
              <c:f>Sheet1!$B$2:$B$4</c:f>
              <c:numCache>
                <c:formatCode>"$"#,##0;[Red]"$"#,##0</c:formatCode>
                <c:ptCount val="3"/>
                <c:pt idx="0">
                  <c:v>4827</c:v>
                </c:pt>
                <c:pt idx="1">
                  <c:v>1279</c:v>
                </c:pt>
                <c:pt idx="2">
                  <c:v>724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09-0947-AF4F-A2C2BC5F20E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Non-Profit</c:v>
                </c:pt>
              </c:strCache>
            </c:strRef>
          </c:tx>
          <c:spPr>
            <a:solidFill>
              <a:srgbClr val="008C81"/>
            </a:solidFill>
            <a:ln>
              <a:solidFill>
                <a:srgbClr val="FFFFFF"/>
              </a:solidFill>
            </a:ln>
          </c:spPr>
          <c:invertIfNegative val="0"/>
          <c:dLbls>
            <c:dLbl>
              <c:idx val="2"/>
              <c:layout>
                <c:manualLayout>
                  <c:x val="0"/>
                  <c:y val="4.2078625176042101E-3"/>
                </c:manualLayout>
              </c:layout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509-0947-AF4F-A2C2BC5F20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Total_x000d_Excluding Profit</c:v>
                </c:pt>
                <c:pt idx="1">
                  <c:v>Administration</c:v>
                </c:pt>
                <c:pt idx="2">
                  <c:v>Profit</c:v>
                </c:pt>
              </c:strCache>
            </c:strRef>
          </c:cat>
          <c:val>
            <c:numRef>
              <c:f>Sheet1!$C$2:$C$4</c:f>
              <c:numCache>
                <c:formatCode>"$"#,##0;[Red]"$"#,##0</c:formatCode>
                <c:ptCount val="3"/>
                <c:pt idx="0">
                  <c:v>4075</c:v>
                </c:pt>
                <c:pt idx="1">
                  <c:v>681</c:v>
                </c:pt>
                <c:pt idx="2">
                  <c:v>261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509-0947-AF4F-A2C2BC5F20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-8"/>
        <c:axId val="-1909749200"/>
        <c:axId val="-1909746448"/>
      </c:barChart>
      <c:catAx>
        <c:axId val="-19097492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solidFill>
              <a:srgbClr val="FFFFFF"/>
            </a:solidFill>
          </a:ln>
        </c:spPr>
        <c:txPr>
          <a:bodyPr/>
          <a:lstStyle/>
          <a:p>
            <a:pPr>
              <a:lnSpc>
                <a:spcPct val="90000"/>
              </a:lnSpc>
              <a:defRPr sz="2800">
                <a:solidFill>
                  <a:schemeClr val="bg1"/>
                </a:solidFill>
                <a:latin typeface="+mn-lt"/>
              </a:defRPr>
            </a:pPr>
            <a:endParaRPr lang="en-US"/>
          </a:p>
        </c:txPr>
        <c:crossAx val="-1909746448"/>
        <c:crosses val="autoZero"/>
        <c:auto val="1"/>
        <c:lblAlgn val="ctr"/>
        <c:lblOffset val="100"/>
        <c:noMultiLvlLbl val="0"/>
      </c:catAx>
      <c:valAx>
        <c:axId val="-1909746448"/>
        <c:scaling>
          <c:orientation val="minMax"/>
          <c:max val="4900"/>
          <c:min val="0"/>
        </c:scaling>
        <c:delete val="0"/>
        <c:axPos val="l"/>
        <c:majorGridlines>
          <c:spPr>
            <a:ln>
              <a:solidFill>
                <a:srgbClr val="FFFFFF"/>
              </a:solidFill>
              <a:prstDash val="solid"/>
            </a:ln>
          </c:spPr>
        </c:majorGridlines>
        <c:numFmt formatCode="&quot;$&quot;#,##0" sourceLinked="0"/>
        <c:majorTickMark val="none"/>
        <c:minorTickMark val="none"/>
        <c:tickLblPos val="nextTo"/>
        <c:spPr>
          <a:ln>
            <a:solidFill>
              <a:srgbClr val="FFFFFF"/>
            </a:solidFill>
          </a:ln>
        </c:spPr>
        <c:txPr>
          <a:bodyPr/>
          <a:lstStyle/>
          <a:p>
            <a:pPr>
              <a:defRPr sz="2800">
                <a:solidFill>
                  <a:schemeClr val="bg1"/>
                </a:solidFill>
                <a:latin typeface="+mn-lt"/>
              </a:defRPr>
            </a:pPr>
            <a:endParaRPr lang="en-US"/>
          </a:p>
        </c:txPr>
        <c:crossAx val="-1909749200"/>
        <c:crosses val="autoZero"/>
        <c:crossBetween val="between"/>
        <c:majorUnit val="1000"/>
      </c:valAx>
      <c:spPr>
        <a:noFill/>
        <a:ln>
          <a:noFill/>
        </a:ln>
      </c:spPr>
    </c:plotArea>
    <c:legend>
      <c:legendPos val="l"/>
      <c:overlay val="0"/>
      <c:txPr>
        <a:bodyPr/>
        <a:lstStyle/>
        <a:p>
          <a:pPr>
            <a:defRPr sz="2800">
              <a:solidFill>
                <a:schemeClr val="bg1"/>
              </a:solidFill>
              <a:latin typeface="+mn-lt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2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For-Profit</c:v>
                </c:pt>
                <c:pt idx="1">
                  <c:v>Government</c:v>
                </c:pt>
                <c:pt idx="2">
                  <c:v>Non-Profit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3.33</c:v>
                </c:pt>
                <c:pt idx="1">
                  <c:v>3.67</c:v>
                </c:pt>
                <c:pt idx="2">
                  <c:v>3.83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37-6049-B218-4C2191C0CC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overlap val="-27"/>
        <c:axId val="1940284544"/>
        <c:axId val="1833922480"/>
      </c:barChart>
      <c:catAx>
        <c:axId val="1940284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3922480"/>
        <c:crosses val="autoZero"/>
        <c:auto val="1"/>
        <c:lblAlgn val="ctr"/>
        <c:lblOffset val="100"/>
        <c:noMultiLvlLbl val="0"/>
      </c:catAx>
      <c:valAx>
        <c:axId val="1833922480"/>
        <c:scaling>
          <c:orientation val="minMax"/>
          <c:max val="4"/>
          <c:min val="2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0284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+mn-lt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Sheet1!$A$2:$A$19</c:f>
              <c:numCache>
                <c:formatCode>General</c:formatCode>
                <c:ptCount val="18"/>
                <c:pt idx="0">
                  <c:v>1993</c:v>
                </c:pt>
                <c:pt idx="1">
                  <c:v>1994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</c:numCache>
            </c:numRef>
          </c:cat>
          <c:val>
            <c:numRef>
              <c:f>Sheet1!$B$2:$B$19</c:f>
              <c:numCache>
                <c:formatCode>0%</c:formatCode>
                <c:ptCount val="18"/>
                <c:pt idx="0">
                  <c:v>0.06</c:v>
                </c:pt>
                <c:pt idx="1">
                  <c:v>0.09</c:v>
                </c:pt>
                <c:pt idx="3">
                  <c:v>0.3</c:v>
                </c:pt>
                <c:pt idx="4">
                  <c:v>0.31</c:v>
                </c:pt>
                <c:pt idx="5">
                  <c:v>0.33</c:v>
                </c:pt>
                <c:pt idx="6">
                  <c:v>0.36</c:v>
                </c:pt>
                <c:pt idx="8">
                  <c:v>0.52</c:v>
                </c:pt>
                <c:pt idx="9">
                  <c:v>0.53</c:v>
                </c:pt>
                <c:pt idx="10">
                  <c:v>0.54</c:v>
                </c:pt>
                <c:pt idx="11">
                  <c:v>0.56000000000000005</c:v>
                </c:pt>
                <c:pt idx="12">
                  <c:v>0.56999999999999995</c:v>
                </c:pt>
                <c:pt idx="13">
                  <c:v>0.59</c:v>
                </c:pt>
                <c:pt idx="14">
                  <c:v>0.61</c:v>
                </c:pt>
                <c:pt idx="15">
                  <c:v>0.63</c:v>
                </c:pt>
                <c:pt idx="16">
                  <c:v>0.65</c:v>
                </c:pt>
                <c:pt idx="17">
                  <c:v>0.67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2E-BD47-AF9A-CBC0C42EEB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-1909735776"/>
        <c:axId val="-1909733296"/>
      </c:barChart>
      <c:catAx>
        <c:axId val="-1909735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solidFill>
              <a:schemeClr val="bg1"/>
            </a:solidFill>
          </a:ln>
        </c:spPr>
        <c:txPr>
          <a:bodyPr rot="-5400000" vert="horz"/>
          <a:lstStyle/>
          <a:p>
            <a:pPr>
              <a:defRPr sz="2400">
                <a:solidFill>
                  <a:schemeClr val="bg1"/>
                </a:solidFill>
                <a:latin typeface="+mn-lt"/>
              </a:defRPr>
            </a:pPr>
            <a:endParaRPr lang="en-US"/>
          </a:p>
        </c:txPr>
        <c:crossAx val="-1909733296"/>
        <c:crosses val="autoZero"/>
        <c:auto val="1"/>
        <c:lblAlgn val="ctr"/>
        <c:lblOffset val="100"/>
        <c:noMultiLvlLbl val="0"/>
      </c:catAx>
      <c:valAx>
        <c:axId val="-1909733296"/>
        <c:scaling>
          <c:orientation val="minMax"/>
          <c:max val="0.7"/>
          <c:min val="0"/>
        </c:scaling>
        <c:delete val="0"/>
        <c:axPos val="l"/>
        <c:majorGridlines>
          <c:spPr>
            <a:ln>
              <a:solidFill>
                <a:schemeClr val="bg1"/>
              </a:solidFill>
              <a:prstDash val="solid"/>
            </a:ln>
          </c:spPr>
        </c:majorGridlines>
        <c:numFmt formatCode="0%" sourceLinked="1"/>
        <c:majorTickMark val="none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2400">
                <a:solidFill>
                  <a:schemeClr val="bg1"/>
                </a:solidFill>
                <a:latin typeface="+mn-lt"/>
              </a:defRPr>
            </a:pPr>
            <a:endParaRPr lang="en-US"/>
          </a:p>
        </c:txPr>
        <c:crossAx val="-1909735776"/>
        <c:crosses val="autoZero"/>
        <c:crossBetween val="between"/>
        <c:majorUnit val="0.2"/>
      </c:valAx>
      <c:spPr>
        <a:noFill/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>
                    <a:solidFill>
                      <a:srgbClr val="EBF1DD"/>
                    </a:solidFill>
                    <a:latin typeface="+mn-lt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For Profit</c:v>
                </c:pt>
                <c:pt idx="1">
                  <c:v>Non-Profit</c:v>
                </c:pt>
                <c:pt idx="2">
                  <c:v>Public</c:v>
                </c:pt>
              </c:strCache>
            </c:strRef>
          </c:cat>
          <c:val>
            <c:numRef>
              <c:f>Sheet1!$B$2:$B$4</c:f>
              <c:numCache>
                <c:formatCode>0.00</c:formatCode>
                <c:ptCount val="3"/>
                <c:pt idx="0">
                  <c:v>1</c:v>
                </c:pt>
                <c:pt idx="1">
                  <c:v>1.72</c:v>
                </c:pt>
                <c:pt idx="2">
                  <c:v>1.66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1C-9449-A3EE-1848C14384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-1909704528"/>
        <c:axId val="-1909702048"/>
      </c:barChart>
      <c:catAx>
        <c:axId val="-19097045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2400">
                <a:solidFill>
                  <a:schemeClr val="bg1"/>
                </a:solidFill>
                <a:latin typeface="+mn-lt"/>
                <a:cs typeface="Franklin Gothic Book"/>
              </a:defRPr>
            </a:pPr>
            <a:endParaRPr lang="en-US"/>
          </a:p>
        </c:txPr>
        <c:crossAx val="-1909702048"/>
        <c:crosses val="autoZero"/>
        <c:auto val="1"/>
        <c:lblAlgn val="ctr"/>
        <c:lblOffset val="100"/>
        <c:noMultiLvlLbl val="0"/>
      </c:catAx>
      <c:valAx>
        <c:axId val="-1909702048"/>
        <c:scaling>
          <c:orientation val="minMax"/>
          <c:max val="1.8"/>
          <c:min val="0"/>
        </c:scaling>
        <c:delete val="0"/>
        <c:axPos val="l"/>
        <c:majorGridlines>
          <c:spPr>
            <a:ln>
              <a:solidFill>
                <a:schemeClr val="bg1"/>
              </a:solidFill>
              <a:prstDash val="solid"/>
            </a:ln>
          </c:spPr>
        </c:majorGridlines>
        <c:numFmt formatCode="0.0" sourceLinked="0"/>
        <c:majorTickMark val="none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2400">
                <a:solidFill>
                  <a:schemeClr val="bg1"/>
                </a:solidFill>
                <a:latin typeface="+mn-lt"/>
                <a:cs typeface="Franklin Gothic Book"/>
              </a:defRPr>
            </a:pPr>
            <a:endParaRPr lang="en-US"/>
          </a:p>
        </c:txPr>
        <c:crossAx val="-1909704528"/>
        <c:crosses val="autoZero"/>
        <c:crossBetween val="between"/>
        <c:majorUnit val="0.5"/>
        <c:minorUnit val="2E-3"/>
      </c:valAx>
      <c:spPr>
        <a:noFill/>
        <a:ln>
          <a:noFill/>
        </a:ln>
        <a:effectLst/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</c:spPr>
          <c:invertIfNegative val="0"/>
          <c:dPt>
            <c:idx val="22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34B0-E943-A4F2-9F6733B95785}"/>
              </c:ext>
            </c:extLst>
          </c:dPt>
          <c:dPt>
            <c:idx val="23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34B0-E943-A4F2-9F6733B95785}"/>
              </c:ext>
            </c:extLst>
          </c:dPt>
          <c:dPt>
            <c:idx val="24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34B0-E943-A4F2-9F6733B95785}"/>
              </c:ext>
            </c:extLst>
          </c:dPt>
          <c:dPt>
            <c:idx val="25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34B0-E943-A4F2-9F6733B95785}"/>
              </c:ext>
            </c:extLst>
          </c:dPt>
          <c:dPt>
            <c:idx val="2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34B0-E943-A4F2-9F6733B95785}"/>
              </c:ext>
            </c:extLst>
          </c:dPt>
          <c:dPt>
            <c:idx val="27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34B0-E943-A4F2-9F6733B95785}"/>
              </c:ext>
            </c:extLst>
          </c:dPt>
          <c:dPt>
            <c:idx val="28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34B0-E943-A4F2-9F6733B95785}"/>
              </c:ext>
            </c:extLst>
          </c:dPt>
          <c:dPt>
            <c:idx val="29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0-CBBA-E840-AC24-2F2C979C6814}"/>
              </c:ext>
            </c:extLst>
          </c:dPt>
          <c:dLbls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100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Sheet1!$A$2:$A$31</c:f>
              <c:numCache>
                <c:formatCode>General</c:formatCode>
                <c:ptCount val="30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</c:numCache>
            </c:numRef>
          </c:cat>
          <c:val>
            <c:numRef>
              <c:f>Sheet1!$B$2:$B$31</c:f>
              <c:numCache>
                <c:formatCode>General</c:formatCode>
                <c:ptCount val="30"/>
                <c:pt idx="0">
                  <c:v>40</c:v>
                </c:pt>
                <c:pt idx="1">
                  <c:v>45</c:v>
                </c:pt>
                <c:pt idx="2">
                  <c:v>48</c:v>
                </c:pt>
                <c:pt idx="3">
                  <c:v>51</c:v>
                </c:pt>
                <c:pt idx="4">
                  <c:v>55</c:v>
                </c:pt>
                <c:pt idx="5">
                  <c:v>61</c:v>
                </c:pt>
                <c:pt idx="6">
                  <c:v>67</c:v>
                </c:pt>
                <c:pt idx="7">
                  <c:v>75</c:v>
                </c:pt>
                <c:pt idx="8">
                  <c:v>85</c:v>
                </c:pt>
                <c:pt idx="9">
                  <c:v>105</c:v>
                </c:pt>
                <c:pt idx="10">
                  <c:v>121</c:v>
                </c:pt>
                <c:pt idx="11">
                  <c:v>139</c:v>
                </c:pt>
                <c:pt idx="12">
                  <c:v>158</c:v>
                </c:pt>
                <c:pt idx="13">
                  <c:v>176</c:v>
                </c:pt>
                <c:pt idx="14">
                  <c:v>192</c:v>
                </c:pt>
                <c:pt idx="15">
                  <c:v>205</c:v>
                </c:pt>
                <c:pt idx="16">
                  <c:v>224</c:v>
                </c:pt>
                <c:pt idx="17">
                  <c:v>236</c:v>
                </c:pt>
                <c:pt idx="18">
                  <c:v>243</c:v>
                </c:pt>
                <c:pt idx="19">
                  <c:v>253</c:v>
                </c:pt>
                <c:pt idx="20">
                  <c:v>253</c:v>
                </c:pt>
                <c:pt idx="21">
                  <c:v>259</c:v>
                </c:pt>
                <c:pt idx="22">
                  <c:v>259</c:v>
                </c:pt>
                <c:pt idx="23">
                  <c:v>265</c:v>
                </c:pt>
                <c:pt idx="24">
                  <c:v>298</c:v>
                </c:pt>
                <c:pt idx="25">
                  <c:v>325</c:v>
                </c:pt>
                <c:pt idx="26">
                  <c:v>329</c:v>
                </c:pt>
                <c:pt idx="27">
                  <c:v>338</c:v>
                </c:pt>
                <c:pt idx="28">
                  <c:v>360</c:v>
                </c:pt>
                <c:pt idx="29">
                  <c:v>381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4B0-E943-A4F2-9F6733B957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axId val="-1908797280"/>
        <c:axId val="-1908794800"/>
      </c:barChart>
      <c:catAx>
        <c:axId val="-19087972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crossAx val="-1908794800"/>
        <c:crosses val="autoZero"/>
        <c:auto val="1"/>
        <c:lblAlgn val="ctr"/>
        <c:lblOffset val="100"/>
        <c:tickLblSkip val="5"/>
        <c:noMultiLvlLbl val="0"/>
      </c:catAx>
      <c:valAx>
        <c:axId val="-1908794800"/>
        <c:scaling>
          <c:orientation val="minMax"/>
          <c:max val="390"/>
          <c:min val="0"/>
        </c:scaling>
        <c:delete val="0"/>
        <c:axPos val="l"/>
        <c:majorGridlines>
          <c:spPr>
            <a:ln>
              <a:solidFill>
                <a:schemeClr val="bg1"/>
              </a:solidFill>
              <a:prstDash val="solid"/>
            </a:ln>
          </c:spPr>
        </c:majorGridlines>
        <c:numFmt formatCode="&quot;$&quot;#,##0" sourceLinked="0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crossAx val="-1908797280"/>
        <c:crosses val="autoZero"/>
        <c:crossBetween val="between"/>
        <c:majorUnit val="100"/>
      </c:valAx>
      <c:spPr>
        <a:noFill/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2400">
          <a:solidFill>
            <a:schemeClr val="bg1"/>
          </a:solidFill>
          <a:latin typeface="+mn-lt"/>
          <a:cs typeface="Franklin Gothic Book"/>
        </a:defRPr>
      </a:pPr>
      <a:endParaRPr lang="en-US"/>
    </a:p>
  </c:txPr>
  <c:externalData r:id="rId1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Medicare Spending 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Sheet1!$B$2:$B$7</c:f>
              <c:numCache>
                <c:formatCode>_("$"* #,##0.0_);_("$"* \(#,##0.0\);_("$"* "-"??_);_(@_)</c:formatCode>
                <c:ptCount val="6"/>
                <c:pt idx="0">
                  <c:v>26.3</c:v>
                </c:pt>
                <c:pt idx="1">
                  <c:v>24.7</c:v>
                </c:pt>
                <c:pt idx="2">
                  <c:v>22.3</c:v>
                </c:pt>
                <c:pt idx="3">
                  <c:v>25.4</c:v>
                </c:pt>
                <c:pt idx="4">
                  <c:v>30</c:v>
                </c:pt>
                <c:pt idx="5">
                  <c:v>32.5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3B-9D46-BF7E-2215FF931D5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Cost at VA Prices 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Sheet1!$C$2:$C$7</c:f>
              <c:numCache>
                <c:formatCode>_("$"* #,##0.0_);_("$"* \(#,##0.0\);_("$"* "-"??_);_(@_)</c:formatCode>
                <c:ptCount val="6"/>
                <c:pt idx="0">
                  <c:v>13.4</c:v>
                </c:pt>
                <c:pt idx="1">
                  <c:v>12.4</c:v>
                </c:pt>
                <c:pt idx="2">
                  <c:v>12.4</c:v>
                </c:pt>
                <c:pt idx="3">
                  <c:v>15.8</c:v>
                </c:pt>
                <c:pt idx="4">
                  <c:v>17.899999999999999</c:v>
                </c:pt>
                <c:pt idx="5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3B-9D46-BF7E-2215FF931D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7"/>
        <c:overlap val="-10"/>
        <c:axId val="1879420080"/>
        <c:axId val="1831132992"/>
      </c:barChart>
      <c:catAx>
        <c:axId val="1879420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1132992"/>
        <c:crosses val="autoZero"/>
        <c:auto val="1"/>
        <c:lblAlgn val="ctr"/>
        <c:lblOffset val="100"/>
        <c:noMultiLvlLbl val="0"/>
      </c:catAx>
      <c:valAx>
        <c:axId val="1831132992"/>
        <c:scaling>
          <c:orientation val="minMax"/>
        </c:scaling>
        <c:delete val="1"/>
        <c:axPos val="l"/>
        <c:numFmt formatCode="_(&quot;$&quot;* #,##0.0_);_(&quot;$&quot;* \(#,##0.0\);_(&quot;$&quot;* &quot;-&quot;??_);_(@_)" sourceLinked="1"/>
        <c:majorTickMark val="none"/>
        <c:minorTickMark val="none"/>
        <c:tickLblPos val="nextTo"/>
        <c:crossAx val="1879420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Series 1 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536-414D-952A-565C4CF961A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0536-414D-952A-565C4CF961A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USA</c:v>
                </c:pt>
                <c:pt idx="1">
                  <c:v>USA
(Post-
Rebate)</c:v>
                </c:pt>
                <c:pt idx="2">
                  <c:v>UK</c:v>
                </c:pt>
                <c:pt idx="3">
                  <c:v>Ontario</c:v>
                </c:pt>
                <c:pt idx="4">
                  <c:v>Ontario
(Post-
Rebate)</c:v>
                </c:pt>
                <c:pt idx="5">
                  <c:v>Japan</c:v>
                </c:pt>
              </c:strCache>
            </c:strRef>
          </c:cat>
          <c:val>
            <c:numRef>
              <c:f>Sheet1!$B$2:$B$7</c:f>
              <c:numCache>
                <c:formatCode>_("$"* #,##0_);_("$"* \(#,##0\);_("$"* "-"??_);_(@_)</c:formatCode>
                <c:ptCount val="6"/>
                <c:pt idx="0">
                  <c:v>466</c:v>
                </c:pt>
                <c:pt idx="1">
                  <c:v>388</c:v>
                </c:pt>
                <c:pt idx="2">
                  <c:v>111</c:v>
                </c:pt>
                <c:pt idx="3">
                  <c:v>133</c:v>
                </c:pt>
                <c:pt idx="4">
                  <c:v>93</c:v>
                </c:pt>
                <c:pt idx="5">
                  <c:v>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36-414D-952A-565C4CF961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overlap val="-27"/>
        <c:axId val="1942476672"/>
        <c:axId val="1883102448"/>
      </c:barChart>
      <c:catAx>
        <c:axId val="1942476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3102448"/>
        <c:crosses val="autoZero"/>
        <c:auto val="1"/>
        <c:lblAlgn val="ctr"/>
        <c:lblOffset val="100"/>
        <c:noMultiLvlLbl val="0"/>
      </c:catAx>
      <c:valAx>
        <c:axId val="1883102448"/>
        <c:scaling>
          <c:orientation val="minMax"/>
        </c:scaling>
        <c:delete val="1"/>
        <c:axPos val="l"/>
        <c:numFmt formatCode="_(&quot;$&quot;* #,##0_);_(&quot;$&quot;* \(#,##0\);_(&quot;$&quot;* &quot;-&quot;??_);_(@_)" sourceLinked="1"/>
        <c:majorTickMark val="none"/>
        <c:minorTickMark val="none"/>
        <c:tickLblPos val="nextTo"/>
        <c:crossAx val="1942476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Had a_x000d_Doctor Visit</c:v>
                </c:pt>
                <c:pt idx="1">
                  <c:v>Aware of_x000d_Hypertension</c:v>
                </c:pt>
                <c:pt idx="2">
                  <c:v>Hypertension_x000d_Controlled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</c:v>
                </c:pt>
                <c:pt idx="1">
                  <c:v>1.8</c:v>
                </c:pt>
                <c:pt idx="2">
                  <c:v>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88-9C4A-84F6-CA90A24AFB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1"/>
        <c:overlap val="-27"/>
        <c:axId val="-1914785552"/>
        <c:axId val="-1914782800"/>
      </c:barChart>
      <c:catAx>
        <c:axId val="-1914785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914782800"/>
        <c:crosses val="autoZero"/>
        <c:auto val="1"/>
        <c:lblAlgn val="ctr"/>
        <c:lblOffset val="100"/>
        <c:noMultiLvlLbl val="0"/>
      </c:catAx>
      <c:valAx>
        <c:axId val="-1914782800"/>
        <c:scaling>
          <c:orientation val="minMax"/>
          <c:max val="5.0999999999999996"/>
          <c:min val="0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914785552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bg1"/>
          </a:solidFill>
          <a:latin typeface="Arial" charset="0"/>
          <a:ea typeface="Arial" charset="0"/>
          <a:cs typeface="Arial" charset="0"/>
        </a:defRPr>
      </a:pPr>
      <a:endParaRPr lang="en-US"/>
    </a:p>
  </c:txPr>
  <c:externalData r:id="rId3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561234925252971"/>
          <c:y val="5.0536850255090623E-2"/>
          <c:w val="0.63206084588529132"/>
          <c:h val="0.666689080019778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USA 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Drug Eluting Stent</c:v>
                </c:pt>
                <c:pt idx="1">
                  <c:v>Dual Chamber Pacer</c:v>
                </c:pt>
                <c:pt idx="2">
                  <c:v>Single Chamber Pacer</c:v>
                </c:pt>
              </c:strCache>
            </c:strRef>
          </c:cat>
          <c:val>
            <c:numRef>
              <c:f>Sheet1!$B$2:$B$4</c:f>
              <c:numCache>
                <c:formatCode>_("$"* #,##0_);_("$"* \(#,##0\);_("$"* "-"??_);_(@_)</c:formatCode>
                <c:ptCount val="3"/>
                <c:pt idx="0">
                  <c:v>1415</c:v>
                </c:pt>
                <c:pt idx="1">
                  <c:v>4242</c:v>
                </c:pt>
                <c:pt idx="2">
                  <c:v>3734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B1-F64F-9F35-01E34EDA3F4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France 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Drug Eluting Stent</c:v>
                </c:pt>
                <c:pt idx="1">
                  <c:v>Dual Chamber Pacer</c:v>
                </c:pt>
                <c:pt idx="2">
                  <c:v>Single Chamber Pacer</c:v>
                </c:pt>
              </c:strCache>
            </c:strRef>
          </c:cat>
          <c:val>
            <c:numRef>
              <c:f>Sheet1!$C$2:$C$4</c:f>
              <c:numCache>
                <c:formatCode>_("$"* #,##0_);_("$"* \(#,##0\);_("$"* "-"??_);_(@_)</c:formatCode>
                <c:ptCount val="3"/>
                <c:pt idx="0">
                  <c:v>1219</c:v>
                </c:pt>
                <c:pt idx="1">
                  <c:v>4063</c:v>
                </c:pt>
                <c:pt idx="2">
                  <c:v>3142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B1-F64F-9F35-01E34EDA3F4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Italy 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Drug Eluting Stent</c:v>
                </c:pt>
                <c:pt idx="1">
                  <c:v>Dual Chamber Pacer</c:v>
                </c:pt>
                <c:pt idx="2">
                  <c:v>Single Chamber Pacer</c:v>
                </c:pt>
              </c:strCache>
            </c:strRef>
          </c:cat>
          <c:val>
            <c:numRef>
              <c:f>Sheet1!$D$2:$D$4</c:f>
              <c:numCache>
                <c:formatCode>_("$"* #,##0_);_("$"* \(#,##0\);_("$"* "-"??_);_(@_)</c:formatCode>
                <c:ptCount val="3"/>
                <c:pt idx="0">
                  <c:v>901</c:v>
                </c:pt>
                <c:pt idx="1">
                  <c:v>3661</c:v>
                </c:pt>
                <c:pt idx="2">
                  <c:v>1437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4B1-F64F-9F35-01E34EDA3F4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 UK 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Drug Eluting Stent</c:v>
                </c:pt>
                <c:pt idx="1">
                  <c:v>Dual Chamber Pacer</c:v>
                </c:pt>
                <c:pt idx="2">
                  <c:v>Single Chamber Pacer</c:v>
                </c:pt>
              </c:strCache>
            </c:strRef>
          </c:cat>
          <c:val>
            <c:numRef>
              <c:f>Sheet1!$E$2:$E$4</c:f>
              <c:numCache>
                <c:formatCode>_("$"* #,##0_);_("$"* \(#,##0\);_("$"* "-"??_);_(@_)</c:formatCode>
                <c:ptCount val="3"/>
                <c:pt idx="0">
                  <c:v>510</c:v>
                </c:pt>
                <c:pt idx="1">
                  <c:v>3338</c:v>
                </c:pt>
                <c:pt idx="2">
                  <c:v>2695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4B1-F64F-9F35-01E34EDA3F41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 Germany 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Drug Eluting Stent</c:v>
                </c:pt>
                <c:pt idx="1">
                  <c:v>Dual Chamber Pacer</c:v>
                </c:pt>
                <c:pt idx="2">
                  <c:v>Single Chamber Pacer</c:v>
                </c:pt>
              </c:strCache>
            </c:strRef>
          </c:cat>
          <c:val>
            <c:numRef>
              <c:f>Sheet1!$F$2:$F$4</c:f>
              <c:numCache>
                <c:formatCode>_("$"* #,##0_);_("$"* \(#,##0\);_("$"* "-"??_);_(@_)</c:formatCode>
                <c:ptCount val="3"/>
                <c:pt idx="0">
                  <c:v>342</c:v>
                </c:pt>
                <c:pt idx="1">
                  <c:v>1368</c:v>
                </c:pt>
                <c:pt idx="2">
                  <c:v>817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4B1-F64F-9F35-01E34EDA3F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67089984"/>
        <c:axId val="700893696"/>
      </c:barChart>
      <c:catAx>
        <c:axId val="767089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0893696"/>
        <c:crosses val="autoZero"/>
        <c:auto val="1"/>
        <c:lblAlgn val="ctr"/>
        <c:lblOffset val="100"/>
        <c:noMultiLvlLbl val="0"/>
      </c:catAx>
      <c:valAx>
        <c:axId val="700893696"/>
        <c:scaling>
          <c:orientation val="minMax"/>
          <c:max val="45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7089984"/>
        <c:crosses val="autoZero"/>
        <c:crossBetween val="between"/>
        <c:majorUnit val="1000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4517499702223931E-2"/>
          <c:y val="0.48831266151937885"/>
          <c:w val="0.15572735286865086"/>
          <c:h val="0.446770196178818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194020669291338"/>
          <c:y val="5.0517378935442551E-2"/>
          <c:w val="0.56111958661417327"/>
          <c:h val="0.8606213076036475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DAC-2749-BED7-89C30116A38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58E-5545-8E27-DF81CFE70ED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CDAC-2749-BED7-89C30116A38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DAC-2749-BED7-89C30116A38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CDAC-2749-BED7-89C30116A38E}"/>
              </c:ext>
            </c:extLst>
          </c:dPt>
          <c:dLbls>
            <c:dLbl>
              <c:idx val="0"/>
              <c:layout>
                <c:manualLayout>
                  <c:x val="-0.21406249999999999"/>
                  <c:y val="6.7922921143585197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390625000000006"/>
                      <c:h val="0.2696057896321926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DAC-2749-BED7-89C30116A38E}"/>
                </c:ext>
              </c:extLst>
            </c:dLbl>
            <c:dLbl>
              <c:idx val="2"/>
              <c:layout>
                <c:manualLayout>
                  <c:x val="-5.6382874015748062E-2"/>
                  <c:y val="-1.1763586999594671E-3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DAC-2749-BED7-89C30116A38E}"/>
                </c:ext>
              </c:extLst>
            </c:dLbl>
            <c:dLbl>
              <c:idx val="3"/>
              <c:layout>
                <c:manualLayout>
                  <c:x val="-9.7586060531496058E-2"/>
                  <c:y val="-3.892720766335233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DAC-2749-BED7-89C30116A38E}"/>
                </c:ext>
              </c:extLst>
            </c:dLbl>
            <c:dLbl>
              <c:idx val="4"/>
              <c:layout>
                <c:manualLayout>
                  <c:x val="0.24531249999999999"/>
                  <c:y val="0.21268523781164825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039062500000003"/>
                      <c:h val="0.2696057896321926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CDAC-2749-BED7-89C30116A3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25400" cap="flat" cmpd="sng" algn="ctr">
                  <a:solidFill>
                    <a:schemeClr val="bg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Sales/Admin</c:v>
                </c:pt>
                <c:pt idx="1">
                  <c:v>Other</c:v>
                </c:pt>
                <c:pt idx="2">
                  <c:v>Profit</c:v>
                </c:pt>
                <c:pt idx="3">
                  <c:v>R&amp;D</c:v>
                </c:pt>
                <c:pt idx="4">
                  <c:v>Manufacturing</c:v>
                </c:pt>
              </c:strCache>
            </c:strRef>
          </c:cat>
          <c:val>
            <c:numRef>
              <c:f>Sheet1!$B$2:$B$6</c:f>
              <c:numCache>
                <c:formatCode>"$"#,##0_);[Red]\("$"#,##0\)</c:formatCode>
                <c:ptCount val="5"/>
                <c:pt idx="0">
                  <c:v>2404</c:v>
                </c:pt>
                <c:pt idx="1">
                  <c:v>870</c:v>
                </c:pt>
                <c:pt idx="2">
                  <c:v>466</c:v>
                </c:pt>
                <c:pt idx="3">
                  <c:v>337</c:v>
                </c:pt>
                <c:pt idx="4">
                  <c:v>1923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AC-2749-BED7-89C30116A3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</c:numCache>
            </c:numRef>
          </c:cat>
          <c:val>
            <c:numRef>
              <c:f>Sheet1!$B$2:$B$9</c:f>
              <c:numCache>
                <c:formatCode>_("$"* #,##0_);_("$"* \(#,##0\);_("$"* "-"??_);_(@_)</c:formatCode>
                <c:ptCount val="8"/>
                <c:pt idx="0">
                  <c:v>198</c:v>
                </c:pt>
                <c:pt idx="1">
                  <c:v>295</c:v>
                </c:pt>
                <c:pt idx="2">
                  <c:v>380</c:v>
                </c:pt>
                <c:pt idx="3">
                  <c:v>390</c:v>
                </c:pt>
                <c:pt idx="4">
                  <c:v>460</c:v>
                </c:pt>
                <c:pt idx="5">
                  <c:v>570</c:v>
                </c:pt>
                <c:pt idx="6">
                  <c:v>700</c:v>
                </c:pt>
                <c:pt idx="7">
                  <c:v>736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1C-2242-9200-F0A64660CC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overlap val="-27"/>
        <c:axId val="-1911114064"/>
        <c:axId val="-1911111312"/>
      </c:barChart>
      <c:catAx>
        <c:axId val="-1911114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11111312"/>
        <c:crosses val="autoZero"/>
        <c:auto val="1"/>
        <c:lblAlgn val="ctr"/>
        <c:lblOffset val="100"/>
        <c:noMultiLvlLbl val="0"/>
      </c:catAx>
      <c:valAx>
        <c:axId val="-1911111312"/>
        <c:scaling>
          <c:orientation val="minMax"/>
          <c:max val="790"/>
          <c:min val="0"/>
        </c:scaling>
        <c:delete val="0"/>
        <c:axPos val="l"/>
        <c:majorGridlines>
          <c:spPr>
            <a:ln w="6350" cap="flat" cmpd="sng" algn="ctr">
              <a:solidFill>
                <a:schemeClr val="bg1"/>
              </a:solidFill>
              <a:prstDash val="solid"/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911114064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Drug Companies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Franklin Gothic Book" charset="0"/>
                    <a:cs typeface="Franklin Gothic Book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Sheet1!$A$2:$A$24</c:f>
              <c:numCache>
                <c:formatCode>General</c:formatCode>
                <c:ptCount val="23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</c:numCache>
            </c:numRef>
          </c:cat>
          <c:val>
            <c:numRef>
              <c:f>Sheet1!$B$2:$B$24</c:f>
              <c:numCache>
                <c:formatCode>0%</c:formatCode>
                <c:ptCount val="23"/>
                <c:pt idx="0">
                  <c:v>0.14000000000000001</c:v>
                </c:pt>
                <c:pt idx="1">
                  <c:v>0.17</c:v>
                </c:pt>
                <c:pt idx="2">
                  <c:v>0.16</c:v>
                </c:pt>
                <c:pt idx="3">
                  <c:v>0.19</c:v>
                </c:pt>
                <c:pt idx="4">
                  <c:v>0.19</c:v>
                </c:pt>
                <c:pt idx="5">
                  <c:v>0.19</c:v>
                </c:pt>
                <c:pt idx="6">
                  <c:v>0.19</c:v>
                </c:pt>
                <c:pt idx="7">
                  <c:v>0.17</c:v>
                </c:pt>
                <c:pt idx="8">
                  <c:v>0.14000000000000001</c:v>
                </c:pt>
                <c:pt idx="9">
                  <c:v>0.16</c:v>
                </c:pt>
                <c:pt idx="10">
                  <c:v>0.16</c:v>
                </c:pt>
                <c:pt idx="11">
                  <c:v>0.2</c:v>
                </c:pt>
                <c:pt idx="12">
                  <c:v>0.16</c:v>
                </c:pt>
                <c:pt idx="13">
                  <c:v>0.19</c:v>
                </c:pt>
                <c:pt idx="15">
                  <c:v>0.15</c:v>
                </c:pt>
                <c:pt idx="17">
                  <c:v>0.16</c:v>
                </c:pt>
                <c:pt idx="18">
                  <c:v>0.23</c:v>
                </c:pt>
                <c:pt idx="19">
                  <c:v>0.23</c:v>
                </c:pt>
                <c:pt idx="20">
                  <c:v>0.22</c:v>
                </c:pt>
                <c:pt idx="21">
                  <c:v>0.23</c:v>
                </c:pt>
                <c:pt idx="22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0A-9047-8FB7-691A4812C20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Fortune 500 Median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13"/>
              <c:layout>
                <c:manualLayout>
                  <c:x val="-1.0495282287971501E-2"/>
                  <c:y val="7.939665012676150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20A-9047-8FB7-691A4812C2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Franklin Gothic Book" charset="0"/>
                    <a:cs typeface="Franklin Gothic Book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Sheet1!$A$2:$A$24</c:f>
              <c:numCache>
                <c:formatCode>General</c:formatCode>
                <c:ptCount val="23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</c:numCache>
            </c:numRef>
          </c:cat>
          <c:val>
            <c:numRef>
              <c:f>Sheet1!$C$2:$C$24</c:f>
              <c:numCache>
                <c:formatCode>0%</c:formatCode>
                <c:ptCount val="23"/>
                <c:pt idx="0">
                  <c:v>0.05</c:v>
                </c:pt>
                <c:pt idx="1">
                  <c:v>0.05</c:v>
                </c:pt>
                <c:pt idx="2">
                  <c:v>0.04</c:v>
                </c:pt>
                <c:pt idx="3">
                  <c:v>0.05</c:v>
                </c:pt>
                <c:pt idx="4">
                  <c:v>0.05</c:v>
                </c:pt>
                <c:pt idx="5">
                  <c:v>0.05</c:v>
                </c:pt>
                <c:pt idx="6">
                  <c:v>0.03</c:v>
                </c:pt>
                <c:pt idx="7">
                  <c:v>0.03</c:v>
                </c:pt>
                <c:pt idx="8">
                  <c:v>0.05</c:v>
                </c:pt>
                <c:pt idx="9">
                  <c:v>0.05</c:v>
                </c:pt>
                <c:pt idx="10">
                  <c:v>0.06</c:v>
                </c:pt>
                <c:pt idx="11">
                  <c:v>0.06</c:v>
                </c:pt>
                <c:pt idx="12">
                  <c:v>0.06</c:v>
                </c:pt>
                <c:pt idx="13">
                  <c:v>0.01</c:v>
                </c:pt>
                <c:pt idx="15">
                  <c:v>7.0000000000000007E-2</c:v>
                </c:pt>
                <c:pt idx="16">
                  <c:v>7.0000000000000007E-2</c:v>
                </c:pt>
                <c:pt idx="18">
                  <c:v>0.06</c:v>
                </c:pt>
                <c:pt idx="19">
                  <c:v>0.06</c:v>
                </c:pt>
                <c:pt idx="20">
                  <c:v>7.0000000000000007E-2</c:v>
                </c:pt>
                <c:pt idx="21">
                  <c:v>7.0000000000000007E-2</c:v>
                </c:pt>
                <c:pt idx="22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20A-9047-8FB7-691A4812C2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"/>
        <c:overlap val="62"/>
        <c:axId val="-1908759312"/>
        <c:axId val="-1908756560"/>
      </c:barChart>
      <c:catAx>
        <c:axId val="-1908759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Franklin Gothic Book" charset="0"/>
                <a:cs typeface="Franklin Gothic Book" charset="0"/>
              </a:defRPr>
            </a:pPr>
            <a:endParaRPr lang="en-US"/>
          </a:p>
        </c:txPr>
        <c:crossAx val="-1908756560"/>
        <c:crosses val="autoZero"/>
        <c:auto val="1"/>
        <c:lblAlgn val="ctr"/>
        <c:lblOffset val="100"/>
        <c:tickLblSkip val="5"/>
        <c:noMultiLvlLbl val="0"/>
      </c:catAx>
      <c:valAx>
        <c:axId val="-1908756560"/>
        <c:scaling>
          <c:orientation val="minMax"/>
          <c:max val="0.24"/>
          <c:min val="0"/>
        </c:scaling>
        <c:delete val="1"/>
        <c:axPos val="l"/>
        <c:numFmt formatCode="0%" sourceLinked="1"/>
        <c:majorTickMark val="none"/>
        <c:minorTickMark val="none"/>
        <c:tickLblPos val="nextTo"/>
        <c:crossAx val="-1908759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Franklin Gothic Book" charset="0"/>
              <a:cs typeface="Franklin Gothic Book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  <a:latin typeface="+mn-lt"/>
          <a:ea typeface="Franklin Gothic Book" charset="0"/>
          <a:cs typeface="Franklin Gothic Book" charset="0"/>
        </a:defRPr>
      </a:pPr>
      <a:endParaRPr lang="en-US"/>
    </a:p>
  </c:txPr>
  <c:externalData r:id="rId3">
    <c:autoUpdate val="0"/>
  </c:externalData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Health Sys.
(For-Profit)</c:v>
                </c:pt>
                <c:pt idx="1">
                  <c:v>Health Sys.
(Non-Profit)</c:v>
                </c:pt>
                <c:pt idx="2">
                  <c:v>Insurers</c:v>
                </c:pt>
                <c:pt idx="3">
                  <c:v>Pharma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6.0999999999999999E-2</c:v>
                </c:pt>
                <c:pt idx="1">
                  <c:v>0.03</c:v>
                </c:pt>
                <c:pt idx="2">
                  <c:v>4.2999999999999997E-2</c:v>
                </c:pt>
                <c:pt idx="3">
                  <c:v>0.19400000000000001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D1-544D-A2D6-E88E069014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3"/>
        <c:overlap val="-27"/>
        <c:axId val="1944597376"/>
        <c:axId val="1944599008"/>
      </c:barChart>
      <c:catAx>
        <c:axId val="1944597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4599008"/>
        <c:crosses val="autoZero"/>
        <c:auto val="1"/>
        <c:lblAlgn val="ctr"/>
        <c:lblOffset val="100"/>
        <c:noMultiLvlLbl val="0"/>
      </c:catAx>
      <c:valAx>
        <c:axId val="1944599008"/>
        <c:scaling>
          <c:orientation val="minMax"/>
          <c:max val="0.19900000000000004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crossAx val="1944597376"/>
        <c:crosses val="autoZero"/>
        <c:crossBetween val="between"/>
        <c:majorUnit val="2.5000000000000005E-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2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C2D-5F46-B105-EA45B47F8F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R&amp;D Costs*</c:v>
                </c:pt>
                <c:pt idx="1">
                  <c:v>R&amp;D Cost_x000d_+ 7% for Risk</c:v>
                </c:pt>
                <c:pt idx="2">
                  <c:v>Revenue_x000d_From Drug**</c:v>
                </c:pt>
              </c:strCache>
            </c:strRef>
          </c:cat>
          <c:val>
            <c:numRef>
              <c:f>Sheet1!$B$2:$B$4</c:f>
              <c:numCache>
                <c:formatCode>"$"#,##0_);[Red]\("$"#,##0\)</c:formatCode>
                <c:ptCount val="3"/>
                <c:pt idx="0">
                  <c:v>720</c:v>
                </c:pt>
                <c:pt idx="1">
                  <c:v>906</c:v>
                </c:pt>
                <c:pt idx="2">
                  <c:v>6699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2D-5F46-B105-EA45B47F8F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overlap val="-27"/>
        <c:axId val="-1909672976"/>
        <c:axId val="-1909670096"/>
      </c:barChart>
      <c:catAx>
        <c:axId val="-1909672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9670096"/>
        <c:crosses val="autoZero"/>
        <c:auto val="1"/>
        <c:lblAlgn val="ctr"/>
        <c:lblOffset val="100"/>
        <c:noMultiLvlLbl val="0"/>
      </c:catAx>
      <c:valAx>
        <c:axId val="-1909670096"/>
        <c:scaling>
          <c:orientation val="minMax"/>
          <c:max val="7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9672976"/>
        <c:crosses val="autoZero"/>
        <c:crossBetween val="between"/>
        <c:majorUnit val="2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8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875000000000001"/>
          <c:y val="3.1250000000000002E-3"/>
          <c:w val="0.66110137385901602"/>
          <c:h val="0.9749682826214639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013-B241-B2BD-06C584E1A79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013-B241-B2BD-06C584E1A79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013-B241-B2BD-06C584E1A79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013-B241-B2BD-06C584E1A79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013-B241-B2BD-06C584E1A795}"/>
              </c:ext>
            </c:extLst>
          </c:dPt>
          <c:cat>
            <c:strRef>
              <c:f>Sheet1!$A$2:$A$6</c:f>
              <c:strCache>
                <c:ptCount val="5"/>
                <c:pt idx="0">
                  <c:v>Manufacturing</c:v>
                </c:pt>
                <c:pt idx="1">
                  <c:v>Profits_x000d_(After Taxes)</c:v>
                </c:pt>
                <c:pt idx="2">
                  <c:v>Taxes</c:v>
                </c:pt>
                <c:pt idx="3">
                  <c:v>R&amp;D</c:v>
                </c:pt>
                <c:pt idx="4">
                  <c:v>Marketing/_x000d_Admin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0.27</c:v>
                </c:pt>
                <c:pt idx="1">
                  <c:v>0.18</c:v>
                </c:pt>
                <c:pt idx="2">
                  <c:v>7.0000000000000007E-2</c:v>
                </c:pt>
                <c:pt idx="3">
                  <c:v>0.13</c:v>
                </c:pt>
                <c:pt idx="4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013-B241-B2BD-06C584E1A7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Publicly Traded</c:v>
                </c:pt>
              </c:strCache>
            </c:strRef>
          </c:tx>
          <c:spPr>
            <a:solidFill>
              <a:srgbClr val="9F2936"/>
            </a:solidFill>
            <a:ln>
              <a:solidFill>
                <a:srgbClr val="FFFFFF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Administrative _x000d_Costs</c:v>
                </c:pt>
                <c:pt idx="1">
                  <c:v>Preventive _x000d_Care Scores</c:v>
                </c:pt>
                <c:pt idx="2">
                  <c:v>Chronic Disease _x000d_Care Score</c:v>
                </c:pt>
                <c:pt idx="3">
                  <c:v>Consumer _x000d_Rating</c:v>
                </c:pt>
              </c:strCache>
            </c:strRef>
          </c:cat>
          <c:val>
            <c:numRef>
              <c:f>Sheet1!$B$2:$B$5</c:f>
              <c:numCache>
                <c:formatCode>0</c:formatCode>
                <c:ptCount val="4"/>
                <c:pt idx="0">
                  <c:v>14</c:v>
                </c:pt>
                <c:pt idx="1">
                  <c:v>59</c:v>
                </c:pt>
                <c:pt idx="2">
                  <c:v>50</c:v>
                </c:pt>
                <c:pt idx="3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86-EE4A-A9C9-5C0E85EE12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Non-Profit</c:v>
                </c:pt>
              </c:strCache>
            </c:strRef>
          </c:tx>
          <c:spPr>
            <a:solidFill>
              <a:srgbClr val="008C81"/>
            </a:solidFill>
            <a:ln>
              <a:solidFill>
                <a:srgbClr val="FFFFFF"/>
              </a:solidFill>
            </a:ln>
          </c:spPr>
          <c:invertIfNegative val="0"/>
          <c:dLbls>
            <c:dLbl>
              <c:idx val="0"/>
              <c:layout>
                <c:manualLayout>
                  <c:x val="-4.4282906499928301E-17"/>
                  <c:y val="9.597816799264720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B86-EE4A-A9C9-5C0E85EE12D9}"/>
                </c:ext>
              </c:extLst>
            </c:dLbl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Administrative _x000d_Costs</c:v>
                </c:pt>
                <c:pt idx="1">
                  <c:v>Preventive _x000d_Care Scores</c:v>
                </c:pt>
                <c:pt idx="2">
                  <c:v>Chronic Disease _x000d_Care Score</c:v>
                </c:pt>
                <c:pt idx="3">
                  <c:v>Consumer _x000d_Rating</c:v>
                </c:pt>
              </c:strCache>
            </c:strRef>
          </c:cat>
          <c:val>
            <c:numRef>
              <c:f>Sheet1!$C$2:$C$5</c:f>
              <c:numCache>
                <c:formatCode>0</c:formatCode>
                <c:ptCount val="4"/>
                <c:pt idx="0">
                  <c:v>10</c:v>
                </c:pt>
                <c:pt idx="1">
                  <c:v>71</c:v>
                </c:pt>
                <c:pt idx="2">
                  <c:v>60</c:v>
                </c:pt>
                <c:pt idx="3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B86-EE4A-A9C9-5C0E85EE12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7"/>
        <c:axId val="-1911091248"/>
        <c:axId val="-1911088496"/>
      </c:barChart>
      <c:catAx>
        <c:axId val="-19110912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12700" cmpd="sng">
            <a:solidFill>
              <a:srgbClr val="FFFFFF"/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-1911088496"/>
        <c:crosses val="autoZero"/>
        <c:auto val="1"/>
        <c:lblAlgn val="ctr"/>
        <c:lblOffset val="100"/>
        <c:noMultiLvlLbl val="0"/>
      </c:catAx>
      <c:valAx>
        <c:axId val="-1911088496"/>
        <c:scaling>
          <c:orientation val="minMax"/>
          <c:max val="79"/>
          <c:min val="0"/>
        </c:scaling>
        <c:delete val="0"/>
        <c:axPos val="l"/>
        <c:majorGridlines>
          <c:spPr>
            <a:ln>
              <a:solidFill>
                <a:srgbClr val="FFFFFF"/>
              </a:solidFill>
              <a:prstDash val="solid"/>
            </a:ln>
          </c:spPr>
        </c:majorGridlines>
        <c:numFmt formatCode="0" sourceLinked="1"/>
        <c:majorTickMark val="none"/>
        <c:minorTickMark val="none"/>
        <c:tickLblPos val="nextTo"/>
        <c:spPr>
          <a:ln>
            <a:solidFill>
              <a:srgbClr val="FFFFFF"/>
            </a:solidFill>
          </a:ln>
        </c:spPr>
        <c:crossAx val="-1911091248"/>
        <c:crosses val="autoZero"/>
        <c:crossBetween val="between"/>
        <c:majorUnit val="20"/>
      </c:valAx>
      <c:spPr>
        <a:noFill/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2400">
          <a:solidFill>
            <a:schemeClr val="bg1"/>
          </a:solidFill>
          <a:latin typeface="+mn-lt"/>
          <a:cs typeface="Franklin Gothic Book"/>
        </a:defRPr>
      </a:pPr>
      <a:endParaRPr lang="en-US"/>
    </a:p>
  </c:txPr>
  <c:externalData r:id="rId2">
    <c:autoUpdate val="0"/>
  </c:externalData>
</c:chartSpace>
</file>

<file path=ppt/charts/chart8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Medicare</c:v>
                </c:pt>
                <c:pt idx="1">
                  <c:v>Medicaid</c:v>
                </c:pt>
                <c:pt idx="2">
                  <c:v>Private
Insurers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0.15</c:v>
                </c:pt>
                <c:pt idx="1">
                  <c:v>0.35</c:v>
                </c:pt>
                <c:pt idx="2">
                  <c:v>0.52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48-654D-B819-F1C8BA2E85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4"/>
        <c:overlap val="-27"/>
        <c:axId val="1980916384"/>
        <c:axId val="1943383952"/>
      </c:barChart>
      <c:catAx>
        <c:axId val="1980916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3383952"/>
        <c:crosses val="autoZero"/>
        <c:auto val="1"/>
        <c:lblAlgn val="ctr"/>
        <c:lblOffset val="100"/>
        <c:noMultiLvlLbl val="0"/>
      </c:catAx>
      <c:valAx>
        <c:axId val="1943383952"/>
        <c:scaling>
          <c:orientation val="minMax"/>
          <c:max val="0.55000000000000004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980916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8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2981268528484296E-2"/>
          <c:y val="4.2333852391585401E-2"/>
          <c:w val="0.92778687286391359"/>
          <c:h val="0.704301211229098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9F2936"/>
            </a:solidFill>
            <a:ln>
              <a:solidFill>
                <a:srgbClr val="FFFFFF"/>
              </a:solidFill>
            </a:ln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Anthem</c:v>
                </c:pt>
                <c:pt idx="1">
                  <c:v>Humana</c:v>
                </c:pt>
                <c:pt idx="2">
                  <c:v>Aetna</c:v>
                </c:pt>
                <c:pt idx="3">
                  <c:v>United
Healthcare</c:v>
                </c:pt>
                <c:pt idx="4">
                  <c:v>Cigna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0.13300000000000001</c:v>
                </c:pt>
                <c:pt idx="1">
                  <c:v>0.156</c:v>
                </c:pt>
                <c:pt idx="2">
                  <c:v>0.16</c:v>
                </c:pt>
                <c:pt idx="3">
                  <c:v>0.16900000000000001</c:v>
                </c:pt>
                <c:pt idx="4">
                  <c:v>0.184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4F-9449-AAB8-635203A49F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-1918914608"/>
        <c:axId val="-1918912128"/>
      </c:barChart>
      <c:catAx>
        <c:axId val="-19189146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525" cmpd="sng">
            <a:solidFill>
              <a:srgbClr val="FFFFFF"/>
            </a:solidFill>
          </a:ln>
        </c:spPr>
        <c:crossAx val="-1918912128"/>
        <c:crossesAt val="0"/>
        <c:auto val="1"/>
        <c:lblAlgn val="ctr"/>
        <c:lblOffset val="0"/>
        <c:noMultiLvlLbl val="0"/>
      </c:catAx>
      <c:valAx>
        <c:axId val="-1918912128"/>
        <c:scaling>
          <c:orientation val="minMax"/>
          <c:max val="0.19900000000000004"/>
          <c:min val="0"/>
        </c:scaling>
        <c:delete val="1"/>
        <c:axPos val="l"/>
        <c:majorGridlines>
          <c:spPr>
            <a:ln>
              <a:solidFill>
                <a:srgbClr val="FFFFFF"/>
              </a:solidFill>
              <a:prstDash val="solid"/>
            </a:ln>
          </c:spPr>
        </c:majorGridlines>
        <c:numFmt formatCode="0%" sourceLinked="0"/>
        <c:majorTickMark val="none"/>
        <c:minorTickMark val="none"/>
        <c:tickLblPos val="nextTo"/>
        <c:crossAx val="-1918914608"/>
        <c:crossesAt val="1"/>
        <c:crossBetween val="between"/>
        <c:majorUnit val="0.0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txPr>
    <a:bodyPr/>
    <a:lstStyle/>
    <a:p>
      <a:pPr>
        <a:defRPr sz="2800">
          <a:solidFill>
            <a:schemeClr val="bg1"/>
          </a:solidFill>
          <a:latin typeface="Arial" charset="0"/>
          <a:ea typeface="Arial" charset="0"/>
          <a:cs typeface="Arial" charset="0"/>
        </a:defRPr>
      </a:pPr>
      <a:endParaRPr lang="en-US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Private Insurance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All</c:v>
                </c:pt>
                <c:pt idx="1">
                  <c:v>Ortho</c:v>
                </c:pt>
                <c:pt idx="2">
                  <c:v>Psych</c:v>
                </c:pt>
                <c:pt idx="3">
                  <c:v>Asthma</c:v>
                </c:pt>
                <c:pt idx="4">
                  <c:v>Neuro</c:v>
                </c:pt>
                <c:pt idx="5">
                  <c:v>Endoc</c:v>
                </c:pt>
                <c:pt idx="6">
                  <c:v>ENT</c:v>
                </c:pt>
                <c:pt idx="7">
                  <c:v>Derm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0.89</c:v>
                </c:pt>
                <c:pt idx="1">
                  <c:v>0.98</c:v>
                </c:pt>
                <c:pt idx="2">
                  <c:v>0.51</c:v>
                </c:pt>
                <c:pt idx="3">
                  <c:v>1</c:v>
                </c:pt>
                <c:pt idx="4">
                  <c:v>0.89</c:v>
                </c:pt>
                <c:pt idx="5">
                  <c:v>0.91</c:v>
                </c:pt>
                <c:pt idx="6">
                  <c:v>1</c:v>
                </c:pt>
                <c:pt idx="7">
                  <c:v>0.96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CE-114F-B30F-2C3D4C6AA06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Public Insurance</c:v>
                </c:pt>
              </c:strCache>
            </c:strRef>
          </c:tx>
          <c:spPr>
            <a:solidFill>
              <a:schemeClr val="accent2"/>
            </a:solidFill>
            <a:ln w="12700"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All</c:v>
                </c:pt>
                <c:pt idx="1">
                  <c:v>Ortho</c:v>
                </c:pt>
                <c:pt idx="2">
                  <c:v>Psych</c:v>
                </c:pt>
                <c:pt idx="3">
                  <c:v>Asthma</c:v>
                </c:pt>
                <c:pt idx="4">
                  <c:v>Neuro</c:v>
                </c:pt>
                <c:pt idx="5">
                  <c:v>Endoc</c:v>
                </c:pt>
                <c:pt idx="6">
                  <c:v>ENT</c:v>
                </c:pt>
                <c:pt idx="7">
                  <c:v>Derm</c:v>
                </c:pt>
              </c:strCache>
            </c:strRef>
          </c:cat>
          <c:val>
            <c:numRef>
              <c:f>Sheet1!$C$2:$C$9</c:f>
              <c:numCache>
                <c:formatCode>0%</c:formatCode>
                <c:ptCount val="8"/>
                <c:pt idx="0">
                  <c:v>0.34</c:v>
                </c:pt>
                <c:pt idx="1">
                  <c:v>0.2</c:v>
                </c:pt>
                <c:pt idx="2">
                  <c:v>0.17</c:v>
                </c:pt>
                <c:pt idx="3">
                  <c:v>0.45</c:v>
                </c:pt>
                <c:pt idx="4">
                  <c:v>0.46</c:v>
                </c:pt>
                <c:pt idx="5">
                  <c:v>0.56999999999999995</c:v>
                </c:pt>
                <c:pt idx="6">
                  <c:v>0.37</c:v>
                </c:pt>
                <c:pt idx="7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0CE-114F-B30F-2C3D4C6AA0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"/>
        <c:overlap val="64"/>
        <c:axId val="-1911412592"/>
        <c:axId val="-1911410112"/>
      </c:barChart>
      <c:catAx>
        <c:axId val="-19114125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2000"/>
            </a:pPr>
            <a:endParaRPr lang="en-US"/>
          </a:p>
        </c:txPr>
        <c:crossAx val="-1911410112"/>
        <c:crosses val="autoZero"/>
        <c:auto val="1"/>
        <c:lblAlgn val="ctr"/>
        <c:lblOffset val="100"/>
        <c:noMultiLvlLbl val="0"/>
      </c:catAx>
      <c:valAx>
        <c:axId val="-1911410112"/>
        <c:scaling>
          <c:orientation val="minMax"/>
          <c:max val="1"/>
          <c:min val="0"/>
        </c:scaling>
        <c:delete val="0"/>
        <c:axPos val="l"/>
        <c:majorGridlines>
          <c:spPr>
            <a:ln>
              <a:solidFill>
                <a:schemeClr val="bg1"/>
              </a:solidFill>
              <a:prstDash val="sysDot"/>
            </a:ln>
          </c:spPr>
        </c:majorGridlines>
        <c:numFmt formatCode="0%" sourceLinked="1"/>
        <c:majorTickMark val="none"/>
        <c:minorTickMark val="none"/>
        <c:tickLblPos val="nextTo"/>
        <c:spPr>
          <a:ln>
            <a:solidFill>
              <a:schemeClr val="bg1"/>
            </a:solidFill>
          </a:ln>
        </c:spPr>
        <c:crossAx val="-1911412592"/>
        <c:crosses val="autoZero"/>
        <c:crossBetween val="between"/>
        <c:majorUnit val="0.2"/>
      </c:valAx>
      <c:spPr>
        <a:noFill/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legend>
      <c:legendPos val="b"/>
      <c:layout>
        <c:manualLayout>
          <c:xMode val="edge"/>
          <c:yMode val="edge"/>
          <c:x val="0.19815835318145"/>
          <c:y val="0.89413830637208502"/>
          <c:w val="0.63411023679327505"/>
          <c:h val="8.3646050579071707E-2"/>
        </c:manualLayout>
      </c:layout>
      <c:overlay val="0"/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2400">
          <a:solidFill>
            <a:schemeClr val="bg1"/>
          </a:solidFill>
          <a:latin typeface="+mn-lt"/>
          <a:cs typeface="Franklin Gothic Book"/>
        </a:defRPr>
      </a:pPr>
      <a:endParaRPr lang="en-US"/>
    </a:p>
  </c:txPr>
  <c:externalData r:id="rId1">
    <c:autoUpdate val="0"/>
  </c:externalData>
</c:chartSpace>
</file>

<file path=ppt/charts/chart9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>
                <a:solidFill>
                  <a:schemeClr val="bg1"/>
                </a:solidFill>
              </a:rPr>
              <a:t>Medicare </a:t>
            </a:r>
          </a:p>
          <a:p>
            <a:pPr>
              <a:defRPr sz="2800" b="1">
                <a:solidFill>
                  <a:schemeClr val="bg1"/>
                </a:solidFill>
              </a:defRPr>
            </a:pPr>
            <a:r>
              <a:rPr lang="en-US" sz="2800" b="1" dirty="0">
                <a:solidFill>
                  <a:schemeClr val="bg1"/>
                </a:solidFill>
              </a:rPr>
              <a:t>Advantage Plans</a:t>
            </a:r>
          </a:p>
        </c:rich>
      </c:tx>
      <c:layout>
        <c:manualLayout>
          <c:xMode val="edge"/>
          <c:yMode val="edge"/>
          <c:x val="0.106050106609808"/>
          <c:y val="2.457001862823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0173723620368301E-2"/>
          <c:y val="0.233806459351492"/>
          <c:w val="0.62645367911859795"/>
          <c:h val="0.7264045548959230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F10-3545-B77B-FB4DE88ADB4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F10-3545-B77B-FB4DE88ADB4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F10-3545-B77B-FB4DE88ADB4F}"/>
              </c:ext>
            </c:extLst>
          </c:dPt>
          <c:cat>
            <c:strRef>
              <c:f>Sheet1!$A$2:$A$4</c:f>
              <c:strCache>
                <c:ptCount val="3"/>
                <c:pt idx="0">
                  <c:v>Medical Services</c:v>
                </c:pt>
                <c:pt idx="1">
                  <c:v>Profit</c:v>
                </c:pt>
                <c:pt idx="2">
                  <c:v>Overhead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>
                  <c:v>0.86299999999999999</c:v>
                </c:pt>
                <c:pt idx="1">
                  <c:v>4.4999999999999998E-2</c:v>
                </c:pt>
                <c:pt idx="2">
                  <c:v>9.0999999999999998E-2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F10-3545-B77B-FB4DE88ADB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35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9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2800" b="1">
                <a:solidFill>
                  <a:schemeClr val="bg1"/>
                </a:solidFill>
              </a:rPr>
              <a:t>Traditional</a:t>
            </a:r>
            <a:r>
              <a:rPr lang="en-US" sz="2800" b="1" baseline="0">
                <a:solidFill>
                  <a:schemeClr val="bg1"/>
                </a:solidFill>
              </a:rPr>
              <a:t> </a:t>
            </a:r>
          </a:p>
          <a:p>
            <a:pPr>
              <a:defRPr sz="2800" b="1">
                <a:solidFill>
                  <a:schemeClr val="bg1"/>
                </a:solidFill>
              </a:defRPr>
            </a:pPr>
            <a:r>
              <a:rPr lang="en-US" sz="2800" b="1" dirty="0">
                <a:solidFill>
                  <a:schemeClr val="bg1"/>
                </a:solidFill>
              </a:rPr>
              <a:t>Medicare</a:t>
            </a:r>
          </a:p>
        </c:rich>
      </c:tx>
      <c:layout>
        <c:manualLayout>
          <c:xMode val="edge"/>
          <c:yMode val="edge"/>
          <c:x val="0.200499681010023"/>
          <c:y val="2.14987662997043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0173723620368301E-2"/>
          <c:y val="0.233806459351492"/>
          <c:w val="0.62645367911859795"/>
          <c:h val="0.7264045548959230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82F-1340-96F7-DB8B79AD6D0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82F-1340-96F7-DB8B79AD6D0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82F-1340-96F7-DB8B79AD6D02}"/>
              </c:ext>
            </c:extLst>
          </c:dPt>
          <c:cat>
            <c:strRef>
              <c:f>Sheet1!$A$2:$A$4</c:f>
              <c:strCache>
                <c:ptCount val="3"/>
                <c:pt idx="0">
                  <c:v>Medical Services</c:v>
                </c:pt>
                <c:pt idx="1">
                  <c:v>Profit</c:v>
                </c:pt>
                <c:pt idx="2">
                  <c:v>Overhead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>
                  <c:v>0.97799999999999998</c:v>
                </c:pt>
                <c:pt idx="1">
                  <c:v>0</c:v>
                </c:pt>
                <c:pt idx="2">
                  <c:v>2.1999999999999999E-2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82F-1340-96F7-DB8B79AD6D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3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9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>
                <a:solidFill>
                  <a:schemeClr val="bg1"/>
                </a:solidFill>
              </a:rPr>
              <a:t>Medicare </a:t>
            </a:r>
          </a:p>
          <a:p>
            <a:pPr>
              <a:defRPr sz="2800" b="1">
                <a:solidFill>
                  <a:schemeClr val="bg1"/>
                </a:solidFill>
              </a:defRPr>
            </a:pPr>
            <a:r>
              <a:rPr lang="en-US" sz="2800" b="1" dirty="0">
                <a:solidFill>
                  <a:schemeClr val="bg1"/>
                </a:solidFill>
              </a:rPr>
              <a:t>Advantage Plans</a:t>
            </a:r>
          </a:p>
        </c:rich>
      </c:tx>
      <c:layout>
        <c:manualLayout>
          <c:xMode val="edge"/>
          <c:yMode val="edge"/>
          <c:x val="0.159973796265968"/>
          <c:y val="2.25733584158301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8693217720533004E-2"/>
          <c:y val="0.218765061530243"/>
          <c:w val="0.826257121561082"/>
          <c:h val="0.7747427463428520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993-1C43-9116-ABE75F0C328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993-1C43-9116-ABE75F0C328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993-1C43-9116-ABE75F0C328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993-1C43-9116-ABE75F0C328E}"/>
              </c:ext>
            </c:extLst>
          </c:dPt>
          <c:cat>
            <c:strRef>
              <c:f>Sheet1!$A$2:$A$5</c:f>
              <c:strCache>
                <c:ptCount val="4"/>
                <c:pt idx="0">
                  <c:v>Broad</c:v>
                </c:pt>
                <c:pt idx="1">
                  <c:v>Narrow</c:v>
                </c:pt>
                <c:pt idx="2">
                  <c:v>Medium_x000d_Small</c:v>
                </c:pt>
                <c:pt idx="3">
                  <c:v>Medium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0.23</c:v>
                </c:pt>
                <c:pt idx="1">
                  <c:v>0.16</c:v>
                </c:pt>
                <c:pt idx="2">
                  <c:v>0.31</c:v>
                </c:pt>
                <c:pt idx="3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993-1C43-9116-ABE75F0C32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35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9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numRef>
              <c:f>Sheet1!$A$2:$A$36</c:f>
              <c:numCache>
                <c:formatCode>General</c:formatCode>
                <c:ptCount val="35"/>
                <c:pt idx="0">
                  <c:v>1985</c:v>
                </c:pt>
                <c:pt idx="1">
                  <c:v>1986</c:v>
                </c:pt>
                <c:pt idx="2">
                  <c:v>1987</c:v>
                </c:pt>
                <c:pt idx="3">
                  <c:v>1988</c:v>
                </c:pt>
                <c:pt idx="4">
                  <c:v>1989</c:v>
                </c:pt>
                <c:pt idx="5">
                  <c:v>1990</c:v>
                </c:pt>
                <c:pt idx="6">
                  <c:v>1991</c:v>
                </c:pt>
                <c:pt idx="7">
                  <c:v>1992</c:v>
                </c:pt>
                <c:pt idx="8">
                  <c:v>1993</c:v>
                </c:pt>
                <c:pt idx="9">
                  <c:v>1994</c:v>
                </c:pt>
                <c:pt idx="10">
                  <c:v>1995</c:v>
                </c:pt>
                <c:pt idx="11">
                  <c:v>1996</c:v>
                </c:pt>
                <c:pt idx="12">
                  <c:v>1997</c:v>
                </c:pt>
                <c:pt idx="13">
                  <c:v>1998</c:v>
                </c:pt>
                <c:pt idx="14">
                  <c:v>1999</c:v>
                </c:pt>
                <c:pt idx="15">
                  <c:v>2000</c:v>
                </c:pt>
                <c:pt idx="16">
                  <c:v>2001</c:v>
                </c:pt>
                <c:pt idx="17">
                  <c:v>2002</c:v>
                </c:pt>
                <c:pt idx="18">
                  <c:v>2003</c:v>
                </c:pt>
                <c:pt idx="19">
                  <c:v>2004</c:v>
                </c:pt>
                <c:pt idx="20">
                  <c:v>2005</c:v>
                </c:pt>
                <c:pt idx="21">
                  <c:v>2006</c:v>
                </c:pt>
                <c:pt idx="22">
                  <c:v>2007</c:v>
                </c:pt>
                <c:pt idx="23">
                  <c:v>2008</c:v>
                </c:pt>
                <c:pt idx="24">
                  <c:v>2009</c:v>
                </c:pt>
                <c:pt idx="25">
                  <c:v>2010</c:v>
                </c:pt>
                <c:pt idx="26">
                  <c:v>2011</c:v>
                </c:pt>
                <c:pt idx="27">
                  <c:v>2012</c:v>
                </c:pt>
                <c:pt idx="28">
                  <c:v>2013</c:v>
                </c:pt>
                <c:pt idx="29">
                  <c:v>2014</c:v>
                </c:pt>
                <c:pt idx="30">
                  <c:v>2015</c:v>
                </c:pt>
                <c:pt idx="31">
                  <c:v>2016</c:v>
                </c:pt>
                <c:pt idx="32">
                  <c:v>2017</c:v>
                </c:pt>
                <c:pt idx="33">
                  <c:v>2018</c:v>
                </c:pt>
                <c:pt idx="34">
                  <c:v>2019</c:v>
                </c:pt>
              </c:numCache>
            </c:numRef>
          </c:cat>
          <c:val>
            <c:numRef>
              <c:f>Sheet1!$B$2:$B$36</c:f>
              <c:numCache>
                <c:formatCode>General</c:formatCode>
                <c:ptCount val="35"/>
                <c:pt idx="0">
                  <c:v>0.441</c:v>
                </c:pt>
                <c:pt idx="1">
                  <c:v>0.81399999999999995</c:v>
                </c:pt>
                <c:pt idx="2">
                  <c:v>1.0129999999999999</c:v>
                </c:pt>
                <c:pt idx="3">
                  <c:v>1.069</c:v>
                </c:pt>
                <c:pt idx="4">
                  <c:v>1.1339999999999999</c:v>
                </c:pt>
                <c:pt idx="5">
                  <c:v>1.264</c:v>
                </c:pt>
                <c:pt idx="6">
                  <c:v>1.389</c:v>
                </c:pt>
                <c:pt idx="7">
                  <c:v>1.5660000000000001</c:v>
                </c:pt>
                <c:pt idx="8">
                  <c:v>1.8149999999999999</c:v>
                </c:pt>
                <c:pt idx="9">
                  <c:v>2.2679999999999998</c:v>
                </c:pt>
                <c:pt idx="10">
                  <c:v>3.089</c:v>
                </c:pt>
                <c:pt idx="11">
                  <c:v>3.9609999999999999</c:v>
                </c:pt>
                <c:pt idx="12">
                  <c:v>5.0490000000000004</c:v>
                </c:pt>
                <c:pt idx="13">
                  <c:v>5.976</c:v>
                </c:pt>
                <c:pt idx="14">
                  <c:v>6.2190000000000003</c:v>
                </c:pt>
                <c:pt idx="15">
                  <c:v>6.3</c:v>
                </c:pt>
                <c:pt idx="16">
                  <c:v>5.5</c:v>
                </c:pt>
                <c:pt idx="17">
                  <c:v>4.9000000000000004</c:v>
                </c:pt>
                <c:pt idx="18">
                  <c:v>4.5999999999999996</c:v>
                </c:pt>
                <c:pt idx="19">
                  <c:v>4.7</c:v>
                </c:pt>
                <c:pt idx="20">
                  <c:v>5.2</c:v>
                </c:pt>
                <c:pt idx="21">
                  <c:v>7.3</c:v>
                </c:pt>
                <c:pt idx="22">
                  <c:v>8.6</c:v>
                </c:pt>
                <c:pt idx="23">
                  <c:v>9.8000000000000007</c:v>
                </c:pt>
                <c:pt idx="24">
                  <c:v>10</c:v>
                </c:pt>
                <c:pt idx="25">
                  <c:v>11.4</c:v>
                </c:pt>
                <c:pt idx="26">
                  <c:v>12.2</c:v>
                </c:pt>
                <c:pt idx="27">
                  <c:v>13.657999999999999</c:v>
                </c:pt>
                <c:pt idx="28">
                  <c:v>14.388</c:v>
                </c:pt>
                <c:pt idx="29">
                  <c:v>15.7</c:v>
                </c:pt>
                <c:pt idx="30">
                  <c:v>16.8</c:v>
                </c:pt>
                <c:pt idx="31">
                  <c:v>17.600000000000001</c:v>
                </c:pt>
                <c:pt idx="32">
                  <c:v>18.7</c:v>
                </c:pt>
                <c:pt idx="33">
                  <c:v>20.399999999999999</c:v>
                </c:pt>
                <c:pt idx="34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C5-9A49-A147-AF0675C83A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-27"/>
        <c:axId val="-1907336144"/>
        <c:axId val="-1907333392"/>
      </c:barChart>
      <c:catAx>
        <c:axId val="-19073361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Franklin Gothic Book" charset="0"/>
                <a:cs typeface="Franklin Gothic Book" charset="0"/>
              </a:defRPr>
            </a:pPr>
            <a:endParaRPr lang="en-US"/>
          </a:p>
        </c:txPr>
        <c:crossAx val="-1907333392"/>
        <c:crosses val="autoZero"/>
        <c:auto val="1"/>
        <c:lblAlgn val="ctr"/>
        <c:lblOffset val="100"/>
        <c:tickLblSkip val="5"/>
        <c:noMultiLvlLbl val="0"/>
      </c:catAx>
      <c:valAx>
        <c:axId val="-1907333392"/>
        <c:scaling>
          <c:orientation val="minMax"/>
          <c:max val="22"/>
          <c:min val="0"/>
        </c:scaling>
        <c:delete val="0"/>
        <c:axPos val="l"/>
        <c:majorGridlines>
          <c:spPr>
            <a:ln w="6350" cap="flat" cmpd="sng" algn="ctr">
              <a:solidFill>
                <a:schemeClr val="bg1"/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Franklin Gothic Book" charset="0"/>
                <a:cs typeface="Franklin Gothic Book" charset="0"/>
              </a:defRPr>
            </a:pPr>
            <a:endParaRPr lang="en-US"/>
          </a:p>
        </c:txPr>
        <c:crossAx val="-1907336144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  <a:latin typeface="+mn-lt"/>
          <a:ea typeface="Franklin Gothic Book" charset="0"/>
          <a:cs typeface="Franklin Gothic Book" charset="0"/>
        </a:defRPr>
      </a:pPr>
      <a:endParaRPr lang="en-US"/>
    </a:p>
  </c:txPr>
  <c:externalData r:id="rId3">
    <c:autoUpdate val="0"/>
  </c:externalData>
</c:chartSpace>
</file>

<file path=ppt/charts/chart9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Medicare and Medicaid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numFmt formatCode="&quot;$&quot;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2010</c:v>
                </c:pt>
                <c:pt idx="1">
                  <c:v>2014</c:v>
                </c:pt>
                <c:pt idx="2">
                  <c:v>2016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92.5</c:v>
                </c:pt>
                <c:pt idx="1">
                  <c:v>168.4</c:v>
                </c:pt>
                <c:pt idx="2">
                  <c:v>213.1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9A-7449-A2F5-99F5B3794DE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Private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numFmt formatCode="&quot;$&quot;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2010</c:v>
                </c:pt>
                <c:pt idx="1">
                  <c:v>2014</c:v>
                </c:pt>
                <c:pt idx="2">
                  <c:v>2016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116.9</c:v>
                </c:pt>
                <c:pt idx="1">
                  <c:v>136.4</c:v>
                </c:pt>
                <c:pt idx="2">
                  <c:v>147.6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D9A-7449-A2F5-99F5B3794D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overlap val="100"/>
        <c:axId val="697833488"/>
        <c:axId val="702363216"/>
      </c:barChart>
      <c:catAx>
        <c:axId val="697833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2363216"/>
        <c:crosses val="autoZero"/>
        <c:auto val="1"/>
        <c:lblAlgn val="ctr"/>
        <c:lblOffset val="100"/>
        <c:noMultiLvlLbl val="0"/>
      </c:catAx>
      <c:valAx>
        <c:axId val="702363216"/>
        <c:scaling>
          <c:orientation val="minMax"/>
          <c:max val="375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97833488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9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048196513555154E-2"/>
          <c:y val="0.101434409862784"/>
          <c:w val="0.96790360697288969"/>
          <c:h val="0.751659714783187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FFFF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3339-764A-A337-91439B4907E2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FFFF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3339-764A-A337-91439B4907E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Sheet1!$B$2:$B$11</c:f>
              <c:numCache>
                <c:formatCode>0.0%</c:formatCode>
                <c:ptCount val="10"/>
                <c:pt idx="0">
                  <c:v>0</c:v>
                </c:pt>
                <c:pt idx="1">
                  <c:v>1E-3</c:v>
                </c:pt>
                <c:pt idx="2">
                  <c:v>1E-3</c:v>
                </c:pt>
                <c:pt idx="3">
                  <c:v>8.9999999999999993E-3</c:v>
                </c:pt>
                <c:pt idx="4">
                  <c:v>1.6E-2</c:v>
                </c:pt>
                <c:pt idx="5">
                  <c:v>2.7E-2</c:v>
                </c:pt>
                <c:pt idx="6">
                  <c:v>4.5999999999999999E-2</c:v>
                </c:pt>
                <c:pt idx="7">
                  <c:v>8.3000000000000004E-2</c:v>
                </c:pt>
                <c:pt idx="8">
                  <c:v>0.16600000000000001</c:v>
                </c:pt>
                <c:pt idx="9">
                  <c:v>0.64900000000000002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39-764A-A337-91439B4907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"/>
        <c:overlap val="-27"/>
        <c:axId val="781464976"/>
        <c:axId val="697204720"/>
      </c:barChart>
      <c:catAx>
        <c:axId val="781464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7204720"/>
        <c:crosses val="autoZero"/>
        <c:auto val="1"/>
        <c:lblAlgn val="ctr"/>
        <c:lblOffset val="100"/>
        <c:noMultiLvlLbl val="0"/>
      </c:catAx>
      <c:valAx>
        <c:axId val="697204720"/>
        <c:scaling>
          <c:orientation val="minMax"/>
          <c:max val="0.65000000000000013"/>
          <c:min val="0"/>
        </c:scaling>
        <c:delete val="1"/>
        <c:axPos val="l"/>
        <c:numFmt formatCode="0%" sourceLinked="0"/>
        <c:majorTickMark val="none"/>
        <c:minorTickMark val="none"/>
        <c:tickLblPos val="nextTo"/>
        <c:crossAx val="781464976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9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Series 1 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Remained in 
Public Medicare</c:v>
                </c:pt>
                <c:pt idx="1">
                  <c:v>Switched to
Medicare Advantage</c:v>
                </c:pt>
              </c:strCache>
            </c:strRef>
          </c:cat>
          <c:val>
            <c:numRef>
              <c:f>Sheet1!$B$2:$B$3</c:f>
              <c:numCache>
                <c:formatCode>_("$"* #,##0_);_("$"* \(#,##0\);_("$"* "-"??_);_(@_)</c:formatCode>
                <c:ptCount val="2"/>
                <c:pt idx="0">
                  <c:v>9362</c:v>
                </c:pt>
                <c:pt idx="1">
                  <c:v>8109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E3-F545-8AD5-FA7ABD9C44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1"/>
        <c:overlap val="-27"/>
        <c:axId val="1460432575"/>
        <c:axId val="1460092975"/>
      </c:barChart>
      <c:catAx>
        <c:axId val="14604325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0092975"/>
        <c:crosses val="autoZero"/>
        <c:auto val="1"/>
        <c:lblAlgn val="ctr"/>
        <c:lblOffset val="100"/>
        <c:noMultiLvlLbl val="0"/>
      </c:catAx>
      <c:valAx>
        <c:axId val="1460092975"/>
        <c:scaling>
          <c:orientation val="minMax"/>
          <c:max val="9500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crossAx val="1460432575"/>
        <c:crosses val="autoZero"/>
        <c:crossBetween val="between"/>
        <c:majorUnit val="20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9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Low Need,
Non-Medicaid</c:v>
                </c:pt>
                <c:pt idx="1">
                  <c:v>High Need +
Medicaid</c:v>
                </c:pt>
              </c:strCache>
            </c:strRef>
          </c:cat>
          <c:val>
            <c:numRef>
              <c:f>Sheet1!$B$2:$B$3</c:f>
              <c:numCache>
                <c:formatCode>0.0%</c:formatCode>
                <c:ptCount val="2"/>
                <c:pt idx="0">
                  <c:v>3.3000000000000002E-2</c:v>
                </c:pt>
                <c:pt idx="1">
                  <c:v>0.14799999999999999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6B-6142-9507-1135E3EEEE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7"/>
        <c:overlap val="-27"/>
        <c:axId val="575589104"/>
        <c:axId val="521558304"/>
      </c:barChart>
      <c:catAx>
        <c:axId val="575589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1558304"/>
        <c:crosses val="autoZero"/>
        <c:auto val="1"/>
        <c:lblAlgn val="ctr"/>
        <c:lblOffset val="100"/>
        <c:noMultiLvlLbl val="0"/>
      </c:catAx>
      <c:valAx>
        <c:axId val="521558304"/>
        <c:scaling>
          <c:orientation val="minMax"/>
          <c:max val="0.15000000000000002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out"/>
        <c:minorTickMark val="none"/>
        <c:tickLblPos val="nextTo"/>
        <c:crossAx val="575589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9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744108847644199"/>
          <c:y val="4.2333852391585401E-2"/>
          <c:w val="0.83332701359644501"/>
          <c:h val="0.701987460184094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Traditional Medicare</c:v>
                </c:pt>
              </c:strCache>
            </c:strRef>
          </c:tx>
          <c:spPr>
            <a:solidFill>
              <a:srgbClr val="008C81"/>
            </a:solidFill>
            <a:ln>
              <a:solidFill>
                <a:srgbClr val="FFFFFF"/>
              </a:solidFill>
            </a:ln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>
                    <a:solidFill>
                      <a:schemeClr val="bg2"/>
                    </a:solidFill>
                    <a:latin typeface="+mn-lt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No NH use _x000d_during 2010</c:v>
                </c:pt>
                <c:pt idx="1">
                  <c:v>Short term_x000d_NH stay</c:v>
                </c:pt>
                <c:pt idx="2">
                  <c:v>Long term_x000d_NH stay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3.5000000000000003E-2</c:v>
                </c:pt>
                <c:pt idx="1">
                  <c:v>3.5000000000000003E-2</c:v>
                </c:pt>
                <c:pt idx="2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FA-1C47-9753-80464C151AF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Medicare Advantage</c:v>
                </c:pt>
              </c:strCache>
            </c:strRef>
          </c:tx>
          <c:spPr>
            <a:solidFill>
              <a:srgbClr val="9F2936"/>
            </a:solidFill>
            <a:ln>
              <a:solidFill>
                <a:srgbClr val="FFFFFF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>
                    <a:solidFill>
                      <a:schemeClr val="bg1"/>
                    </a:solidFill>
                    <a:latin typeface="+mn-lt"/>
                    <a:ea typeface="Franklin Gothic Book" charset="0"/>
                    <a:cs typeface="Franklin Gothic Book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Sheet1!$A$2:$A$4</c:f>
              <c:strCache>
                <c:ptCount val="3"/>
                <c:pt idx="0">
                  <c:v>No NH use _x000d_during 2010</c:v>
                </c:pt>
                <c:pt idx="1">
                  <c:v>Short term_x000d_NH stay</c:v>
                </c:pt>
                <c:pt idx="2">
                  <c:v>Long term_x000d_NH stay</c:v>
                </c:pt>
              </c:strCache>
            </c:strRef>
          </c:cat>
          <c:val>
            <c:numRef>
              <c:f>Sheet1!$C$2:$C$4</c:f>
              <c:numCache>
                <c:formatCode>0.0%</c:formatCode>
                <c:ptCount val="3"/>
                <c:pt idx="0">
                  <c:v>0.04</c:v>
                </c:pt>
                <c:pt idx="1">
                  <c:v>0.09</c:v>
                </c:pt>
                <c:pt idx="2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4FA-1C47-9753-80464C151A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3"/>
        <c:overlap val="-7"/>
        <c:axId val="-1909525424"/>
        <c:axId val="-1909522672"/>
      </c:barChart>
      <c:catAx>
        <c:axId val="-19095254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525" cmpd="sng">
            <a:solidFill>
              <a:srgbClr val="FFFFFF"/>
            </a:solidFill>
          </a:ln>
        </c:spPr>
        <c:txPr>
          <a:bodyPr/>
          <a:lstStyle/>
          <a:p>
            <a:pPr>
              <a:defRPr sz="2400">
                <a:solidFill>
                  <a:schemeClr val="bg1"/>
                </a:solidFill>
                <a:latin typeface="+mn-lt"/>
                <a:cs typeface="Franklin Gothic Book"/>
              </a:defRPr>
            </a:pPr>
            <a:endParaRPr lang="en-US"/>
          </a:p>
        </c:txPr>
        <c:crossAx val="-1909522672"/>
        <c:crossesAt val="0"/>
        <c:auto val="1"/>
        <c:lblAlgn val="ctr"/>
        <c:lblOffset val="0"/>
        <c:noMultiLvlLbl val="0"/>
      </c:catAx>
      <c:valAx>
        <c:axId val="-1909522672"/>
        <c:scaling>
          <c:orientation val="minMax"/>
          <c:max val="0.19"/>
          <c:min val="0"/>
        </c:scaling>
        <c:delete val="0"/>
        <c:axPos val="l"/>
        <c:majorGridlines>
          <c:spPr>
            <a:ln>
              <a:solidFill>
                <a:srgbClr val="FFFFFF"/>
              </a:solidFill>
              <a:prstDash val="solid"/>
            </a:ln>
          </c:spPr>
        </c:majorGridlines>
        <c:numFmt formatCode="0%" sourceLinked="0"/>
        <c:majorTickMark val="none"/>
        <c:minorTickMark val="none"/>
        <c:tickLblPos val="nextTo"/>
        <c:spPr>
          <a:ln>
            <a:solidFill>
              <a:srgbClr val="FFFFFF"/>
            </a:solidFill>
          </a:ln>
        </c:spPr>
        <c:txPr>
          <a:bodyPr/>
          <a:lstStyle/>
          <a:p>
            <a:pPr>
              <a:defRPr sz="2400">
                <a:solidFill>
                  <a:schemeClr val="bg1"/>
                </a:solidFill>
                <a:latin typeface="+mn-lt"/>
                <a:cs typeface="Franklin Gothic Book"/>
              </a:defRPr>
            </a:pPr>
            <a:endParaRPr lang="en-US"/>
          </a:p>
        </c:txPr>
        <c:crossAx val="-1909525424"/>
        <c:crossesAt val="1"/>
        <c:crossBetween val="between"/>
        <c:majorUnit val="0.0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Medium" pitchFamily="34" charset="0"/>
        </a:defRPr>
      </a:pPr>
      <a:endParaRPr lang="en-US"/>
    </a:p>
  </c:txPr>
  <c:externalData r:id="rId2">
    <c:autoUpdate val="0"/>
  </c:externalData>
</c:chartSpace>
</file>

<file path=ppt/charts/chart9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Coinsurance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1.4060275404260596E-3"/>
                  <c:y val="-2.56989935122969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3B5-4C42-ABB8-89EE635CBF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Sheet1!$B$2:$B$12</c:f>
              <c:numCache>
                <c:formatCode>0.0%</c:formatCode>
                <c:ptCount val="11"/>
                <c:pt idx="0">
                  <c:v>0.45800000000000002</c:v>
                </c:pt>
                <c:pt idx="1">
                  <c:v>0.621</c:v>
                </c:pt>
                <c:pt idx="2">
                  <c:v>0.66400000000000003</c:v>
                </c:pt>
                <c:pt idx="3">
                  <c:v>0.73899999999999999</c:v>
                </c:pt>
                <c:pt idx="4">
                  <c:v>0.76100000000000001</c:v>
                </c:pt>
                <c:pt idx="5">
                  <c:v>0.79700000000000004</c:v>
                </c:pt>
                <c:pt idx="6">
                  <c:v>0.81899999999999995</c:v>
                </c:pt>
                <c:pt idx="7">
                  <c:v>0.84799999999999998</c:v>
                </c:pt>
                <c:pt idx="8">
                  <c:v>0.86399999999999999</c:v>
                </c:pt>
                <c:pt idx="9">
                  <c:v>0.89300000000000002</c:v>
                </c:pt>
                <c:pt idx="10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04-1348-93A5-B64C26EE009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Copayment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2B04-1348-93A5-B64C26EE0099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B04-1348-93A5-B64C26EE0099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B04-1348-93A5-B64C26EE0099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B04-1348-93A5-B64C26EE0099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B04-1348-93A5-B64C26EE0099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B04-1348-93A5-B64C26EE0099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B04-1348-93A5-B64C26EE00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Sheet1!$C$2:$C$12</c:f>
              <c:numCache>
                <c:formatCode>0.0%</c:formatCode>
                <c:ptCount val="11"/>
                <c:pt idx="0">
                  <c:v>0.23799999999999999</c:v>
                </c:pt>
                <c:pt idx="1">
                  <c:v>0.153</c:v>
                </c:pt>
                <c:pt idx="2">
                  <c:v>0.114</c:v>
                </c:pt>
                <c:pt idx="3">
                  <c:v>9.0999999999999998E-2</c:v>
                </c:pt>
                <c:pt idx="4">
                  <c:v>9.4E-2</c:v>
                </c:pt>
                <c:pt idx="5">
                  <c:v>3.3000000000000002E-2</c:v>
                </c:pt>
                <c:pt idx="6">
                  <c:v>2.8000000000000001E-2</c:v>
                </c:pt>
                <c:pt idx="7">
                  <c:v>0.02</c:v>
                </c:pt>
                <c:pt idx="8">
                  <c:v>1.4999999999999999E-2</c:v>
                </c:pt>
                <c:pt idx="9">
                  <c:v>8.0000000000000002E-3</c:v>
                </c:pt>
                <c:pt idx="10">
                  <c:v>7.0000000000000001E-3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04-1348-93A5-B64C26EE009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 Cost-Sharing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2B04-1348-93A5-B64C26EE0099}"/>
                </c:ext>
              </c:extLst>
            </c:dLbl>
            <c:dLbl>
              <c:idx val="9"/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B04-1348-93A5-B64C26EE0099}"/>
                </c:ext>
              </c:extLst>
            </c:dLbl>
            <c:dLbl>
              <c:idx val="10"/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B04-1348-93A5-B64C26EE00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Sheet1!$D$2:$D$12</c:f>
              <c:numCache>
                <c:formatCode>0.0%</c:formatCode>
                <c:ptCount val="11"/>
                <c:pt idx="0">
                  <c:v>0.30399999999999999</c:v>
                </c:pt>
                <c:pt idx="1">
                  <c:v>0.22600000000000001</c:v>
                </c:pt>
                <c:pt idx="2">
                  <c:v>0.222</c:v>
                </c:pt>
                <c:pt idx="3">
                  <c:v>0.16900000000000001</c:v>
                </c:pt>
                <c:pt idx="4">
                  <c:v>0.14499999999999999</c:v>
                </c:pt>
                <c:pt idx="5">
                  <c:v>0.17</c:v>
                </c:pt>
                <c:pt idx="6">
                  <c:v>0.152</c:v>
                </c:pt>
                <c:pt idx="7">
                  <c:v>0.13200000000000001</c:v>
                </c:pt>
                <c:pt idx="8">
                  <c:v>0.121</c:v>
                </c:pt>
                <c:pt idx="9">
                  <c:v>9.9000000000000005E-2</c:v>
                </c:pt>
                <c:pt idx="10">
                  <c:v>9.2999999999999999E-2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B04-1348-93A5-B64C26EE00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"/>
        <c:overlap val="100"/>
        <c:axId val="590973712"/>
        <c:axId val="593755040"/>
      </c:barChart>
      <c:catAx>
        <c:axId val="590973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3755040"/>
        <c:crosses val="autoZero"/>
        <c:auto val="1"/>
        <c:lblAlgn val="ctr"/>
        <c:lblOffset val="100"/>
        <c:tickLblSkip val="2"/>
        <c:noMultiLvlLbl val="0"/>
      </c:catAx>
      <c:valAx>
        <c:axId val="59375504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590973712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2454EB-C4D8-3943-BE26-00AB5BADBF53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6D7DCB8-1F4B-364A-8F5F-80D4F1572AAC}">
      <dgm:prSet/>
      <dgm:spPr>
        <a:ln>
          <a:solidFill>
            <a:schemeClr val="bg1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en-US" b="1" dirty="0"/>
            <a:t>Strong predictors</a:t>
          </a:r>
        </a:p>
      </dgm:t>
    </dgm:pt>
    <dgm:pt modelId="{364A43E6-5689-7842-921F-0A7E05477A4D}" type="parTrans" cxnId="{D105905D-E5F5-724C-92AD-22E23E06987D}">
      <dgm:prSet/>
      <dgm:spPr/>
      <dgm:t>
        <a:bodyPr/>
        <a:lstStyle/>
        <a:p>
          <a:endParaRPr lang="en-US"/>
        </a:p>
      </dgm:t>
    </dgm:pt>
    <dgm:pt modelId="{7994ADD9-3C39-4F4C-B976-373D6B4DBD9E}" type="sibTrans" cxnId="{D105905D-E5F5-724C-92AD-22E23E06987D}">
      <dgm:prSet/>
      <dgm:spPr/>
      <dgm:t>
        <a:bodyPr/>
        <a:lstStyle/>
        <a:p>
          <a:endParaRPr lang="en-US"/>
        </a:p>
      </dgm:t>
    </dgm:pt>
    <dgm:pt modelId="{E1E69D33-A2DC-6749-9D96-A311D2F34A5E}">
      <dgm:prSet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pPr>
            <a:spcAft>
              <a:spcPts val="1200"/>
            </a:spcAft>
          </a:pPr>
          <a:r>
            <a:rPr lang="en-US" dirty="0"/>
            <a:t>A competing hospital opening a program</a:t>
          </a:r>
        </a:p>
      </dgm:t>
    </dgm:pt>
    <dgm:pt modelId="{6ADBD5C1-88E4-F448-8D8E-9679F04CBE10}" type="parTrans" cxnId="{FA82B01C-0EFB-6E43-86CB-D9816432A0AA}">
      <dgm:prSet/>
      <dgm:spPr/>
      <dgm:t>
        <a:bodyPr/>
        <a:lstStyle/>
        <a:p>
          <a:endParaRPr lang="en-US"/>
        </a:p>
      </dgm:t>
    </dgm:pt>
    <dgm:pt modelId="{4CDEBC5C-40DF-8C4B-BDF1-B9C284B75D55}" type="sibTrans" cxnId="{FA82B01C-0EFB-6E43-86CB-D9816432A0AA}">
      <dgm:prSet/>
      <dgm:spPr/>
      <dgm:t>
        <a:bodyPr/>
        <a:lstStyle/>
        <a:p>
          <a:endParaRPr lang="en-US"/>
        </a:p>
      </dgm:t>
    </dgm:pt>
    <dgm:pt modelId="{D7F27FFB-1E9B-0748-ADE2-07445C055574}">
      <dgm:prSet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pPr>
            <a:spcAft>
              <a:spcPts val="1200"/>
            </a:spcAft>
          </a:pPr>
          <a:r>
            <a:rPr lang="en-US"/>
            <a:t>For-profit ownership</a:t>
          </a:r>
        </a:p>
      </dgm:t>
    </dgm:pt>
    <dgm:pt modelId="{C919B98F-0206-1741-8C32-CDB128F7F4F2}" type="parTrans" cxnId="{DCAE6E50-A3EC-B74E-A300-DBAE88A86548}">
      <dgm:prSet/>
      <dgm:spPr/>
      <dgm:t>
        <a:bodyPr/>
        <a:lstStyle/>
        <a:p>
          <a:endParaRPr lang="en-US"/>
        </a:p>
      </dgm:t>
    </dgm:pt>
    <dgm:pt modelId="{8B8E5E47-F09D-024C-B48A-DFB88229FE7B}" type="sibTrans" cxnId="{DCAE6E50-A3EC-B74E-A300-DBAE88A86548}">
      <dgm:prSet/>
      <dgm:spPr/>
      <dgm:t>
        <a:bodyPr/>
        <a:lstStyle/>
        <a:p>
          <a:endParaRPr lang="en-US"/>
        </a:p>
      </dgm:t>
    </dgm:pt>
    <dgm:pt modelId="{DA206369-A5D5-CC4A-BDF6-51DA12628C1C}">
      <dgm:prSet/>
      <dgm:spPr>
        <a:ln>
          <a:solidFill>
            <a:schemeClr val="bg1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en-US" b="1" dirty="0"/>
            <a:t>Also </a:t>
          </a:r>
        </a:p>
        <a:p>
          <a:pPr>
            <a:spcAft>
              <a:spcPts val="0"/>
            </a:spcAft>
          </a:pPr>
          <a:r>
            <a:rPr lang="en-US" b="1" dirty="0"/>
            <a:t>predictive</a:t>
          </a:r>
        </a:p>
      </dgm:t>
    </dgm:pt>
    <dgm:pt modelId="{8B1B4C91-0153-884B-BCCE-BBC782222546}" type="parTrans" cxnId="{FE0F4EAA-23D8-8942-AC33-2D511AF5C149}">
      <dgm:prSet/>
      <dgm:spPr/>
      <dgm:t>
        <a:bodyPr/>
        <a:lstStyle/>
        <a:p>
          <a:endParaRPr lang="en-US"/>
        </a:p>
      </dgm:t>
    </dgm:pt>
    <dgm:pt modelId="{9F45EB3F-EC50-A24B-A68D-D01644411AF5}" type="sibTrans" cxnId="{FE0F4EAA-23D8-8942-AC33-2D511AF5C149}">
      <dgm:prSet/>
      <dgm:spPr/>
      <dgm:t>
        <a:bodyPr/>
        <a:lstStyle/>
        <a:p>
          <a:endParaRPr lang="en-US"/>
        </a:p>
      </dgm:t>
    </dgm:pt>
    <dgm:pt modelId="{8D07CADC-1662-2C4E-9602-6D838E7351D8}">
      <dgm:prSet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pPr>
            <a:spcAft>
              <a:spcPts val="1200"/>
            </a:spcAft>
          </a:pPr>
          <a:r>
            <a:rPr lang="en-US"/>
            <a:t>Being a non-profit in a market dominated by for-profits </a:t>
          </a:r>
        </a:p>
      </dgm:t>
    </dgm:pt>
    <dgm:pt modelId="{9CEF354E-D7A5-4640-88C7-82CD0C8C1ECA}" type="parTrans" cxnId="{191C0BFF-6D02-8A42-8BBA-324D5964503F}">
      <dgm:prSet/>
      <dgm:spPr/>
      <dgm:t>
        <a:bodyPr/>
        <a:lstStyle/>
        <a:p>
          <a:endParaRPr lang="en-US"/>
        </a:p>
      </dgm:t>
    </dgm:pt>
    <dgm:pt modelId="{5444B524-2EEB-B34B-9284-E8AA23DEFFF3}" type="sibTrans" cxnId="{191C0BFF-6D02-8A42-8BBA-324D5964503F}">
      <dgm:prSet/>
      <dgm:spPr/>
      <dgm:t>
        <a:bodyPr/>
        <a:lstStyle/>
        <a:p>
          <a:endParaRPr lang="en-US"/>
        </a:p>
      </dgm:t>
    </dgm:pt>
    <dgm:pt modelId="{DC89E4A4-08D4-E444-A0E3-7AA1E8A9BA73}">
      <dgm:prSet/>
      <dgm:spPr>
        <a:ln>
          <a:solidFill>
            <a:schemeClr val="bg1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en-US" b="1" dirty="0"/>
            <a:t>Weakly</a:t>
          </a:r>
        </a:p>
        <a:p>
          <a:pPr>
            <a:spcAft>
              <a:spcPts val="0"/>
            </a:spcAft>
          </a:pPr>
          <a:r>
            <a:rPr lang="en-US" b="1" dirty="0"/>
            <a:t>predictive</a:t>
          </a:r>
        </a:p>
      </dgm:t>
    </dgm:pt>
    <dgm:pt modelId="{5C95DB5C-B594-B940-A315-191E8EB865F0}" type="parTrans" cxnId="{882D8965-ED2D-8441-8DFF-8C0D0F1E0A4D}">
      <dgm:prSet/>
      <dgm:spPr/>
      <dgm:t>
        <a:bodyPr/>
        <a:lstStyle/>
        <a:p>
          <a:endParaRPr lang="en-US"/>
        </a:p>
      </dgm:t>
    </dgm:pt>
    <dgm:pt modelId="{29690D63-8F51-7548-B6E9-29B4497E51DD}" type="sibTrans" cxnId="{882D8965-ED2D-8441-8DFF-8C0D0F1E0A4D}">
      <dgm:prSet/>
      <dgm:spPr/>
      <dgm:t>
        <a:bodyPr/>
        <a:lstStyle/>
        <a:p>
          <a:endParaRPr lang="en-US"/>
        </a:p>
      </dgm:t>
    </dgm:pt>
    <dgm:pt modelId="{D6EB5570-3BC2-7B4E-B350-56EF2995356C}">
      <dgm:prSet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pPr>
            <a:spcAft>
              <a:spcPts val="1200"/>
            </a:spcAft>
          </a:pPr>
          <a:r>
            <a:rPr lang="en-US"/>
            <a:t>Lack of service availability in the community</a:t>
          </a:r>
        </a:p>
      </dgm:t>
    </dgm:pt>
    <dgm:pt modelId="{37D43590-7F65-4545-AB27-1A508471D45B}" type="parTrans" cxnId="{A807B726-43A8-5A48-856A-8983972DB510}">
      <dgm:prSet/>
      <dgm:spPr/>
      <dgm:t>
        <a:bodyPr/>
        <a:lstStyle/>
        <a:p>
          <a:endParaRPr lang="en-US"/>
        </a:p>
      </dgm:t>
    </dgm:pt>
    <dgm:pt modelId="{064693F9-017F-B14E-B1CB-64DCB5DCF960}" type="sibTrans" cxnId="{A807B726-43A8-5A48-856A-8983972DB510}">
      <dgm:prSet/>
      <dgm:spPr/>
      <dgm:t>
        <a:bodyPr/>
        <a:lstStyle/>
        <a:p>
          <a:endParaRPr lang="en-US"/>
        </a:p>
      </dgm:t>
    </dgm:pt>
    <dgm:pt modelId="{36517400-1FE9-9A43-87EC-2D809C300547}" type="pres">
      <dgm:prSet presAssocID="{D42454EB-C4D8-3943-BE26-00AB5BADBF53}" presName="Name0" presStyleCnt="0">
        <dgm:presLayoutVars>
          <dgm:dir/>
          <dgm:animLvl val="lvl"/>
          <dgm:resizeHandles val="exact"/>
        </dgm:presLayoutVars>
      </dgm:prSet>
      <dgm:spPr/>
    </dgm:pt>
    <dgm:pt modelId="{01C6B499-BDDD-9640-B9E5-FEDF5B2F956E}" type="pres">
      <dgm:prSet presAssocID="{46D7DCB8-1F4B-364A-8F5F-80D4F1572AAC}" presName="composite" presStyleCnt="0"/>
      <dgm:spPr/>
    </dgm:pt>
    <dgm:pt modelId="{2148823E-796A-CF49-99E7-760006AF2F78}" type="pres">
      <dgm:prSet presAssocID="{46D7DCB8-1F4B-364A-8F5F-80D4F1572AAC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705E3A41-B807-224E-B3BD-321D21DB8370}" type="pres">
      <dgm:prSet presAssocID="{46D7DCB8-1F4B-364A-8F5F-80D4F1572AAC}" presName="desTx" presStyleLbl="alignAccFollowNode1" presStyleIdx="0" presStyleCnt="3">
        <dgm:presLayoutVars>
          <dgm:bulletEnabled val="1"/>
        </dgm:presLayoutVars>
      </dgm:prSet>
      <dgm:spPr/>
    </dgm:pt>
    <dgm:pt modelId="{1F5D6C64-1E0F-6141-8A98-2E176A267861}" type="pres">
      <dgm:prSet presAssocID="{7994ADD9-3C39-4F4C-B976-373D6B4DBD9E}" presName="space" presStyleCnt="0"/>
      <dgm:spPr/>
    </dgm:pt>
    <dgm:pt modelId="{93A297A2-BAFA-1446-80C8-3D1FB8354426}" type="pres">
      <dgm:prSet presAssocID="{DA206369-A5D5-CC4A-BDF6-51DA12628C1C}" presName="composite" presStyleCnt="0"/>
      <dgm:spPr/>
    </dgm:pt>
    <dgm:pt modelId="{B88581C6-64CB-6543-A9F1-F7CCF49DCB0B}" type="pres">
      <dgm:prSet presAssocID="{DA206369-A5D5-CC4A-BDF6-51DA12628C1C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2222D14E-D47D-514A-BC42-6BEFAA9441C2}" type="pres">
      <dgm:prSet presAssocID="{DA206369-A5D5-CC4A-BDF6-51DA12628C1C}" presName="desTx" presStyleLbl="alignAccFollowNode1" presStyleIdx="1" presStyleCnt="3">
        <dgm:presLayoutVars>
          <dgm:bulletEnabled val="1"/>
        </dgm:presLayoutVars>
      </dgm:prSet>
      <dgm:spPr/>
    </dgm:pt>
    <dgm:pt modelId="{59AE997F-DB6B-474B-B8BC-6303D77D10DE}" type="pres">
      <dgm:prSet presAssocID="{9F45EB3F-EC50-A24B-A68D-D01644411AF5}" presName="space" presStyleCnt="0"/>
      <dgm:spPr/>
    </dgm:pt>
    <dgm:pt modelId="{DC462ACE-DDA7-F947-BDE2-76447B97384C}" type="pres">
      <dgm:prSet presAssocID="{DC89E4A4-08D4-E444-A0E3-7AA1E8A9BA73}" presName="composite" presStyleCnt="0"/>
      <dgm:spPr/>
    </dgm:pt>
    <dgm:pt modelId="{C0DC160D-1B47-AC43-A1CB-2A0020927F56}" type="pres">
      <dgm:prSet presAssocID="{DC89E4A4-08D4-E444-A0E3-7AA1E8A9BA73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B9CAA310-23FD-214F-84FC-A8AA8A5BCDC2}" type="pres">
      <dgm:prSet presAssocID="{DC89E4A4-08D4-E444-A0E3-7AA1E8A9BA73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0FB59913-E1B5-8F48-A9C1-3AE88CD3A31A}" type="presOf" srcId="{8D07CADC-1662-2C4E-9602-6D838E7351D8}" destId="{2222D14E-D47D-514A-BC42-6BEFAA9441C2}" srcOrd="0" destOrd="0" presId="urn:microsoft.com/office/officeart/2005/8/layout/hList1"/>
    <dgm:cxn modelId="{50D06218-F1A8-D847-A257-74575B36F0CD}" type="presOf" srcId="{46D7DCB8-1F4B-364A-8F5F-80D4F1572AAC}" destId="{2148823E-796A-CF49-99E7-760006AF2F78}" srcOrd="0" destOrd="0" presId="urn:microsoft.com/office/officeart/2005/8/layout/hList1"/>
    <dgm:cxn modelId="{A1EB2619-1DBD-2045-8001-CAA4618E14CE}" type="presOf" srcId="{DA206369-A5D5-CC4A-BDF6-51DA12628C1C}" destId="{B88581C6-64CB-6543-A9F1-F7CCF49DCB0B}" srcOrd="0" destOrd="0" presId="urn:microsoft.com/office/officeart/2005/8/layout/hList1"/>
    <dgm:cxn modelId="{FA82B01C-0EFB-6E43-86CB-D9816432A0AA}" srcId="{46D7DCB8-1F4B-364A-8F5F-80D4F1572AAC}" destId="{E1E69D33-A2DC-6749-9D96-A311D2F34A5E}" srcOrd="0" destOrd="0" parTransId="{6ADBD5C1-88E4-F448-8D8E-9679F04CBE10}" sibTransId="{4CDEBC5C-40DF-8C4B-BDF1-B9C284B75D55}"/>
    <dgm:cxn modelId="{A807B726-43A8-5A48-856A-8983972DB510}" srcId="{DC89E4A4-08D4-E444-A0E3-7AA1E8A9BA73}" destId="{D6EB5570-3BC2-7B4E-B350-56EF2995356C}" srcOrd="0" destOrd="0" parTransId="{37D43590-7F65-4545-AB27-1A508471D45B}" sibTransId="{064693F9-017F-B14E-B1CB-64DCB5DCF960}"/>
    <dgm:cxn modelId="{78377A43-63BE-7B47-AF0C-E583BE9E636D}" type="presOf" srcId="{D42454EB-C4D8-3943-BE26-00AB5BADBF53}" destId="{36517400-1FE9-9A43-87EC-2D809C300547}" srcOrd="0" destOrd="0" presId="urn:microsoft.com/office/officeart/2005/8/layout/hList1"/>
    <dgm:cxn modelId="{DCAE6E50-A3EC-B74E-A300-DBAE88A86548}" srcId="{46D7DCB8-1F4B-364A-8F5F-80D4F1572AAC}" destId="{D7F27FFB-1E9B-0748-ADE2-07445C055574}" srcOrd="1" destOrd="0" parTransId="{C919B98F-0206-1741-8C32-CDB128F7F4F2}" sibTransId="{8B8E5E47-F09D-024C-B48A-DFB88229FE7B}"/>
    <dgm:cxn modelId="{D105905D-E5F5-724C-92AD-22E23E06987D}" srcId="{D42454EB-C4D8-3943-BE26-00AB5BADBF53}" destId="{46D7DCB8-1F4B-364A-8F5F-80D4F1572AAC}" srcOrd="0" destOrd="0" parTransId="{364A43E6-5689-7842-921F-0A7E05477A4D}" sibTransId="{7994ADD9-3C39-4F4C-B976-373D6B4DBD9E}"/>
    <dgm:cxn modelId="{882D8965-ED2D-8441-8DFF-8C0D0F1E0A4D}" srcId="{D42454EB-C4D8-3943-BE26-00AB5BADBF53}" destId="{DC89E4A4-08D4-E444-A0E3-7AA1E8A9BA73}" srcOrd="2" destOrd="0" parTransId="{5C95DB5C-B594-B940-A315-191E8EB865F0}" sibTransId="{29690D63-8F51-7548-B6E9-29B4497E51DD}"/>
    <dgm:cxn modelId="{FE0F4EAA-23D8-8942-AC33-2D511AF5C149}" srcId="{D42454EB-C4D8-3943-BE26-00AB5BADBF53}" destId="{DA206369-A5D5-CC4A-BDF6-51DA12628C1C}" srcOrd="1" destOrd="0" parTransId="{8B1B4C91-0153-884B-BCCE-BBC782222546}" sibTransId="{9F45EB3F-EC50-A24B-A68D-D01644411AF5}"/>
    <dgm:cxn modelId="{FE3343B5-2202-8F4A-A149-BF60683E2062}" type="presOf" srcId="{D6EB5570-3BC2-7B4E-B350-56EF2995356C}" destId="{B9CAA310-23FD-214F-84FC-A8AA8A5BCDC2}" srcOrd="0" destOrd="0" presId="urn:microsoft.com/office/officeart/2005/8/layout/hList1"/>
    <dgm:cxn modelId="{6FA2F1E1-6C5A-EB48-A846-10D8192E657B}" type="presOf" srcId="{DC89E4A4-08D4-E444-A0E3-7AA1E8A9BA73}" destId="{C0DC160D-1B47-AC43-A1CB-2A0020927F56}" srcOrd="0" destOrd="0" presId="urn:microsoft.com/office/officeart/2005/8/layout/hList1"/>
    <dgm:cxn modelId="{FD5E91EB-1B75-7A4E-AE79-226CD02DA356}" type="presOf" srcId="{E1E69D33-A2DC-6749-9D96-A311D2F34A5E}" destId="{705E3A41-B807-224E-B3BD-321D21DB8370}" srcOrd="0" destOrd="0" presId="urn:microsoft.com/office/officeart/2005/8/layout/hList1"/>
    <dgm:cxn modelId="{A32052F3-D4E8-9245-97FD-360E7743A37B}" type="presOf" srcId="{D7F27FFB-1E9B-0748-ADE2-07445C055574}" destId="{705E3A41-B807-224E-B3BD-321D21DB8370}" srcOrd="0" destOrd="1" presId="urn:microsoft.com/office/officeart/2005/8/layout/hList1"/>
    <dgm:cxn modelId="{191C0BFF-6D02-8A42-8BBA-324D5964503F}" srcId="{DA206369-A5D5-CC4A-BDF6-51DA12628C1C}" destId="{8D07CADC-1662-2C4E-9602-6D838E7351D8}" srcOrd="0" destOrd="0" parTransId="{9CEF354E-D7A5-4640-88C7-82CD0C8C1ECA}" sibTransId="{5444B524-2EEB-B34B-9284-E8AA23DEFFF3}"/>
    <dgm:cxn modelId="{CAC84C1D-DECC-584D-B4FD-A5CA4F007C4B}" type="presParOf" srcId="{36517400-1FE9-9A43-87EC-2D809C300547}" destId="{01C6B499-BDDD-9640-B9E5-FEDF5B2F956E}" srcOrd="0" destOrd="0" presId="urn:microsoft.com/office/officeart/2005/8/layout/hList1"/>
    <dgm:cxn modelId="{5B850D54-91AC-3A47-97C4-1AE0970CD932}" type="presParOf" srcId="{01C6B499-BDDD-9640-B9E5-FEDF5B2F956E}" destId="{2148823E-796A-CF49-99E7-760006AF2F78}" srcOrd="0" destOrd="0" presId="urn:microsoft.com/office/officeart/2005/8/layout/hList1"/>
    <dgm:cxn modelId="{B8673A6B-2DAE-354E-9626-AF701C4CBE42}" type="presParOf" srcId="{01C6B499-BDDD-9640-B9E5-FEDF5B2F956E}" destId="{705E3A41-B807-224E-B3BD-321D21DB8370}" srcOrd="1" destOrd="0" presId="urn:microsoft.com/office/officeart/2005/8/layout/hList1"/>
    <dgm:cxn modelId="{3AABB0F0-2924-534B-B773-0B8810EC73E0}" type="presParOf" srcId="{36517400-1FE9-9A43-87EC-2D809C300547}" destId="{1F5D6C64-1E0F-6141-8A98-2E176A267861}" srcOrd="1" destOrd="0" presId="urn:microsoft.com/office/officeart/2005/8/layout/hList1"/>
    <dgm:cxn modelId="{EA71E903-1CB0-D74D-8A84-1CDB978970D8}" type="presParOf" srcId="{36517400-1FE9-9A43-87EC-2D809C300547}" destId="{93A297A2-BAFA-1446-80C8-3D1FB8354426}" srcOrd="2" destOrd="0" presId="urn:microsoft.com/office/officeart/2005/8/layout/hList1"/>
    <dgm:cxn modelId="{853AD5DE-C69F-114B-8411-9F5B22EC1A70}" type="presParOf" srcId="{93A297A2-BAFA-1446-80C8-3D1FB8354426}" destId="{B88581C6-64CB-6543-A9F1-F7CCF49DCB0B}" srcOrd="0" destOrd="0" presId="urn:microsoft.com/office/officeart/2005/8/layout/hList1"/>
    <dgm:cxn modelId="{F488D7EE-1ACA-524B-BE55-8944315DCC4F}" type="presParOf" srcId="{93A297A2-BAFA-1446-80C8-3D1FB8354426}" destId="{2222D14E-D47D-514A-BC42-6BEFAA9441C2}" srcOrd="1" destOrd="0" presId="urn:microsoft.com/office/officeart/2005/8/layout/hList1"/>
    <dgm:cxn modelId="{79E8A978-92C7-FF45-A676-878CAD368E17}" type="presParOf" srcId="{36517400-1FE9-9A43-87EC-2D809C300547}" destId="{59AE997F-DB6B-474B-B8BC-6303D77D10DE}" srcOrd="3" destOrd="0" presId="urn:microsoft.com/office/officeart/2005/8/layout/hList1"/>
    <dgm:cxn modelId="{56EB88DC-311A-2C47-9471-9A33F7CA3402}" type="presParOf" srcId="{36517400-1FE9-9A43-87EC-2D809C300547}" destId="{DC462ACE-DDA7-F947-BDE2-76447B97384C}" srcOrd="4" destOrd="0" presId="urn:microsoft.com/office/officeart/2005/8/layout/hList1"/>
    <dgm:cxn modelId="{CD4C2AD2-B475-544B-BCB3-6BB6E0323EAA}" type="presParOf" srcId="{DC462ACE-DDA7-F947-BDE2-76447B97384C}" destId="{C0DC160D-1B47-AC43-A1CB-2A0020927F56}" srcOrd="0" destOrd="0" presId="urn:microsoft.com/office/officeart/2005/8/layout/hList1"/>
    <dgm:cxn modelId="{0E1A9870-1F81-834E-84C7-7CDD285252EC}" type="presParOf" srcId="{DC462ACE-DDA7-F947-BDE2-76447B97384C}" destId="{B9CAA310-23FD-214F-84FC-A8AA8A5BCDC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030A37-4D81-4699-8A8C-8F89006ED5AC}" type="doc">
      <dgm:prSet loTypeId="urn:microsoft.com/office/officeart/2005/8/layout/vProcess5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1AAE1A-6581-4E47-A3F6-DD072CD69462}">
      <dgm:prSet custT="1"/>
      <dgm:spPr>
        <a:solidFill>
          <a:schemeClr val="accent1"/>
        </a:solidFill>
        <a:ln>
          <a:solidFill>
            <a:schemeClr val="bg1"/>
          </a:solidFill>
        </a:ln>
      </dgm:spPr>
      <dgm:t>
        <a:bodyPr rIns="91440"/>
        <a:lstStyle/>
        <a:p>
          <a:pPr rtl="0">
            <a:lnSpc>
              <a:spcPct val="100000"/>
            </a:lnSpc>
          </a:pPr>
          <a:r>
            <a:rPr lang="en-US" sz="2800" dirty="0">
              <a:solidFill>
                <a:schemeClr val="bg1"/>
              </a:solidFill>
              <a:latin typeface="+mn-lt"/>
              <a:cs typeface="Franklin Gothic Book"/>
            </a:rPr>
            <a:t>Hospitals remain privately owned</a:t>
          </a:r>
        </a:p>
      </dgm:t>
    </dgm:pt>
    <dgm:pt modelId="{0137BDA3-373A-4F90-AD83-01447C480E43}" type="parTrans" cxnId="{6D4C1503-953C-4959-92E9-F1CB23DFE8DC}">
      <dgm:prSet/>
      <dgm:spPr/>
      <dgm:t>
        <a:bodyPr/>
        <a:lstStyle/>
        <a:p>
          <a:pPr>
            <a:lnSpc>
              <a:spcPct val="100000"/>
            </a:lnSpc>
          </a:pPr>
          <a:endParaRPr lang="en-US" sz="2400">
            <a:latin typeface="Franklin Gothic Medium" pitchFamily="34" charset="0"/>
          </a:endParaRPr>
        </a:p>
      </dgm:t>
    </dgm:pt>
    <dgm:pt modelId="{F31DF35B-C63B-4A82-98B9-7E81702100B7}" type="sibTrans" cxnId="{6D4C1503-953C-4959-92E9-F1CB23DFE8DC}">
      <dgm:prSet custT="1"/>
      <dgm:spPr>
        <a:solidFill>
          <a:schemeClr val="accent1">
            <a:tint val="40000"/>
            <a:hueOff val="0"/>
            <a:satOff val="0"/>
            <a:lumOff val="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pPr>
            <a:lnSpc>
              <a:spcPct val="100000"/>
            </a:lnSpc>
          </a:pPr>
          <a:endParaRPr lang="en-US" sz="2400">
            <a:latin typeface="Franklin Gothic Medium" pitchFamily="34" charset="0"/>
          </a:endParaRPr>
        </a:p>
      </dgm:t>
    </dgm:pt>
    <dgm:pt modelId="{16A14D71-3B2E-494F-8AAB-FA37C6E022B2}">
      <dgm:prSet custT="1"/>
      <dgm:spPr>
        <a:solidFill>
          <a:schemeClr val="accent1"/>
        </a:solidFill>
        <a:ln>
          <a:solidFill>
            <a:schemeClr val="bg1"/>
          </a:solidFill>
        </a:ln>
      </dgm:spPr>
      <dgm:t>
        <a:bodyPr rIns="91440"/>
        <a:lstStyle/>
        <a:p>
          <a:pPr rtl="0">
            <a:lnSpc>
              <a:spcPct val="100000"/>
            </a:lnSpc>
          </a:pPr>
          <a:r>
            <a:rPr lang="en-US" sz="2800" dirty="0">
              <a:solidFill>
                <a:schemeClr val="bg1"/>
              </a:solidFill>
              <a:latin typeface="+mn-lt"/>
              <a:cs typeface="Franklin Gothic Book"/>
            </a:rPr>
            <a:t>Capital purchases/expansion budgeted separately based on health planning goals</a:t>
          </a:r>
        </a:p>
      </dgm:t>
    </dgm:pt>
    <dgm:pt modelId="{1A58AD2A-A987-4917-BA68-0ED9AF78DC53}" type="parTrans" cxnId="{96F8D139-19E2-4430-BBB0-58C36E4F1290}">
      <dgm:prSet/>
      <dgm:spPr/>
      <dgm:t>
        <a:bodyPr/>
        <a:lstStyle/>
        <a:p>
          <a:pPr>
            <a:lnSpc>
              <a:spcPct val="100000"/>
            </a:lnSpc>
          </a:pPr>
          <a:endParaRPr lang="en-US" sz="2400">
            <a:latin typeface="Franklin Gothic Medium" pitchFamily="34" charset="0"/>
          </a:endParaRPr>
        </a:p>
      </dgm:t>
    </dgm:pt>
    <dgm:pt modelId="{523E45B6-E3D5-4AB2-B4E3-ECAE98C0C1AD}" type="sibTrans" cxnId="{96F8D139-19E2-4430-BBB0-58C36E4F1290}">
      <dgm:prSet/>
      <dgm:spPr/>
      <dgm:t>
        <a:bodyPr/>
        <a:lstStyle/>
        <a:p>
          <a:pPr>
            <a:lnSpc>
              <a:spcPct val="100000"/>
            </a:lnSpc>
          </a:pPr>
          <a:endParaRPr lang="en-US" sz="2400">
            <a:latin typeface="Franklin Gothic Medium" pitchFamily="34" charset="0"/>
          </a:endParaRPr>
        </a:p>
      </dgm:t>
    </dgm:pt>
    <dgm:pt modelId="{FA488775-F876-4A04-B5AA-0C17F7C39BC0}">
      <dgm:prSet custT="1"/>
      <dgm:spPr>
        <a:solidFill>
          <a:schemeClr val="accent1"/>
        </a:solidFill>
        <a:ln>
          <a:solidFill>
            <a:schemeClr val="bg1"/>
          </a:solidFill>
        </a:ln>
      </dgm:spPr>
      <dgm:t>
        <a:bodyPr rIns="91440"/>
        <a:lstStyle/>
        <a:p>
          <a:pPr rtl="0">
            <a:lnSpc>
              <a:spcPct val="100000"/>
            </a:lnSpc>
          </a:pPr>
          <a:r>
            <a:rPr lang="en-US" sz="2800" dirty="0">
              <a:solidFill>
                <a:schemeClr val="bg1"/>
              </a:solidFill>
              <a:latin typeface="+mn-lt"/>
              <a:cs typeface="Franklin Gothic Book"/>
            </a:rPr>
            <a:t>Negotiated global budget for operating costs. Operating funds cannot be diverted to capital</a:t>
          </a:r>
        </a:p>
      </dgm:t>
    </dgm:pt>
    <dgm:pt modelId="{04D66CAD-3408-4961-8749-8EEFF3BAEC0B}" type="parTrans" cxnId="{9B28B162-D151-41E1-BF70-C345FF313D1F}">
      <dgm:prSet/>
      <dgm:spPr/>
      <dgm:t>
        <a:bodyPr/>
        <a:lstStyle/>
        <a:p>
          <a:pPr>
            <a:lnSpc>
              <a:spcPct val="100000"/>
            </a:lnSpc>
          </a:pPr>
          <a:endParaRPr lang="en-US" sz="2400">
            <a:latin typeface="Franklin Gothic Medium" pitchFamily="34" charset="0"/>
          </a:endParaRPr>
        </a:p>
      </dgm:t>
    </dgm:pt>
    <dgm:pt modelId="{0A044882-EDF1-426D-9C73-78B7E2340DC0}" type="sibTrans" cxnId="{9B28B162-D151-41E1-BF70-C345FF313D1F}">
      <dgm:prSet custT="1"/>
      <dgm:spPr>
        <a:solidFill>
          <a:schemeClr val="accent1">
            <a:tint val="40000"/>
            <a:hueOff val="0"/>
            <a:satOff val="0"/>
            <a:lumOff val="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pPr>
            <a:lnSpc>
              <a:spcPct val="100000"/>
            </a:lnSpc>
          </a:pPr>
          <a:endParaRPr lang="en-US" sz="2400">
            <a:latin typeface="Franklin Gothic Medium" pitchFamily="34" charset="0"/>
          </a:endParaRPr>
        </a:p>
      </dgm:t>
    </dgm:pt>
    <dgm:pt modelId="{FE6297E3-2555-4F8B-BBF1-55A9BA504A17}" type="pres">
      <dgm:prSet presAssocID="{26030A37-4D81-4699-8A8C-8F89006ED5AC}" presName="outerComposite" presStyleCnt="0">
        <dgm:presLayoutVars>
          <dgm:chMax val="5"/>
          <dgm:dir/>
          <dgm:resizeHandles val="exact"/>
        </dgm:presLayoutVars>
      </dgm:prSet>
      <dgm:spPr/>
    </dgm:pt>
    <dgm:pt modelId="{C553F0FC-03E8-45F5-B6EF-2DCF7EFEFFA2}" type="pres">
      <dgm:prSet presAssocID="{26030A37-4D81-4699-8A8C-8F89006ED5AC}" presName="dummyMaxCanvas" presStyleCnt="0">
        <dgm:presLayoutVars/>
      </dgm:prSet>
      <dgm:spPr/>
    </dgm:pt>
    <dgm:pt modelId="{CC692FEE-814F-4B44-8887-15F05353284F}" type="pres">
      <dgm:prSet presAssocID="{26030A37-4D81-4699-8A8C-8F89006ED5AC}" presName="ThreeNodes_1" presStyleLbl="node1" presStyleIdx="0" presStyleCnt="3">
        <dgm:presLayoutVars>
          <dgm:bulletEnabled val="1"/>
        </dgm:presLayoutVars>
      </dgm:prSet>
      <dgm:spPr/>
    </dgm:pt>
    <dgm:pt modelId="{CAFFA576-037D-414A-8F6D-2C66E2A04F41}" type="pres">
      <dgm:prSet presAssocID="{26030A37-4D81-4699-8A8C-8F89006ED5AC}" presName="ThreeNodes_2" presStyleLbl="node1" presStyleIdx="1" presStyleCnt="3">
        <dgm:presLayoutVars>
          <dgm:bulletEnabled val="1"/>
        </dgm:presLayoutVars>
      </dgm:prSet>
      <dgm:spPr/>
    </dgm:pt>
    <dgm:pt modelId="{AC482606-6A7D-4754-8A52-0CC72205FAC0}" type="pres">
      <dgm:prSet presAssocID="{26030A37-4D81-4699-8A8C-8F89006ED5AC}" presName="ThreeNodes_3" presStyleLbl="node1" presStyleIdx="2" presStyleCnt="3">
        <dgm:presLayoutVars>
          <dgm:bulletEnabled val="1"/>
        </dgm:presLayoutVars>
      </dgm:prSet>
      <dgm:spPr/>
    </dgm:pt>
    <dgm:pt modelId="{8FAD9C22-BF94-4969-92B4-96D7B7938DD1}" type="pres">
      <dgm:prSet presAssocID="{26030A37-4D81-4699-8A8C-8F89006ED5AC}" presName="ThreeConn_1-2" presStyleLbl="fgAccFollowNode1" presStyleIdx="0" presStyleCnt="2">
        <dgm:presLayoutVars>
          <dgm:bulletEnabled val="1"/>
        </dgm:presLayoutVars>
      </dgm:prSet>
      <dgm:spPr/>
    </dgm:pt>
    <dgm:pt modelId="{35F59A00-6D4F-4E87-B4B2-56CE543F4270}" type="pres">
      <dgm:prSet presAssocID="{26030A37-4D81-4699-8A8C-8F89006ED5AC}" presName="ThreeConn_2-3" presStyleLbl="fgAccFollowNode1" presStyleIdx="1" presStyleCnt="2">
        <dgm:presLayoutVars>
          <dgm:bulletEnabled val="1"/>
        </dgm:presLayoutVars>
      </dgm:prSet>
      <dgm:spPr/>
    </dgm:pt>
    <dgm:pt modelId="{B91B990F-D045-4585-BBF7-2E018D26CC9A}" type="pres">
      <dgm:prSet presAssocID="{26030A37-4D81-4699-8A8C-8F89006ED5AC}" presName="ThreeNodes_1_text" presStyleLbl="node1" presStyleIdx="2" presStyleCnt="3">
        <dgm:presLayoutVars>
          <dgm:bulletEnabled val="1"/>
        </dgm:presLayoutVars>
      </dgm:prSet>
      <dgm:spPr/>
    </dgm:pt>
    <dgm:pt modelId="{F4DA419D-ECA0-4D0F-8C0B-165641B820F4}" type="pres">
      <dgm:prSet presAssocID="{26030A37-4D81-4699-8A8C-8F89006ED5AC}" presName="ThreeNodes_2_text" presStyleLbl="node1" presStyleIdx="2" presStyleCnt="3">
        <dgm:presLayoutVars>
          <dgm:bulletEnabled val="1"/>
        </dgm:presLayoutVars>
      </dgm:prSet>
      <dgm:spPr/>
    </dgm:pt>
    <dgm:pt modelId="{A90DA341-D9A7-4D41-9217-E328FC96D31D}" type="pres">
      <dgm:prSet presAssocID="{26030A37-4D81-4699-8A8C-8F89006ED5AC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2AF75002-D23A-6046-8D02-7AA0E2DF8CB7}" type="presOf" srcId="{FA488775-F876-4A04-B5AA-0C17F7C39BC0}" destId="{CAFFA576-037D-414A-8F6D-2C66E2A04F41}" srcOrd="0" destOrd="0" presId="urn:microsoft.com/office/officeart/2005/8/layout/vProcess5"/>
    <dgm:cxn modelId="{6D4C1503-953C-4959-92E9-F1CB23DFE8DC}" srcId="{26030A37-4D81-4699-8A8C-8F89006ED5AC}" destId="{BB1AAE1A-6581-4E47-A3F6-DD072CD69462}" srcOrd="0" destOrd="0" parTransId="{0137BDA3-373A-4F90-AD83-01447C480E43}" sibTransId="{F31DF35B-C63B-4A82-98B9-7E81702100B7}"/>
    <dgm:cxn modelId="{96F8D139-19E2-4430-BBB0-58C36E4F1290}" srcId="{26030A37-4D81-4699-8A8C-8F89006ED5AC}" destId="{16A14D71-3B2E-494F-8AAB-FA37C6E022B2}" srcOrd="2" destOrd="0" parTransId="{1A58AD2A-A987-4917-BA68-0ED9AF78DC53}" sibTransId="{523E45B6-E3D5-4AB2-B4E3-ECAE98C0C1AD}"/>
    <dgm:cxn modelId="{2C02C041-7B7E-834E-8A9F-0C2078E373E7}" type="presOf" srcId="{BB1AAE1A-6581-4E47-A3F6-DD072CD69462}" destId="{CC692FEE-814F-4B44-8887-15F05353284F}" srcOrd="0" destOrd="0" presId="urn:microsoft.com/office/officeart/2005/8/layout/vProcess5"/>
    <dgm:cxn modelId="{1C4F7C46-BF34-114C-B71E-DACA8CFA54AE}" type="presOf" srcId="{16A14D71-3B2E-494F-8AAB-FA37C6E022B2}" destId="{A90DA341-D9A7-4D41-9217-E328FC96D31D}" srcOrd="1" destOrd="0" presId="urn:microsoft.com/office/officeart/2005/8/layout/vProcess5"/>
    <dgm:cxn modelId="{9B28B162-D151-41E1-BF70-C345FF313D1F}" srcId="{26030A37-4D81-4699-8A8C-8F89006ED5AC}" destId="{FA488775-F876-4A04-B5AA-0C17F7C39BC0}" srcOrd="1" destOrd="0" parTransId="{04D66CAD-3408-4961-8749-8EEFF3BAEC0B}" sibTransId="{0A044882-EDF1-426D-9C73-78B7E2340DC0}"/>
    <dgm:cxn modelId="{AA815C79-8727-1148-A5DF-898A268731C8}" type="presOf" srcId="{0A044882-EDF1-426D-9C73-78B7E2340DC0}" destId="{35F59A00-6D4F-4E87-B4B2-56CE543F4270}" srcOrd="0" destOrd="0" presId="urn:microsoft.com/office/officeart/2005/8/layout/vProcess5"/>
    <dgm:cxn modelId="{36C8807B-7AF6-4546-97A3-3140726C40BD}" type="presOf" srcId="{26030A37-4D81-4699-8A8C-8F89006ED5AC}" destId="{FE6297E3-2555-4F8B-BBF1-55A9BA504A17}" srcOrd="0" destOrd="0" presId="urn:microsoft.com/office/officeart/2005/8/layout/vProcess5"/>
    <dgm:cxn modelId="{C032FB80-3088-BE40-A786-1E619AA3F2F0}" type="presOf" srcId="{FA488775-F876-4A04-B5AA-0C17F7C39BC0}" destId="{F4DA419D-ECA0-4D0F-8C0B-165641B820F4}" srcOrd="1" destOrd="0" presId="urn:microsoft.com/office/officeart/2005/8/layout/vProcess5"/>
    <dgm:cxn modelId="{898AFB87-D4C6-644B-BAB9-60F19AE7ABA3}" type="presOf" srcId="{BB1AAE1A-6581-4E47-A3F6-DD072CD69462}" destId="{B91B990F-D045-4585-BBF7-2E018D26CC9A}" srcOrd="1" destOrd="0" presId="urn:microsoft.com/office/officeart/2005/8/layout/vProcess5"/>
    <dgm:cxn modelId="{138CD5B7-6BD5-DD40-A34A-E7741F613835}" type="presOf" srcId="{16A14D71-3B2E-494F-8AAB-FA37C6E022B2}" destId="{AC482606-6A7D-4754-8A52-0CC72205FAC0}" srcOrd="0" destOrd="0" presId="urn:microsoft.com/office/officeart/2005/8/layout/vProcess5"/>
    <dgm:cxn modelId="{490096E6-ADC9-1B40-8523-214899627F3C}" type="presOf" srcId="{F31DF35B-C63B-4A82-98B9-7E81702100B7}" destId="{8FAD9C22-BF94-4969-92B4-96D7B7938DD1}" srcOrd="0" destOrd="0" presId="urn:microsoft.com/office/officeart/2005/8/layout/vProcess5"/>
    <dgm:cxn modelId="{B5AAA15C-E648-BD4E-9AC6-C0862B549C1B}" type="presParOf" srcId="{FE6297E3-2555-4F8B-BBF1-55A9BA504A17}" destId="{C553F0FC-03E8-45F5-B6EF-2DCF7EFEFFA2}" srcOrd="0" destOrd="0" presId="urn:microsoft.com/office/officeart/2005/8/layout/vProcess5"/>
    <dgm:cxn modelId="{F88E3E76-CCA5-4B4E-93BB-ECF9868DD96E}" type="presParOf" srcId="{FE6297E3-2555-4F8B-BBF1-55A9BA504A17}" destId="{CC692FEE-814F-4B44-8887-15F05353284F}" srcOrd="1" destOrd="0" presId="urn:microsoft.com/office/officeart/2005/8/layout/vProcess5"/>
    <dgm:cxn modelId="{49AA3342-027C-AE4A-A333-85AFCFC2DBB0}" type="presParOf" srcId="{FE6297E3-2555-4F8B-BBF1-55A9BA504A17}" destId="{CAFFA576-037D-414A-8F6D-2C66E2A04F41}" srcOrd="2" destOrd="0" presId="urn:microsoft.com/office/officeart/2005/8/layout/vProcess5"/>
    <dgm:cxn modelId="{D97BD93A-D0F6-6947-AC51-7ED882B7D642}" type="presParOf" srcId="{FE6297E3-2555-4F8B-BBF1-55A9BA504A17}" destId="{AC482606-6A7D-4754-8A52-0CC72205FAC0}" srcOrd="3" destOrd="0" presId="urn:microsoft.com/office/officeart/2005/8/layout/vProcess5"/>
    <dgm:cxn modelId="{8910BC86-2548-3A47-8C00-D7E3C559BCD4}" type="presParOf" srcId="{FE6297E3-2555-4F8B-BBF1-55A9BA504A17}" destId="{8FAD9C22-BF94-4969-92B4-96D7B7938DD1}" srcOrd="4" destOrd="0" presId="urn:microsoft.com/office/officeart/2005/8/layout/vProcess5"/>
    <dgm:cxn modelId="{B9293673-DA2B-594D-BA84-B2D2C2E08022}" type="presParOf" srcId="{FE6297E3-2555-4F8B-BBF1-55A9BA504A17}" destId="{35F59A00-6D4F-4E87-B4B2-56CE543F4270}" srcOrd="5" destOrd="0" presId="urn:microsoft.com/office/officeart/2005/8/layout/vProcess5"/>
    <dgm:cxn modelId="{094980DF-0068-4343-BF08-55FC6E84D0A3}" type="presParOf" srcId="{FE6297E3-2555-4F8B-BBF1-55A9BA504A17}" destId="{B91B990F-D045-4585-BBF7-2E018D26CC9A}" srcOrd="6" destOrd="0" presId="urn:microsoft.com/office/officeart/2005/8/layout/vProcess5"/>
    <dgm:cxn modelId="{A40B8B08-7067-DD41-B9F2-45788F1D774B}" type="presParOf" srcId="{FE6297E3-2555-4F8B-BBF1-55A9BA504A17}" destId="{F4DA419D-ECA0-4D0F-8C0B-165641B820F4}" srcOrd="7" destOrd="0" presId="urn:microsoft.com/office/officeart/2005/8/layout/vProcess5"/>
    <dgm:cxn modelId="{B9066039-C1E4-774A-B927-630FB0AB8950}" type="presParOf" srcId="{FE6297E3-2555-4F8B-BBF1-55A9BA504A17}" destId="{A90DA341-D9A7-4D41-9217-E328FC96D31D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48823E-796A-CF49-99E7-760006AF2F78}">
      <dsp:nvSpPr>
        <dsp:cNvPr id="0" name=""/>
        <dsp:cNvSpPr/>
      </dsp:nvSpPr>
      <dsp:spPr>
        <a:xfrm>
          <a:off x="3308" y="4737"/>
          <a:ext cx="3225331" cy="10057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900" b="1" kern="1200" dirty="0"/>
            <a:t>Strong predictors</a:t>
          </a:r>
        </a:p>
      </dsp:txBody>
      <dsp:txXfrm>
        <a:off x="3308" y="4737"/>
        <a:ext cx="3225331" cy="1005799"/>
      </dsp:txXfrm>
    </dsp:sp>
    <dsp:sp modelId="{705E3A41-B807-224E-B3BD-321D21DB8370}">
      <dsp:nvSpPr>
        <dsp:cNvPr id="0" name=""/>
        <dsp:cNvSpPr/>
      </dsp:nvSpPr>
      <dsp:spPr>
        <a:xfrm>
          <a:off x="3308" y="1010537"/>
          <a:ext cx="3225331" cy="2865780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2900" kern="1200" dirty="0"/>
            <a:t>A competing hospital opening a program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2900" kern="1200"/>
            <a:t>For-profit ownership</a:t>
          </a:r>
        </a:p>
      </dsp:txBody>
      <dsp:txXfrm>
        <a:off x="3308" y="1010537"/>
        <a:ext cx="3225331" cy="2865780"/>
      </dsp:txXfrm>
    </dsp:sp>
    <dsp:sp modelId="{B88581C6-64CB-6543-A9F1-F7CCF49DCB0B}">
      <dsp:nvSpPr>
        <dsp:cNvPr id="0" name=""/>
        <dsp:cNvSpPr/>
      </dsp:nvSpPr>
      <dsp:spPr>
        <a:xfrm>
          <a:off x="3680186" y="4737"/>
          <a:ext cx="3225331" cy="10057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900" b="1" kern="1200" dirty="0"/>
            <a:t>Also 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900" b="1" kern="1200" dirty="0"/>
            <a:t>predictive</a:t>
          </a:r>
        </a:p>
      </dsp:txBody>
      <dsp:txXfrm>
        <a:off x="3680186" y="4737"/>
        <a:ext cx="3225331" cy="1005799"/>
      </dsp:txXfrm>
    </dsp:sp>
    <dsp:sp modelId="{2222D14E-D47D-514A-BC42-6BEFAA9441C2}">
      <dsp:nvSpPr>
        <dsp:cNvPr id="0" name=""/>
        <dsp:cNvSpPr/>
      </dsp:nvSpPr>
      <dsp:spPr>
        <a:xfrm>
          <a:off x="3680186" y="1010537"/>
          <a:ext cx="3225331" cy="2865780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2900" kern="1200"/>
            <a:t>Being a non-profit in a market dominated by for-profits </a:t>
          </a:r>
        </a:p>
      </dsp:txBody>
      <dsp:txXfrm>
        <a:off x="3680186" y="1010537"/>
        <a:ext cx="3225331" cy="2865780"/>
      </dsp:txXfrm>
    </dsp:sp>
    <dsp:sp modelId="{C0DC160D-1B47-AC43-A1CB-2A0020927F56}">
      <dsp:nvSpPr>
        <dsp:cNvPr id="0" name=""/>
        <dsp:cNvSpPr/>
      </dsp:nvSpPr>
      <dsp:spPr>
        <a:xfrm>
          <a:off x="7357064" y="4737"/>
          <a:ext cx="3225331" cy="10057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900" b="1" kern="1200" dirty="0"/>
            <a:t>Weakly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900" b="1" kern="1200" dirty="0"/>
            <a:t>predictive</a:t>
          </a:r>
        </a:p>
      </dsp:txBody>
      <dsp:txXfrm>
        <a:off x="7357064" y="4737"/>
        <a:ext cx="3225331" cy="1005799"/>
      </dsp:txXfrm>
    </dsp:sp>
    <dsp:sp modelId="{B9CAA310-23FD-214F-84FC-A8AA8A5BCDC2}">
      <dsp:nvSpPr>
        <dsp:cNvPr id="0" name=""/>
        <dsp:cNvSpPr/>
      </dsp:nvSpPr>
      <dsp:spPr>
        <a:xfrm>
          <a:off x="7357064" y="1010537"/>
          <a:ext cx="3225331" cy="2865780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2900" kern="1200"/>
            <a:t>Lack of service availability in the community</a:t>
          </a:r>
        </a:p>
      </dsp:txBody>
      <dsp:txXfrm>
        <a:off x="7357064" y="1010537"/>
        <a:ext cx="3225331" cy="28657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692FEE-814F-4B44-8887-15F05353284F}">
      <dsp:nvSpPr>
        <dsp:cNvPr id="0" name=""/>
        <dsp:cNvSpPr/>
      </dsp:nvSpPr>
      <dsp:spPr>
        <a:xfrm>
          <a:off x="0" y="0"/>
          <a:ext cx="9220097" cy="1284796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solidFill>
            <a:schemeClr val="bg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9144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  <a:latin typeface="+mn-lt"/>
              <a:cs typeface="Franklin Gothic Book"/>
            </a:rPr>
            <a:t>Hospitals remain privately owned</a:t>
          </a:r>
        </a:p>
      </dsp:txBody>
      <dsp:txXfrm>
        <a:off x="37630" y="37630"/>
        <a:ext cx="7833702" cy="1209536"/>
      </dsp:txXfrm>
    </dsp:sp>
    <dsp:sp modelId="{CAFFA576-037D-414A-8F6D-2C66E2A04F41}">
      <dsp:nvSpPr>
        <dsp:cNvPr id="0" name=""/>
        <dsp:cNvSpPr/>
      </dsp:nvSpPr>
      <dsp:spPr>
        <a:xfrm>
          <a:off x="813537" y="1498928"/>
          <a:ext cx="9220097" cy="1284796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solidFill>
            <a:schemeClr val="bg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9144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  <a:latin typeface="+mn-lt"/>
              <a:cs typeface="Franklin Gothic Book"/>
            </a:rPr>
            <a:t>Negotiated global budget for operating costs. Operating funds cannot be diverted to capital</a:t>
          </a:r>
        </a:p>
      </dsp:txBody>
      <dsp:txXfrm>
        <a:off x="851167" y="1536558"/>
        <a:ext cx="7496181" cy="1209536"/>
      </dsp:txXfrm>
    </dsp:sp>
    <dsp:sp modelId="{AC482606-6A7D-4754-8A52-0CC72205FAC0}">
      <dsp:nvSpPr>
        <dsp:cNvPr id="0" name=""/>
        <dsp:cNvSpPr/>
      </dsp:nvSpPr>
      <dsp:spPr>
        <a:xfrm>
          <a:off x="1627075" y="2997857"/>
          <a:ext cx="9220097" cy="1284796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solidFill>
            <a:schemeClr val="bg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9144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  <a:latin typeface="+mn-lt"/>
              <a:cs typeface="Franklin Gothic Book"/>
            </a:rPr>
            <a:t>Capital purchases/expansion budgeted separately based on health planning goals</a:t>
          </a:r>
        </a:p>
      </dsp:txBody>
      <dsp:txXfrm>
        <a:off x="1664705" y="3035487"/>
        <a:ext cx="7496181" cy="1209536"/>
      </dsp:txXfrm>
    </dsp:sp>
    <dsp:sp modelId="{8FAD9C22-BF94-4969-92B4-96D7B7938DD1}">
      <dsp:nvSpPr>
        <dsp:cNvPr id="0" name=""/>
        <dsp:cNvSpPr/>
      </dsp:nvSpPr>
      <dsp:spPr>
        <a:xfrm>
          <a:off x="8384979" y="974303"/>
          <a:ext cx="835117" cy="83511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tint val="40000"/>
            <a:hueOff val="0"/>
            <a:satOff val="0"/>
            <a:lumOff val="0"/>
          </a:schemeClr>
        </a:solidFill>
        <a:ln w="635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Franklin Gothic Medium" pitchFamily="34" charset="0"/>
          </a:endParaRPr>
        </a:p>
      </dsp:txBody>
      <dsp:txXfrm>
        <a:off x="8572880" y="974303"/>
        <a:ext cx="459315" cy="628426"/>
      </dsp:txXfrm>
    </dsp:sp>
    <dsp:sp modelId="{35F59A00-6D4F-4E87-B4B2-56CE543F4270}">
      <dsp:nvSpPr>
        <dsp:cNvPr id="0" name=""/>
        <dsp:cNvSpPr/>
      </dsp:nvSpPr>
      <dsp:spPr>
        <a:xfrm>
          <a:off x="9198517" y="2464667"/>
          <a:ext cx="835117" cy="83511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tint val="40000"/>
            <a:hueOff val="0"/>
            <a:satOff val="0"/>
            <a:lumOff val="0"/>
          </a:schemeClr>
        </a:solidFill>
        <a:ln w="635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Franklin Gothic Medium" pitchFamily="34" charset="0"/>
          </a:endParaRPr>
        </a:p>
      </dsp:txBody>
      <dsp:txXfrm>
        <a:off x="9386418" y="2464667"/>
        <a:ext cx="459315" cy="6284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0.01133</cdr:x>
      <cdr:y>0.39537</cdr:y>
    </cdr:from>
    <cdr:to>
      <cdr:x>0.98869</cdr:x>
      <cdr:y>0.39537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EDE6BA60-5204-4B45-BF5E-A236E4CACC0D}"/>
            </a:ext>
          </a:extLst>
        </cdr:cNvPr>
        <cdr:cNvCxnSpPr/>
      </cdr:nvCxnSpPr>
      <cdr:spPr>
        <a:xfrm xmlns:a="http://schemas.openxmlformats.org/drawingml/2006/main">
          <a:off x="99569" y="2182018"/>
          <a:ext cx="8591484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A9098FF-4731-5D4A-A0A3-7E427B5A58B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2E8A4C-E29C-244F-8AEE-330C29E39AE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043518-BCD4-9043-B64F-1E134148677E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DB8D37-DD52-FE40-9274-33AF4B26FE6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D40DBB-FCDA-444E-A710-011E9147B70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EA6DE9-6BF9-BB4E-AABA-87C35064A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637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3DF59-4D50-234B-91B6-3257350D104E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C22042-ED39-0845-84FD-FD22A6998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50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47D544-EA0A-4626-BA0E-38E67E3064A9}" type="slidenum">
              <a:rPr lang="en-US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059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fld id="{914079FD-2CA3-4EE2-B67E-854A777A1B7B}" type="slidenum">
              <a:rPr lang="en-US" sz="1200">
                <a:solidFill>
                  <a:prstClr val="black"/>
                </a:solidFill>
                <a:latin typeface="Arial" pitchFamily="34" charset="0"/>
                <a:ea typeface="+mn-ea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t>13</a:t>
            </a:fld>
            <a:endParaRPr lang="en-US" sz="1200">
              <a:solidFill>
                <a:prstClr val="black"/>
              </a:solidFill>
              <a:latin typeface="Arial" pitchFamily="34" charset="0"/>
              <a:ea typeface="+mn-ea"/>
            </a:endParaRPr>
          </a:p>
        </p:txBody>
      </p:sp>
      <p:sp>
        <p:nvSpPr>
          <p:cNvPr id="11059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7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1046163" y="4352925"/>
            <a:ext cx="4770437" cy="2235200"/>
          </a:xfrm>
          <a:noFill/>
          <a:ln>
            <a:solidFill>
              <a:srgbClr val="000000"/>
            </a:solidFill>
          </a:ln>
        </p:spPr>
        <p:txBody>
          <a:bodyPr>
            <a:spAutoFit/>
          </a:bodyPr>
          <a:lstStyle/>
          <a:p>
            <a:pPr marL="193675" indent="-193675" eaLnBrk="1" hangingPunct="1">
              <a:lnSpc>
                <a:spcPct val="97000"/>
              </a:lnSpc>
              <a:spcBef>
                <a:spcPct val="0"/>
              </a:spcBef>
              <a:buSzPct val="45000"/>
              <a:tabLst>
                <a:tab pos="649288" algn="l"/>
                <a:tab pos="1298575" algn="l"/>
                <a:tab pos="1947863" algn="l"/>
                <a:tab pos="2597150" algn="l"/>
                <a:tab pos="3248025" algn="l"/>
                <a:tab pos="3897313" algn="l"/>
                <a:tab pos="4546600" algn="l"/>
              </a:tabLst>
            </a:pPr>
            <a:r>
              <a:rPr lang="en-GB">
                <a:ea typeface="Gothic"/>
                <a:cs typeface="Gothic"/>
              </a:rPr>
              <a:t>Figure 2 Clinics Scheduling Specialty Care Appointments for Children, According to Type of Insurance. Public insurance was reported by callers as the Illinois Medicaid–Children's Health Insurance Program (CHIP) umbrella program; private insurance was reported by callers as Blue Cross Blue Shield. Each of the 273 clinics was called twice (for a total of 546 calls) by the same caller, with only insurance coverage varying between the two calls: once reporting Medicaid–CHIP coverage and once reporting private coverage. Calls were made 1 month apart, and the order of the reported insurance status was randomly assigned. Asthma clinics included 38 allergy–immunology clinics and 6 pulmonary disease clinics.</a:t>
            </a:r>
          </a:p>
        </p:txBody>
      </p:sp>
    </p:spTree>
    <p:extLst>
      <p:ext uri="{BB962C8B-B14F-4D97-AF65-F5344CB8AC3E}">
        <p14:creationId xmlns:p14="http://schemas.microsoft.com/office/powerpoint/2010/main" val="2223524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69" name="Google Shape;225;g421fb5bec0_0_0:notes">
            <a:extLst>
              <a:ext uri="{FF2B5EF4-FFF2-40B4-BE49-F238E27FC236}">
                <a16:creationId xmlns:a16="http://schemas.microsoft.com/office/drawing/2014/main" id="{D0C49DC4-DCD6-574C-A4EA-0E5840FE61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91425" rIns="91425" bIns="91425"/>
          <a:lstStyle/>
          <a:p>
            <a:pPr eaLnBrk="1" hangingPunct="1">
              <a:buSzPts val="1100"/>
            </a:pPr>
            <a:r>
              <a:rPr lang="en-US" altLang="en-US" sz="1000"/>
              <a:t>Duke: 957 beds, 1,600 billing clerks</a:t>
            </a:r>
          </a:p>
        </p:txBody>
      </p:sp>
      <p:sp>
        <p:nvSpPr>
          <p:cNvPr id="467970" name="Google Shape;226;g421fb5bec0_0_0:notes">
            <a:extLst>
              <a:ext uri="{FF2B5EF4-FFF2-40B4-BE49-F238E27FC236}">
                <a16:creationId xmlns:a16="http://schemas.microsoft.com/office/drawing/2014/main" id="{FBD58123-3E6C-9440-A08A-A557011FCEEE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</p:spTree>
    <p:extLst>
      <p:ext uri="{BB962C8B-B14F-4D97-AF65-F5344CB8AC3E}">
        <p14:creationId xmlns:p14="http://schemas.microsoft.com/office/powerpoint/2010/main" val="28132117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7FC4725-73F3-684D-AE1B-86AFE34A60B8}" type="slidenum">
              <a:rPr lang="en-US" sz="1200"/>
              <a:pPr/>
              <a:t>221</a:t>
            </a:fld>
            <a:endParaRPr lang="en-US" sz="1200"/>
          </a:p>
        </p:txBody>
      </p:sp>
      <p:sp>
        <p:nvSpPr>
          <p:cNvPr id="474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4622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7FC4725-73F3-684D-AE1B-86AFE34A60B8}" type="slidenum">
              <a:rPr lang="en-US" sz="1200"/>
              <a:pPr/>
              <a:t>222</a:t>
            </a:fld>
            <a:endParaRPr lang="en-US" sz="1200"/>
          </a:p>
        </p:txBody>
      </p:sp>
      <p:sp>
        <p:nvSpPr>
          <p:cNvPr id="474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410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fld id="{B71EE8A6-5F47-064C-89FC-2710F4228F1E}" type="slidenum">
              <a:rPr lang="en-US" altLang="en-US" sz="1200"/>
              <a:pPr algn="r"/>
              <a:t>86</a:t>
            </a:fld>
            <a:endParaRPr lang="en-US" altLang="en-US" sz="1200"/>
          </a:p>
        </p:txBody>
      </p:sp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514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1" name="Rectangle 2">
            <a:extLst>
              <a:ext uri="{FF2B5EF4-FFF2-40B4-BE49-F238E27FC236}">
                <a16:creationId xmlns:a16="http://schemas.microsoft.com/office/drawing/2014/main" id="{046D7400-6003-D643-8716-F86B270071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3522" name="Rectangle 3">
            <a:extLst>
              <a:ext uri="{FF2B5EF4-FFF2-40B4-BE49-F238E27FC236}">
                <a16:creationId xmlns:a16="http://schemas.microsoft.com/office/drawing/2014/main" id="{23301C79-88F5-CB42-9049-40224E43AC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4322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22042-ED39-0845-84FD-FD22A69983FA}" type="slidenum">
              <a:rPr lang="en-US" smtClean="0"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560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6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D8503685-F97E-DB4E-944E-4DFB5D51674F}" type="slidenum">
              <a:rPr lang="en-US" sz="1200">
                <a:latin typeface="Arial" charset="0"/>
              </a:rPr>
              <a:pPr algn="r" eaLnBrk="1" hangingPunct="1"/>
              <a:t>164</a:t>
            </a:fld>
            <a:endParaRPr lang="en-US" sz="1200">
              <a:latin typeface="Arial" charset="0"/>
            </a:endParaRPr>
          </a:p>
        </p:txBody>
      </p:sp>
      <p:sp>
        <p:nvSpPr>
          <p:cNvPr id="1092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4213"/>
            <a:ext cx="6096000" cy="3429000"/>
          </a:xfrm>
          <a:ln/>
        </p:spPr>
      </p:sp>
      <p:sp>
        <p:nvSpPr>
          <p:cNvPr id="1092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343400"/>
            <a:ext cx="5024438" cy="4116388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668" tIns="45332" rIns="90668" bIns="45332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027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53. Participating in hazardous occupations or other activity including participating, instructing, demonstrating, guiding or accompanying others in the following: operation of a flight in an aircraft other than a regularly scheduled flight by a commercial airline, professional or semi-professional sports, extreme sports, parachute jumping, hot-air ballooning, hang-gliding, base jumping, </a:t>
            </a:r>
            <a:r>
              <a:rPr lang="en-US" altLang="en-US" sz="1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mountain climbing</a:t>
            </a:r>
            <a:r>
              <a:rPr lang="en-US" altLang="en-US" sz="14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,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bungee jumping, scuba diving, sail gliding, parasailing, parakiting, rock or mountain climbing, cave exploration, parkour, racing including stunt show or speed test of any motorized or non-motorized vehicle, rodeo activities, or similar hazardous activities. </a:t>
            </a:r>
            <a:r>
              <a:rPr lang="en-US" altLang="en-US" sz="1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Also excluded is injury received while practicing, exercising, undergoing conditional or physical preparation for such activity. </a:t>
            </a:r>
            <a:endParaRPr lang="en-US" altLang="en-US" sz="14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22042-ED39-0845-84FD-FD22A69983FA}" type="slidenum">
              <a:rPr lang="en-US" smtClean="0"/>
              <a:t>170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065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A7FFA2B-061A-A54C-8A8A-DFE1769E76DC}" type="slidenum">
              <a:rPr lang="en-US" sz="1200"/>
              <a:pPr/>
              <a:t>196</a:t>
            </a:fld>
            <a:endParaRPr lang="en-US" sz="1200"/>
          </a:p>
        </p:txBody>
      </p:sp>
      <p:sp>
        <p:nvSpPr>
          <p:cNvPr id="451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1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249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1" name="Rectangle 7">
            <a:extLst>
              <a:ext uri="{FF2B5EF4-FFF2-40B4-BE49-F238E27FC236}">
                <a16:creationId xmlns:a16="http://schemas.microsoft.com/office/drawing/2014/main" id="{0505191C-4B37-AF45-934A-CA03F70FFC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4846CB6-DD16-D446-ADC7-AB1DA297D21A}" type="slidenum">
              <a:rPr lang="en-US" altLang="en-US" sz="1200" smtClean="0"/>
              <a:pPr/>
              <a:t>200</a:t>
            </a:fld>
            <a:endParaRPr lang="en-US" altLang="en-US" sz="1200"/>
          </a:p>
        </p:txBody>
      </p:sp>
      <p:sp>
        <p:nvSpPr>
          <p:cNvPr id="476162" name="Rectangle 2">
            <a:extLst>
              <a:ext uri="{FF2B5EF4-FFF2-40B4-BE49-F238E27FC236}">
                <a16:creationId xmlns:a16="http://schemas.microsoft.com/office/drawing/2014/main" id="{97892F85-B53C-854E-BD6B-418D5CBEC7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6163" name="Rectangle 3">
            <a:extLst>
              <a:ext uri="{FF2B5EF4-FFF2-40B4-BE49-F238E27FC236}">
                <a16:creationId xmlns:a16="http://schemas.microsoft.com/office/drawing/2014/main" id="{28240A29-659C-5746-B294-183B579AE3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723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69" name="Google Shape;225;g421fb5bec0_0_0:notes">
            <a:extLst>
              <a:ext uri="{FF2B5EF4-FFF2-40B4-BE49-F238E27FC236}">
                <a16:creationId xmlns:a16="http://schemas.microsoft.com/office/drawing/2014/main" id="{D0C49DC4-DCD6-574C-A4EA-0E5840FE61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91425" rIns="91425" bIns="91425"/>
          <a:lstStyle/>
          <a:p>
            <a:pPr eaLnBrk="1" hangingPunct="1">
              <a:buSzPts val="1100"/>
            </a:pPr>
            <a:r>
              <a:rPr lang="en-US" altLang="en-US" sz="1000"/>
              <a:t>Duke: 957 beds, 1,600 billing clerks</a:t>
            </a:r>
          </a:p>
        </p:txBody>
      </p:sp>
      <p:sp>
        <p:nvSpPr>
          <p:cNvPr id="467970" name="Google Shape;226;g421fb5bec0_0_0:notes">
            <a:extLst>
              <a:ext uri="{FF2B5EF4-FFF2-40B4-BE49-F238E27FC236}">
                <a16:creationId xmlns:a16="http://schemas.microsoft.com/office/drawing/2014/main" id="{FBD58123-3E6C-9440-A08A-A557011FCEEE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</p:spTree>
    <p:extLst>
      <p:ext uri="{BB962C8B-B14F-4D97-AF65-F5344CB8AC3E}">
        <p14:creationId xmlns:p14="http://schemas.microsoft.com/office/powerpoint/2010/main" val="234380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0" hasCustomPrompt="1"/>
          </p:nvPr>
        </p:nvSpPr>
        <p:spPr>
          <a:xfrm>
            <a:off x="0" y="6016753"/>
            <a:ext cx="8229600" cy="841248"/>
          </a:xfrm>
        </p:spPr>
        <p:txBody>
          <a:bodyPr anchor="ctr"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1564888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71D86D8-423A-9947-9EEA-CA43F879C2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2D173-598E-594E-9B52-F112A7F3FF11}" type="datetimeFigureOut">
              <a:rPr lang="en-US" altLang="en-US"/>
              <a:pPr>
                <a:defRPr/>
              </a:pPr>
              <a:t>11/27/19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8B7286F-4966-534D-BD0D-9143D3231E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5ED984F-B819-5949-AEDA-100EF1E204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900FA-9C1F-9F43-B0F7-88383C80EF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768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011056"/>
            <a:ext cx="8175812" cy="846943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3569270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idx="10" hasCustomPrompt="1"/>
          </p:nvPr>
        </p:nvSpPr>
        <p:spPr>
          <a:xfrm>
            <a:off x="0" y="6016753"/>
            <a:ext cx="8229600" cy="841248"/>
          </a:xfrm>
        </p:spPr>
        <p:txBody>
          <a:bodyPr anchor="ctr"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2113004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5672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567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idx="10" hasCustomPrompt="1"/>
          </p:nvPr>
        </p:nvSpPr>
        <p:spPr>
          <a:xfrm>
            <a:off x="0" y="6016753"/>
            <a:ext cx="8229600" cy="841248"/>
          </a:xfrm>
        </p:spPr>
        <p:txBody>
          <a:bodyPr anchor="ctr"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650417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idx="10" hasCustomPrompt="1"/>
          </p:nvPr>
        </p:nvSpPr>
        <p:spPr>
          <a:xfrm>
            <a:off x="0" y="6016753"/>
            <a:ext cx="8229600" cy="841248"/>
          </a:xfrm>
        </p:spPr>
        <p:txBody>
          <a:bodyPr anchor="ctr"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489325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/>
          <p:cNvSpPr>
            <a:spLocks noGrp="1"/>
          </p:cNvSpPr>
          <p:nvPr>
            <p:ph type="body" idx="10" hasCustomPrompt="1"/>
          </p:nvPr>
        </p:nvSpPr>
        <p:spPr>
          <a:xfrm>
            <a:off x="0" y="6016753"/>
            <a:ext cx="8229600" cy="841248"/>
          </a:xfrm>
        </p:spPr>
        <p:txBody>
          <a:bodyPr anchor="ctr"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1378777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8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219201"/>
            <a:ext cx="5486400" cy="1687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219201"/>
            <a:ext cx="5486400" cy="766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2138363"/>
            <a:ext cx="5486400" cy="768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F9870DE-049C-1649-A311-F8E2FA1589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5E91C31-6150-7E4B-8AC2-2A6DE7F67E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33C58EDC-08E0-494E-9FE2-38A1FC7C8B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68EC42-4CC3-9643-AC7B-A8F6E4360D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767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8B8C588-8B8A-324A-82A5-F44AA8A08F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D63F5E-5B2E-5145-A8EA-0C1E9B762AC1}" type="datetimeFigureOut">
              <a:rPr lang="en-US" altLang="en-US"/>
              <a:pPr>
                <a:defRPr/>
              </a:pPr>
              <a:t>11/27/19</a:t>
            </a:fld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85F37F8-C558-0F4F-8D5F-4CF3763BF3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80D478A-136F-7544-B397-F52BE6C2FB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EB8E9-E079-034F-9F28-A5C988D976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4467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94054CB-7A6E-C240-ACB1-C2CDE43A60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277D7D-1915-9E42-80D7-BEC1EEF93E6F}" type="datetimeFigureOut">
              <a:rPr lang="en-US" altLang="en-US"/>
              <a:pPr>
                <a:defRPr/>
              </a:pPr>
              <a:t>11/27/19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4BFBF17-276B-494C-AAAD-4A7CBE8A3A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5950A0E-C145-A843-9BCD-8FAA600F09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F46E6-C8B5-DC44-BFDE-FC69ADFFC5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5428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09464F3-2A6B-4F48-8670-0EE4CEE1BC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075D2-5EE4-7149-A916-2C0FED772B30}" type="datetimeFigureOut">
              <a:rPr lang="en-US" altLang="en-US"/>
              <a:pPr>
                <a:defRPr/>
              </a:pPr>
              <a:t>11/27/19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2C3DC3E-B6B6-974F-BDF1-FD9EC76A6B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3075D14-FF3C-BA48-8E12-D0382EAC0B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833AD-36E3-2440-AFFE-17F702416A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0628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A69A">
                <a:lumMod val="0"/>
              </a:srgbClr>
            </a:gs>
            <a:gs pos="52000">
              <a:srgbClr val="00322E">
                <a:lumMod val="60000"/>
              </a:srgbClr>
            </a:gs>
            <a:gs pos="100000">
              <a:srgbClr val="00A69A">
                <a:lumMod val="58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80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540F55-4EA3-0846-85D8-9E8117E1C25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521102" y="6016752"/>
            <a:ext cx="3670898" cy="84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213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8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2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8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3.xml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4.xml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5.xml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6.xml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7.xml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8.xml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9.xml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1.xml"/><Relationship Id="rId2" Type="http://schemas.openxmlformats.org/officeDocument/2006/relationships/chart" Target="../charts/chart90.xml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2.xml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3.xml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4.xml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5.xml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6.xml"/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7.xml"/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8.xml"/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9.xml"/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0.xml"/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1.xml"/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3.xml"/><Relationship Id="rId1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4.xml"/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5.xml"/><Relationship Id="rId1" Type="http://schemas.openxmlformats.org/officeDocument/2006/relationships/slideLayout" Target="../slideLayouts/slideLayout4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6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4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7.xml"/><Relationship Id="rId1" Type="http://schemas.openxmlformats.org/officeDocument/2006/relationships/slideLayout" Target="../slideLayouts/slideLayout4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8.xml"/><Relationship Id="rId1" Type="http://schemas.openxmlformats.org/officeDocument/2006/relationships/slideLayout" Target="../slideLayouts/slideLayout4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0.xml"/><Relationship Id="rId2" Type="http://schemas.openxmlformats.org/officeDocument/2006/relationships/chart" Target="../charts/chart109.xml"/><Relationship Id="rId1" Type="http://schemas.openxmlformats.org/officeDocument/2006/relationships/slideLayout" Target="../slideLayouts/slideLayout4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2.xml"/><Relationship Id="rId2" Type="http://schemas.openxmlformats.org/officeDocument/2006/relationships/chart" Target="../charts/chart111.xml"/><Relationship Id="rId1" Type="http://schemas.openxmlformats.org/officeDocument/2006/relationships/slideLayout" Target="../slideLayouts/slideLayout4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3.xml"/><Relationship Id="rId1" Type="http://schemas.openxmlformats.org/officeDocument/2006/relationships/slideLayout" Target="../slideLayouts/slideLayout4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4.xml"/><Relationship Id="rId1" Type="http://schemas.openxmlformats.org/officeDocument/2006/relationships/slideLayout" Target="../slideLayouts/slideLayout4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5.xml"/><Relationship Id="rId1" Type="http://schemas.openxmlformats.org/officeDocument/2006/relationships/slideLayout" Target="../slideLayouts/slideLayout4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7.xml"/><Relationship Id="rId2" Type="http://schemas.openxmlformats.org/officeDocument/2006/relationships/chart" Target="../charts/chart116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4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8.xml"/><Relationship Id="rId1" Type="http://schemas.openxmlformats.org/officeDocument/2006/relationships/slideLayout" Target="../slideLayouts/slideLayout4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9.xml"/><Relationship Id="rId1" Type="http://schemas.openxmlformats.org/officeDocument/2006/relationships/slideLayout" Target="../slideLayouts/slideLayout4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0.xml"/><Relationship Id="rId1" Type="http://schemas.openxmlformats.org/officeDocument/2006/relationships/slideLayout" Target="../slideLayouts/slideLayout4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1.xml"/><Relationship Id="rId1" Type="http://schemas.openxmlformats.org/officeDocument/2006/relationships/slideLayout" Target="../slideLayouts/slideLayout4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2.xml"/><Relationship Id="rId1" Type="http://schemas.openxmlformats.org/officeDocument/2006/relationships/slideLayout" Target="../slideLayouts/slideLayout4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4.xml"/><Relationship Id="rId1" Type="http://schemas.openxmlformats.org/officeDocument/2006/relationships/slideLayout" Target="../slideLayouts/slideLayout4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5.xml"/><Relationship Id="rId1" Type="http://schemas.openxmlformats.org/officeDocument/2006/relationships/slideLayout" Target="../slideLayouts/slideLayout4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hyperlink" Target="http://images.google.com/imgres?imgurl=http://www.visitingdc.com/images/richard-nixon-picture.jpg&amp;imgrefurl=http://www.visitingdc.com/president/richard-nixon-picture.htm&amp;h=336&amp;w=325&amp;sz=23&amp;hl=en&amp;start=1&amp;tbnid=rcrt6fmabc7XdM:&amp;tbnh=119&amp;tbnw=115&amp;prev=/images?q=nixon&amp;gbv=2&amp;ndsp=20&amp;svnum=10&amp;hl=en&amp;sa=N" TargetMode="External"/><Relationship Id="rId7" Type="http://schemas.openxmlformats.org/officeDocument/2006/relationships/hyperlink" Target="http://www.enigmaticparadox.com/images/ObamaFingerDec6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6.xml"/><Relationship Id="rId1" Type="http://schemas.openxmlformats.org/officeDocument/2006/relationships/slideLayout" Target="../slideLayouts/slideLayout4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7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4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8.xml"/><Relationship Id="rId1" Type="http://schemas.openxmlformats.org/officeDocument/2006/relationships/slideLayout" Target="../slideLayouts/slideLayout4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9.xml"/><Relationship Id="rId1" Type="http://schemas.openxmlformats.org/officeDocument/2006/relationships/slideLayout" Target="../slideLayouts/slideLayout4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0.xml"/><Relationship Id="rId1" Type="http://schemas.openxmlformats.org/officeDocument/2006/relationships/slideLayout" Target="../slideLayouts/slideLayout4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1.xml"/><Relationship Id="rId1" Type="http://schemas.openxmlformats.org/officeDocument/2006/relationships/slideLayout" Target="../slideLayouts/slideLayout4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2.xml"/><Relationship Id="rId1" Type="http://schemas.openxmlformats.org/officeDocument/2006/relationships/slideLayout" Target="../slideLayouts/slideLayout4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3.xml"/><Relationship Id="rId1" Type="http://schemas.openxmlformats.org/officeDocument/2006/relationships/slideLayout" Target="../slideLayouts/slideLayout4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4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5.xml"/><Relationship Id="rId1" Type="http://schemas.openxmlformats.org/officeDocument/2006/relationships/slideLayout" Target="../slideLayouts/slideLayout4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6.xml"/><Relationship Id="rId1" Type="http://schemas.openxmlformats.org/officeDocument/2006/relationships/slideLayout" Target="../slideLayouts/slideLayout4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7.xml"/><Relationship Id="rId1" Type="http://schemas.openxmlformats.org/officeDocument/2006/relationships/slideLayout" Target="../slideLayouts/slideLayout4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8.xml"/><Relationship Id="rId1" Type="http://schemas.openxmlformats.org/officeDocument/2006/relationships/slideLayout" Target="../slideLayouts/slideLayout4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9.xml"/><Relationship Id="rId1" Type="http://schemas.openxmlformats.org/officeDocument/2006/relationships/slideLayout" Target="../slideLayouts/slideLayout4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0.xml"/><Relationship Id="rId1" Type="http://schemas.openxmlformats.org/officeDocument/2006/relationships/slideLayout" Target="../slideLayouts/slideLayout4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1.xml"/><Relationship Id="rId1" Type="http://schemas.openxmlformats.org/officeDocument/2006/relationships/slideLayout" Target="../slideLayouts/slideLayout4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2.xml"/><Relationship Id="rId1" Type="http://schemas.openxmlformats.org/officeDocument/2006/relationships/slideLayout" Target="../slideLayouts/slideLayout4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0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4.xml"/><Relationship Id="rId1" Type="http://schemas.openxmlformats.org/officeDocument/2006/relationships/slideLayout" Target="../slideLayouts/slideLayout4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5.xml"/><Relationship Id="rId1" Type="http://schemas.openxmlformats.org/officeDocument/2006/relationships/slideLayout" Target="../slideLayouts/slideLayout4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6.xml"/><Relationship Id="rId1" Type="http://schemas.openxmlformats.org/officeDocument/2006/relationships/slideLayout" Target="../slideLayouts/slideLayout4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7.xml"/><Relationship Id="rId1" Type="http://schemas.openxmlformats.org/officeDocument/2006/relationships/slideLayout" Target="../slideLayouts/slideLayout4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8.xml"/><Relationship Id="rId1" Type="http://schemas.openxmlformats.org/officeDocument/2006/relationships/slideLayout" Target="../slideLayouts/slideLayout4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9.xml"/><Relationship Id="rId1" Type="http://schemas.openxmlformats.org/officeDocument/2006/relationships/slideLayout" Target="../slideLayouts/slideLayout4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0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4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1.xml"/><Relationship Id="rId1" Type="http://schemas.openxmlformats.org/officeDocument/2006/relationships/slideLayout" Target="../slideLayouts/slideLayout4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2.xml"/><Relationship Id="rId1" Type="http://schemas.openxmlformats.org/officeDocument/2006/relationships/slideLayout" Target="../slideLayouts/slideLayout4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3.xml"/><Relationship Id="rId1" Type="http://schemas.openxmlformats.org/officeDocument/2006/relationships/slideLayout" Target="../slideLayouts/slideLayout4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4.xml"/><Relationship Id="rId1" Type="http://schemas.openxmlformats.org/officeDocument/2006/relationships/slideLayout" Target="../slideLayouts/slideLayout4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5.xml"/><Relationship Id="rId1" Type="http://schemas.openxmlformats.org/officeDocument/2006/relationships/slideLayout" Target="../slideLayouts/slideLayout4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6.xml"/><Relationship Id="rId1" Type="http://schemas.openxmlformats.org/officeDocument/2006/relationships/slideLayout" Target="../slideLayouts/slideLayout4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7.xml"/><Relationship Id="rId1" Type="http://schemas.openxmlformats.org/officeDocument/2006/relationships/slideLayout" Target="../slideLayouts/slideLayout4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4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9.xml"/><Relationship Id="rId1" Type="http://schemas.openxmlformats.org/officeDocument/2006/relationships/slideLayout" Target="../slideLayouts/slideLayout4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0.xml"/><Relationship Id="rId1" Type="http://schemas.openxmlformats.org/officeDocument/2006/relationships/slideLayout" Target="../slideLayouts/slideLayout4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1.xml"/><Relationship Id="rId1" Type="http://schemas.openxmlformats.org/officeDocument/2006/relationships/slideLayout" Target="../slideLayouts/slideLayout4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4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3.xml"/><Relationship Id="rId1" Type="http://schemas.openxmlformats.org/officeDocument/2006/relationships/slideLayout" Target="../slideLayouts/slideLayout4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5.xml"/><Relationship Id="rId2" Type="http://schemas.openxmlformats.org/officeDocument/2006/relationships/chart" Target="../charts/chart164.xml"/><Relationship Id="rId1" Type="http://schemas.openxmlformats.org/officeDocument/2006/relationships/slideLayout" Target="../slideLayouts/slideLayout4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7.xml"/><Relationship Id="rId2" Type="http://schemas.openxmlformats.org/officeDocument/2006/relationships/chart" Target="../charts/chart166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68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0.xml"/><Relationship Id="rId2" Type="http://schemas.openxmlformats.org/officeDocument/2006/relationships/chart" Target="../charts/chart169.xml"/><Relationship Id="rId1" Type="http://schemas.openxmlformats.org/officeDocument/2006/relationships/slideLayout" Target="../slideLayouts/slideLayout4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0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1.xml"/><Relationship Id="rId1" Type="http://schemas.openxmlformats.org/officeDocument/2006/relationships/slideLayout" Target="../slideLayouts/slideLayout4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4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2.xml"/><Relationship Id="rId1" Type="http://schemas.openxmlformats.org/officeDocument/2006/relationships/slideLayout" Target="../slideLayouts/slideLayout4.xml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9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4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3.xml"/><Relationship Id="rId1" Type="http://schemas.openxmlformats.org/officeDocument/2006/relationships/slideLayout" Target="../slideLayouts/slideLayout4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4.xml"/><Relationship Id="rId1" Type="http://schemas.openxmlformats.org/officeDocument/2006/relationships/slideLayout" Target="../slideLayouts/slideLayout4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5.xml"/><Relationship Id="rId1" Type="http://schemas.openxmlformats.org/officeDocument/2006/relationships/slideLayout" Target="../slideLayouts/slideLayout4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6.xml"/><Relationship Id="rId1" Type="http://schemas.openxmlformats.org/officeDocument/2006/relationships/slideLayout" Target="../slideLayouts/slideLayout4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7.xml"/><Relationship Id="rId1" Type="http://schemas.openxmlformats.org/officeDocument/2006/relationships/slideLayout" Target="../slideLayouts/slideLayout4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8.xml"/><Relationship Id="rId1" Type="http://schemas.openxmlformats.org/officeDocument/2006/relationships/slideLayout" Target="../slideLayouts/slideLayout4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9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4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0.xml"/><Relationship Id="rId1" Type="http://schemas.openxmlformats.org/officeDocument/2006/relationships/slideLayout" Target="../slideLayouts/slideLayout4.xml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0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3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4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5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6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7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8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9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0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1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3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4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5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6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7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8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9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0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1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2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3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4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5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6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8.xml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9.xml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0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1.xml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3.xml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4.xml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5.xml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6.xml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7.xml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8.xml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9.xml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0.xml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1.xml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2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Rectangle 2">
            <a:extLst>
              <a:ext uri="{FF2B5EF4-FFF2-40B4-BE49-F238E27FC236}">
                <a16:creationId xmlns:a16="http://schemas.microsoft.com/office/drawing/2014/main" id="{688A68E6-CA18-9946-9C2F-9DE4E6BF6C31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772160" y="2491933"/>
            <a:ext cx="10271760" cy="14700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8000" dirty="0"/>
              <a:t>Health Has Stopped Improving in the USA</a:t>
            </a:r>
            <a:endParaRPr lang="en-US" altLang="en-US" sz="9600" dirty="0"/>
          </a:p>
        </p:txBody>
      </p:sp>
    </p:spTree>
    <p:extLst>
      <p:ext uri="{BB962C8B-B14F-4D97-AF65-F5344CB8AC3E}">
        <p14:creationId xmlns:p14="http://schemas.microsoft.com/office/powerpoint/2010/main" val="1307350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Medicaid Enrollment, 1987-2019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Bureau of the Census and Kaiser Foundation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2673285612"/>
              </p:ext>
            </p:extLst>
          </p:nvPr>
        </p:nvGraphicFramePr>
        <p:xfrm>
          <a:off x="1951348" y="1250900"/>
          <a:ext cx="9829800" cy="4747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0" y="2399844"/>
            <a:ext cx="1951348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>
                <a:solidFill>
                  <a:schemeClr val="bg1"/>
                </a:solidFill>
                <a:cs typeface="Franklin Gothic Book"/>
              </a:rPr>
              <a:t>Millions of Americans</a:t>
            </a:r>
            <a:endParaRPr lang="en-US" sz="2800" dirty="0">
              <a:solidFill>
                <a:schemeClr val="bg1"/>
              </a:solidFill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46871075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Drug Company Profits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Fortune 500 rankings for 1995-2017</a:t>
            </a:r>
          </a:p>
          <a:p>
            <a:r>
              <a:rPr lang="en-US" dirty="0"/>
              <a:t>Total drug company profits, 2017= $44.4 billion. Depressed by one-time charges for repatriated profits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2419711"/>
            <a:ext cx="2396198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Return </a:t>
            </a:r>
            <a:r>
              <a:rPr lang="en-US" sz="2800">
                <a:solidFill>
                  <a:schemeClr val="bg1"/>
                </a:solidFill>
                <a:cs typeface="Franklin Gothic Book"/>
              </a:rPr>
              <a:t>on Revenue (%)</a:t>
            </a:r>
            <a:endParaRPr lang="en-US" sz="2800" dirty="0">
              <a:solidFill>
                <a:schemeClr val="bg1"/>
              </a:solidFill>
              <a:cs typeface="Franklin Gothic Book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744873089"/>
              </p:ext>
            </p:extLst>
          </p:nvPr>
        </p:nvGraphicFramePr>
        <p:xfrm>
          <a:off x="2316479" y="725557"/>
          <a:ext cx="9540903" cy="5230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0941388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BF0A93-FD01-9E46-AFB2-E2C1FDDC5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Industry Profit Rates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FFC469-E3F7-5941-9BB5-E7FDD31E83AD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Source: Modern Healthcare August 5 2019:14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Note: Figures are for 5 largest firms in each sector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49125A-4822-BF4B-895C-FB072F166188}"/>
              </a:ext>
            </a:extLst>
          </p:cNvPr>
          <p:cNvSpPr txBox="1"/>
          <p:nvPr/>
        </p:nvSpPr>
        <p:spPr>
          <a:xfrm>
            <a:off x="149088" y="2315879"/>
            <a:ext cx="20872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Profits as percent of revenues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B815C9F-7111-1845-A8F0-AFD3C0D0D9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6323526"/>
              </p:ext>
            </p:extLst>
          </p:nvPr>
        </p:nvGraphicFramePr>
        <p:xfrm>
          <a:off x="2236305" y="1423534"/>
          <a:ext cx="9203633" cy="4714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9100351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4" name="Rectangle 5">
            <a:extLst>
              <a:ext uri="{FF2B5EF4-FFF2-40B4-BE49-F238E27FC236}">
                <a16:creationId xmlns:a16="http://schemas.microsoft.com/office/drawing/2014/main" id="{6C1F3813-AF28-D54E-93E8-7567AB5D1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578" y="2265474"/>
            <a:ext cx="11008426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eaLnBrk="1" hangingPunct="1">
              <a:spcAft>
                <a:spcPts val="1200"/>
              </a:spcAft>
            </a:pPr>
            <a:r>
              <a:rPr lang="en-US" altLang="en-US" sz="2800" dirty="0">
                <a:solidFill>
                  <a:schemeClr val="bg1"/>
                </a:solidFill>
              </a:rPr>
              <a:t>“The success of its [Gilead’s] hepatitis C franchise has gradually exhausted the available pool of treatable patients… 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en-US" sz="2800" dirty="0">
                <a:solidFill>
                  <a:schemeClr val="bg1"/>
                </a:solidFill>
              </a:rPr>
              <a:t>“In the case of infectious diseases such as hepatitis C, curing existing patients also decreases the number of carriers able to transmit the virus to new patients.”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79BEB0-8261-D345-8712-B4ABF04ED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935" y="279547"/>
            <a:ext cx="10515600" cy="1513627"/>
          </a:xfrm>
        </p:spPr>
        <p:txBody>
          <a:bodyPr>
            <a:normAutofit/>
          </a:bodyPr>
          <a:lstStyle/>
          <a:p>
            <a:r>
              <a:rPr lang="en-US" sz="4900" dirty="0"/>
              <a:t>“Is Curing Patients a </a:t>
            </a:r>
            <a:br>
              <a:rPr lang="en-US" sz="4900" dirty="0"/>
            </a:br>
            <a:r>
              <a:rPr lang="en-US" sz="4900" dirty="0"/>
              <a:t>Sustainable Business Model?”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1423D2-E9D7-2A4A-9F80-5ABF252CDBA5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CNBC Investing</a:t>
            </a:r>
          </a:p>
          <a:p>
            <a:r>
              <a:rPr lang="en-US" dirty="0"/>
              <a:t>Tae Kim @</a:t>
            </a:r>
            <a:r>
              <a:rPr lang="en-US" dirty="0" err="1"/>
              <a:t>firstadopter</a:t>
            </a:r>
            <a:r>
              <a:rPr lang="en-US" dirty="0"/>
              <a:t>. Published 3:15 PM ET Wed, 11 April 2018. Updated 7:20 PM ET Wed, 11 April 2018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B02A76-0D2E-3345-91B0-1507888C39E7}"/>
              </a:ext>
            </a:extLst>
          </p:cNvPr>
          <p:cNvSpPr txBox="1"/>
          <p:nvPr/>
        </p:nvSpPr>
        <p:spPr>
          <a:xfrm>
            <a:off x="8119738" y="4879777"/>
            <a:ext cx="36776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</a:rPr>
              <a:t>– Goldman Sachs asks 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</a:rPr>
              <a:t>in biotech research report</a:t>
            </a:r>
          </a:p>
        </p:txBody>
      </p:sp>
    </p:spTree>
    <p:extLst>
      <p:ext uri="{BB962C8B-B14F-4D97-AF65-F5344CB8AC3E}">
        <p14:creationId xmlns:p14="http://schemas.microsoft.com/office/powerpoint/2010/main" val="77983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37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37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3764" grpId="0" uiExpand="1" build="p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Profits Dwarf Cancer Drug R&amp;D Costs</a:t>
            </a:r>
            <a:br>
              <a:rPr lang="en-US"/>
            </a:br>
            <a:r>
              <a:rPr lang="en-US" sz="2400"/>
              <a:t>Analysis of All Drugs Approved 2006 </a:t>
            </a:r>
            <a:r>
              <a:rPr lang="mr-IN" sz="2400"/>
              <a:t>–</a:t>
            </a:r>
            <a:r>
              <a:rPr lang="en-US" sz="2400"/>
              <a:t> 2015 </a:t>
            </a:r>
            <a:br>
              <a:rPr lang="en-US" sz="2400"/>
            </a:br>
            <a:r>
              <a:rPr lang="en-US" sz="2400"/>
              <a:t>From Firms With Only One Approved Drug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/>
              <a:t>Prasad et al. JAMA IM, online 9/11/2017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/>
              <a:t>* Costs of all company R&amp;D, including their non-approved agents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/>
              <a:t>** Total revenue from sales since approve </a:t>
            </a:r>
            <a:r>
              <a:rPr lang="mr-IN"/>
              <a:t>–</a:t>
            </a:r>
            <a:r>
              <a:rPr lang="en-US"/>
              <a:t> mean of 3.8 years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2962" y="2290527"/>
            <a:ext cx="18197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Mean Cost or Revenue per Drug</a:t>
            </a:r>
          </a:p>
          <a:p>
            <a:r>
              <a:rPr lang="en-US" sz="2400">
                <a:solidFill>
                  <a:schemeClr val="bg1"/>
                </a:solidFill>
              </a:rPr>
              <a:t>(Millions)</a:t>
            </a:r>
          </a:p>
        </p:txBody>
      </p:sp>
      <p:graphicFrame>
        <p:nvGraphicFramePr>
          <p:cNvPr id="6" name="Chart 5"/>
          <p:cNvGraphicFramePr/>
          <p:nvPr/>
        </p:nvGraphicFramePr>
        <p:xfrm>
          <a:off x="2032000" y="1801641"/>
          <a:ext cx="9321800" cy="4028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8318979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Drug Companies’ Cost Structure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Health Affairs 2001;20(5):136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774900" y="1373220"/>
            <a:ext cx="6839712" cy="4637836"/>
            <a:chOff x="1250900" y="1163117"/>
            <a:chExt cx="6839712" cy="4637836"/>
          </a:xfrm>
        </p:grpSpPr>
        <p:graphicFrame>
          <p:nvGraphicFramePr>
            <p:cNvPr id="4" name="Chart 3"/>
            <p:cNvGraphicFramePr/>
            <p:nvPr/>
          </p:nvGraphicFramePr>
          <p:xfrm>
            <a:off x="1250900" y="1163117"/>
            <a:ext cx="6839712" cy="463783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5" name="TextBox 4"/>
            <p:cNvSpPr txBox="1"/>
            <p:nvPr/>
          </p:nvSpPr>
          <p:spPr>
            <a:xfrm>
              <a:off x="2459521" y="2149527"/>
              <a:ext cx="2328498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EBF1DD"/>
                  </a:solidFill>
                  <a:cs typeface="Franklin Gothic Book"/>
                </a:rPr>
                <a:t>Marketing </a:t>
              </a:r>
            </a:p>
            <a:p>
              <a:pPr algn="ctr"/>
              <a:r>
                <a:rPr lang="en-US" sz="2400" dirty="0">
                  <a:solidFill>
                    <a:srgbClr val="EBF1DD"/>
                  </a:solidFill>
                  <a:cs typeface="Franklin Gothic Book"/>
                </a:rPr>
                <a:t>and Admin</a:t>
              </a:r>
            </a:p>
            <a:p>
              <a:pPr algn="ctr"/>
              <a:r>
                <a:rPr lang="en-US" sz="2400" dirty="0">
                  <a:solidFill>
                    <a:srgbClr val="EBF1DD"/>
                  </a:solidFill>
                  <a:cs typeface="Franklin Gothic Book"/>
                </a:rPr>
                <a:t>35%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572000" y="2516961"/>
              <a:ext cx="230550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cs typeface="Franklin Gothic Book"/>
                </a:rPr>
                <a:t>Manufacturing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cs typeface="Franklin Gothic Book"/>
                </a:rPr>
                <a:t>27%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751840" y="3617371"/>
              <a:ext cx="2125665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cs typeface="Franklin Gothic Book"/>
                </a:rPr>
                <a:t>Profits 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cs typeface="Franklin Gothic Book"/>
                </a:rPr>
                <a:t>(After Taxes)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cs typeface="Franklin Gothic Book"/>
                </a:rPr>
                <a:t>18%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401568" y="4439107"/>
              <a:ext cx="95829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cs typeface="Franklin Gothic Book"/>
                </a:rPr>
                <a:t>R&amp;D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cs typeface="Franklin Gothic Book"/>
                </a:rPr>
                <a:t>13%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835846" y="5153961"/>
            <a:ext cx="109458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cs typeface="Franklin Gothic Book"/>
              </a:rPr>
              <a:t>Taxes</a:t>
            </a:r>
          </a:p>
          <a:p>
            <a:pPr algn="ctr"/>
            <a:r>
              <a:rPr lang="en-US" sz="2400" dirty="0">
                <a:cs typeface="Franklin Gothic Book"/>
              </a:rPr>
              <a:t>7%</a:t>
            </a:r>
          </a:p>
        </p:txBody>
      </p:sp>
    </p:spTree>
    <p:extLst>
      <p:ext uri="{BB962C8B-B14F-4D97-AF65-F5344CB8AC3E}">
        <p14:creationId xmlns:p14="http://schemas.microsoft.com/office/powerpoint/2010/main" val="381479548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Autofit/>
          </a:bodyPr>
          <a:lstStyle/>
          <a:p>
            <a:r>
              <a:rPr lang="en-US" sz="4000" dirty="0"/>
              <a:t>Investor-Owned Medicaid HMOs:</a:t>
            </a:r>
            <a:br>
              <a:rPr lang="en-US" sz="4000" dirty="0"/>
            </a:br>
            <a:r>
              <a:rPr lang="en-US" sz="4000" dirty="0"/>
              <a:t>Higher Administrative Costs, Lower Quality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Note: Publicly Traded = Publicly traded Medicaid-only plans</a:t>
            </a:r>
          </a:p>
          <a:p>
            <a:r>
              <a:rPr lang="en-US" dirty="0"/>
              <a:t>Source: McCue. Commonwealth Fund, June, 2011</a:t>
            </a:r>
          </a:p>
        </p:txBody>
      </p:sp>
      <p:graphicFrame>
        <p:nvGraphicFramePr>
          <p:cNvPr id="5" name="Chart 4"/>
          <p:cNvGraphicFramePr/>
          <p:nvPr/>
        </p:nvGraphicFramePr>
        <p:xfrm>
          <a:off x="838200" y="1554480"/>
          <a:ext cx="10515599" cy="4456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4028539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Insurers Risk Select Via Formulary Design</a:t>
            </a:r>
            <a:br>
              <a:rPr lang="en-US" sz="4000" dirty="0"/>
            </a:br>
            <a:r>
              <a:rPr lang="en-US" sz="2200" dirty="0"/>
              <a:t>Put generics needed by sicker patients into high co-pay tier</a:t>
            </a:r>
            <a:endParaRPr lang="en-US" sz="27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Oster &amp; </a:t>
            </a:r>
            <a:r>
              <a:rPr lang="en-US" dirty="0" err="1"/>
              <a:t>Fendrick</a:t>
            </a:r>
            <a:r>
              <a:rPr lang="en-US" dirty="0"/>
              <a:t>, Am J Managed Care 2014;9:693-4</a:t>
            </a:r>
          </a:p>
          <a:p>
            <a:r>
              <a:rPr lang="en-US" dirty="0"/>
              <a:t>Plan 3 = Harvard Pilgrim</a:t>
            </a:r>
          </a:p>
          <a:p>
            <a:r>
              <a:rPr lang="en-US" dirty="0"/>
              <a:t>“No” = No drug of choice available on Tier 1 (lowest co-pay)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188721" y="1592831"/>
          <a:ext cx="9814559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1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67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65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86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13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4688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+mn-lt"/>
                          <a:cs typeface="Franklin Gothic Medium"/>
                        </a:rPr>
                        <a:t>Drugs of Choice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F1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+mn-lt"/>
                          <a:cs typeface="Franklin Gothic Medium"/>
                        </a:rPr>
                        <a:t>Illness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F1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+mn-lt"/>
                          <a:cs typeface="Franklin Gothic Medium"/>
                        </a:rPr>
                        <a:t>Plan 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F1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+mn-lt"/>
                          <a:cs typeface="Franklin Gothic Medium"/>
                        </a:rPr>
                        <a:t>Plan 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F1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+mn-lt"/>
                          <a:cs typeface="Franklin Gothic Medium"/>
                        </a:rPr>
                        <a:t>Plan 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F1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688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Franklin Gothic Book"/>
                        </a:rPr>
                        <a:t>Anti-</a:t>
                      </a:r>
                      <a:r>
                        <a:rPr lang="en-US" sz="2400" dirty="0" err="1">
                          <a:latin typeface="+mn-lt"/>
                          <a:cs typeface="Franklin Gothic Book"/>
                        </a:rPr>
                        <a:t>Retrovirals</a:t>
                      </a:r>
                      <a:endParaRPr lang="en-US" sz="2400" dirty="0">
                        <a:latin typeface="+mn-lt"/>
                        <a:cs typeface="Franklin Gothic Book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EBF1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Franklin Gothic Book"/>
                        </a:rPr>
                        <a:t>HIV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EBF1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No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EBF1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No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EBF1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No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BF1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4688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+mn-lt"/>
                          <a:cs typeface="Franklin Gothic Book"/>
                        </a:rPr>
                        <a:t>Triptans</a:t>
                      </a:r>
                      <a:endParaRPr lang="en-US" sz="2400" dirty="0">
                        <a:latin typeface="+mn-lt"/>
                        <a:cs typeface="Franklin Gothic Book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Franklin Gothic Book"/>
                        </a:rPr>
                        <a:t>Migraines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No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No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No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4688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Franklin Gothic Book"/>
                        </a:rPr>
                        <a:t>Anti-Psychotics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Franklin Gothic Book"/>
                        </a:rPr>
                        <a:t>Schizophrenia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No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No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No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4688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Franklin Gothic Book"/>
                        </a:rPr>
                        <a:t>Macrolides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Franklin Gothic Book"/>
                        </a:rPr>
                        <a:t>Pneumonia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  <a:cs typeface="Franklin Gothic Book"/>
                        </a:rPr>
                        <a:t>Yes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No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No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4688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Franklin Gothic Book"/>
                        </a:rPr>
                        <a:t>L-Dopa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Franklin Gothic Book"/>
                        </a:rPr>
                        <a:t>Parkinson’s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  <a:cs typeface="Franklin Gothic Book"/>
                        </a:rPr>
                        <a:t>Yes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No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No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4688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Franklin Gothic Book"/>
                        </a:rPr>
                        <a:t>Anti-</a:t>
                      </a:r>
                      <a:r>
                        <a:rPr lang="en-US" sz="2400" dirty="0" err="1">
                          <a:latin typeface="+mn-lt"/>
                          <a:cs typeface="Franklin Gothic Book"/>
                        </a:rPr>
                        <a:t>Convulsants</a:t>
                      </a:r>
                      <a:endParaRPr lang="en-US" sz="2400" dirty="0">
                        <a:latin typeface="+mn-lt"/>
                        <a:cs typeface="Franklin Gothic Book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Franklin Gothic Book"/>
                        </a:rPr>
                        <a:t>Seizures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  <a:cs typeface="Franklin Gothic Book"/>
                        </a:rPr>
                        <a:t>Yes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No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No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4688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Franklin Gothic Book"/>
                        </a:rPr>
                        <a:t>ACE Inhibitors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Franklin Gothic Book"/>
                        </a:rPr>
                        <a:t>Hypertension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  <a:cs typeface="Franklin Gothic Book"/>
                        </a:rPr>
                        <a:t>Yes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  <a:cs typeface="Franklin Gothic Book"/>
                        </a:rPr>
                        <a:t>Yes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No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4688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Franklin Gothic Book"/>
                        </a:rPr>
                        <a:t>Metformin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  <a:cs typeface="Franklin Gothic Book"/>
                        </a:rPr>
                        <a:t>Diabetes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  <a:cs typeface="Franklin Gothic Book"/>
                        </a:rPr>
                        <a:t>Yes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  <a:cs typeface="Franklin Gothic Book"/>
                        </a:rPr>
                        <a:t>Yes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No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24777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80A23-20E3-6E4F-8F98-EE473B9AB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Private Insurers More Frequently </a:t>
            </a:r>
            <a:br>
              <a:rPr lang="en-US" dirty="0"/>
            </a:br>
            <a:r>
              <a:rPr lang="en-US" dirty="0"/>
              <a:t>Deny Hepatitis C Drugs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54686E-2060-9940-B8A9-CD853BB83D2F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Source: </a:t>
            </a:r>
            <a:r>
              <a:rPr lang="en-US" dirty="0" err="1"/>
              <a:t>Gawda</a:t>
            </a:r>
            <a:r>
              <a:rPr lang="en-US" dirty="0"/>
              <a:t> et al., Open Forum Infectious Disease. 2018</a:t>
            </a:r>
          </a:p>
          <a:p>
            <a:r>
              <a:rPr lang="en-US" dirty="0"/>
              <a:t>*DAA = direct-acting antivirals, such as sofosbuvir (Harvoni)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4442C9-DEC1-C249-B565-AF03AA42FF03}"/>
              </a:ext>
            </a:extLst>
          </p:cNvPr>
          <p:cNvSpPr txBox="1"/>
          <p:nvPr/>
        </p:nvSpPr>
        <p:spPr>
          <a:xfrm>
            <a:off x="168965" y="2594113"/>
            <a:ext cx="34588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Denial rate for prescriptions for Hep C DAA* agents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92448BF-CCC5-D847-B4A2-7D26BA528A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0614203"/>
              </p:ext>
            </p:extLst>
          </p:nvPr>
        </p:nvGraphicFramePr>
        <p:xfrm>
          <a:off x="3627782" y="1610139"/>
          <a:ext cx="7911548" cy="44066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1830660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Insurance Overhead, 2019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775392040"/>
              </p:ext>
            </p:extLst>
          </p:nvPr>
        </p:nvGraphicFramePr>
        <p:xfrm>
          <a:off x="1153886" y="824948"/>
          <a:ext cx="105918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1CE0BAE-C847-3B42-B85E-9E3F4E5B54A2}"/>
              </a:ext>
            </a:extLst>
          </p:cNvPr>
          <p:cNvSpPr txBox="1"/>
          <p:nvPr/>
        </p:nvSpPr>
        <p:spPr>
          <a:xfrm>
            <a:off x="1" y="2565070"/>
            <a:ext cx="189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Overhead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SEC filings for first or second quarters, 2019</a:t>
            </a:r>
          </a:p>
          <a:p>
            <a:r>
              <a:rPr lang="en-US" dirty="0"/>
              <a:t>Note: Overhead = 1 – (medical benefits/premiums)</a:t>
            </a:r>
          </a:p>
        </p:txBody>
      </p:sp>
    </p:spTree>
    <p:extLst>
      <p:ext uri="{BB962C8B-B14F-4D97-AF65-F5344CB8AC3E}">
        <p14:creationId xmlns:p14="http://schemas.microsoft.com/office/powerpoint/2010/main" val="127449455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BA579-2DBA-BE4E-A21D-295424AA3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Care CEO’s Pay, 2018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A685D4-BE7A-3241-8A2C-0CF887B939EC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Source: </a:t>
            </a:r>
            <a:r>
              <a:rPr lang="en-US" dirty="0" err="1"/>
              <a:t>Axios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Note: Figures are for compensation, including actual realized stock gains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632D87C-1C04-B543-AB91-499ABE1498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0959465"/>
              </p:ext>
            </p:extLst>
          </p:nvPr>
        </p:nvGraphicFramePr>
        <p:xfrm>
          <a:off x="417444" y="1385588"/>
          <a:ext cx="5536095" cy="420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4044">
                  <a:extLst>
                    <a:ext uri="{9D8B030D-6E8A-4147-A177-3AD203B41FA5}">
                      <a16:colId xmlns:a16="http://schemas.microsoft.com/office/drawing/2014/main" val="4169304652"/>
                    </a:ext>
                  </a:extLst>
                </a:gridCol>
                <a:gridCol w="1682496">
                  <a:extLst>
                    <a:ext uri="{9D8B030D-6E8A-4147-A177-3AD203B41FA5}">
                      <a16:colId xmlns:a16="http://schemas.microsoft.com/office/drawing/2014/main" val="1356514065"/>
                    </a:ext>
                  </a:extLst>
                </a:gridCol>
                <a:gridCol w="1509555">
                  <a:extLst>
                    <a:ext uri="{9D8B030D-6E8A-4147-A177-3AD203B41FA5}">
                      <a16:colId xmlns:a16="http://schemas.microsoft.com/office/drawing/2014/main" val="2040142105"/>
                    </a:ext>
                  </a:extLst>
                </a:gridCol>
              </a:tblGrid>
              <a:tr h="525175">
                <a:tc>
                  <a:txBody>
                    <a:bodyPr/>
                    <a:lstStyle/>
                    <a:p>
                      <a:r>
                        <a:rPr lang="en-US" sz="2000" dirty="0"/>
                        <a:t>CEO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Firm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Total Pay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31978569"/>
                  </a:ext>
                </a:extLst>
              </a:tr>
              <a:tr h="525175">
                <a:tc>
                  <a:txBody>
                    <a:bodyPr/>
                    <a:lstStyle/>
                    <a:p>
                      <a:r>
                        <a:rPr lang="en-US" sz="2000" dirty="0"/>
                        <a:t>Leonard Schleifer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Regeron</a:t>
                      </a:r>
                      <a:endParaRPr lang="en-US" sz="20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$117.8 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57886143"/>
                  </a:ext>
                </a:extLst>
              </a:tr>
              <a:tr h="525175">
                <a:tc>
                  <a:txBody>
                    <a:bodyPr/>
                    <a:lstStyle/>
                    <a:p>
                      <a:r>
                        <a:rPr lang="en-US" sz="2000" dirty="0"/>
                        <a:t>Milt Johnson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HCA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$109.1 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9115260"/>
                  </a:ext>
                </a:extLst>
              </a:tr>
              <a:tr h="525175">
                <a:tc>
                  <a:txBody>
                    <a:bodyPr/>
                    <a:lstStyle/>
                    <a:p>
                      <a:r>
                        <a:rPr lang="en-US" sz="2000" dirty="0"/>
                        <a:t>Gary </a:t>
                      </a:r>
                      <a:r>
                        <a:rPr lang="en-US" sz="2000" dirty="0" err="1"/>
                        <a:t>Guthart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Intuitive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$99.2 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20356127"/>
                  </a:ext>
                </a:extLst>
              </a:tr>
              <a:tr h="525175">
                <a:tc>
                  <a:txBody>
                    <a:bodyPr/>
                    <a:lstStyle/>
                    <a:p>
                      <a:r>
                        <a:rPr lang="en-US" sz="2000" dirty="0"/>
                        <a:t>John </a:t>
                      </a:r>
                      <a:r>
                        <a:rPr lang="en-US" sz="2000" dirty="0" err="1"/>
                        <a:t>Hammergren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McKesson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$63.2 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2141842"/>
                  </a:ext>
                </a:extLst>
              </a:tr>
              <a:tr h="525175">
                <a:tc>
                  <a:txBody>
                    <a:bodyPr/>
                    <a:lstStyle/>
                    <a:p>
                      <a:r>
                        <a:rPr lang="en-US" sz="2000" dirty="0"/>
                        <a:t>Ken Frazier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Merck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$48.4 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997228"/>
                  </a:ext>
                </a:extLst>
              </a:tr>
              <a:tr h="525175">
                <a:tc>
                  <a:txBody>
                    <a:bodyPr/>
                    <a:lstStyle/>
                    <a:p>
                      <a:r>
                        <a:rPr lang="en-US" sz="2000" dirty="0"/>
                        <a:t>Ian Read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Pfizer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$47.0 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48045"/>
                  </a:ext>
                </a:extLst>
              </a:tr>
              <a:tr h="525175">
                <a:tc>
                  <a:txBody>
                    <a:bodyPr/>
                    <a:lstStyle/>
                    <a:p>
                      <a:r>
                        <a:rPr lang="en-US" sz="2000" dirty="0"/>
                        <a:t>Jeff Leiden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Vertex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$32.6 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56894432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C6E45F0-FA23-EC44-823E-586E99DB68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965245"/>
              </p:ext>
            </p:extLst>
          </p:nvPr>
        </p:nvGraphicFramePr>
        <p:xfrm>
          <a:off x="6209307" y="1385588"/>
          <a:ext cx="5536095" cy="36762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4044">
                  <a:extLst>
                    <a:ext uri="{9D8B030D-6E8A-4147-A177-3AD203B41FA5}">
                      <a16:colId xmlns:a16="http://schemas.microsoft.com/office/drawing/2014/main" val="4169304652"/>
                    </a:ext>
                  </a:extLst>
                </a:gridCol>
                <a:gridCol w="1742793">
                  <a:extLst>
                    <a:ext uri="{9D8B030D-6E8A-4147-A177-3AD203B41FA5}">
                      <a16:colId xmlns:a16="http://schemas.microsoft.com/office/drawing/2014/main" val="1356514065"/>
                    </a:ext>
                  </a:extLst>
                </a:gridCol>
                <a:gridCol w="1449258">
                  <a:extLst>
                    <a:ext uri="{9D8B030D-6E8A-4147-A177-3AD203B41FA5}">
                      <a16:colId xmlns:a16="http://schemas.microsoft.com/office/drawing/2014/main" val="2040142105"/>
                    </a:ext>
                  </a:extLst>
                </a:gridCol>
              </a:tblGrid>
              <a:tr h="525175">
                <a:tc>
                  <a:txBody>
                    <a:bodyPr/>
                    <a:lstStyle/>
                    <a:p>
                      <a:r>
                        <a:rPr lang="en-US" sz="2000" dirty="0"/>
                        <a:t>CEO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Firm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Total Pay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31978569"/>
                  </a:ext>
                </a:extLst>
              </a:tr>
              <a:tr h="525175">
                <a:tc>
                  <a:txBody>
                    <a:bodyPr/>
                    <a:lstStyle/>
                    <a:p>
                      <a:r>
                        <a:rPr lang="en-US" sz="2000" dirty="0"/>
                        <a:t>Miles White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Abbott Labs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$31.6 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57886143"/>
                  </a:ext>
                </a:extLst>
              </a:tr>
              <a:tr h="525175">
                <a:tc>
                  <a:txBody>
                    <a:bodyPr/>
                    <a:lstStyle/>
                    <a:p>
                      <a:r>
                        <a:rPr lang="en-US" sz="2000" dirty="0"/>
                        <a:t>David King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LabCorp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$30.5 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9115260"/>
                  </a:ext>
                </a:extLst>
              </a:tr>
              <a:tr h="525175">
                <a:tc>
                  <a:txBody>
                    <a:bodyPr/>
                    <a:lstStyle/>
                    <a:p>
                      <a:r>
                        <a:rPr lang="en-US" sz="2000" dirty="0"/>
                        <a:t>Richard Gonzalez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AbbVie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$28.5 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20356127"/>
                  </a:ext>
                </a:extLst>
              </a:tr>
              <a:tr h="525175">
                <a:tc>
                  <a:txBody>
                    <a:bodyPr/>
                    <a:lstStyle/>
                    <a:p>
                      <a:r>
                        <a:rPr lang="en-US" sz="2000" dirty="0"/>
                        <a:t>Bruce Broussard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Humana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$27.2 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2141842"/>
                  </a:ext>
                </a:extLst>
              </a:tr>
              <a:tr h="525175">
                <a:tc>
                  <a:txBody>
                    <a:bodyPr/>
                    <a:lstStyle/>
                    <a:p>
                      <a:r>
                        <a:rPr lang="en-US" sz="2000" dirty="0"/>
                        <a:t>David Wichmann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United Health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$21.5 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997228"/>
                  </a:ext>
                </a:extLst>
              </a:tr>
              <a:tr h="525175">
                <a:tc>
                  <a:txBody>
                    <a:bodyPr/>
                    <a:lstStyle/>
                    <a:p>
                      <a:r>
                        <a:rPr lang="en-US" sz="2000" dirty="0"/>
                        <a:t>Michael </a:t>
                      </a:r>
                      <a:r>
                        <a:rPr lang="en-US" sz="2000" dirty="0" err="1"/>
                        <a:t>Neidorff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Centene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$21.1 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480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6501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E13F7-B314-D44C-8817-4194A0191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Kids in Working Families Are Being</a:t>
            </a:r>
            <a:br>
              <a:rPr lang="en-US" dirty="0"/>
            </a:br>
            <a:r>
              <a:rPr lang="en-US" dirty="0"/>
              <a:t>Shifted to Medicaid/SCHIP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D62D2-664B-2F45-A596-BD2C7CA2EF36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Health Affairs 2019;38:1132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107FAE-962F-224B-8948-92E6845419B5}"/>
              </a:ext>
            </a:extLst>
          </p:cNvPr>
          <p:cNvSpPr txBox="1"/>
          <p:nvPr/>
        </p:nvSpPr>
        <p:spPr>
          <a:xfrm>
            <a:off x="203201" y="2428240"/>
            <a:ext cx="28143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Percent of children in working families with Medicaid / SCHIP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740917E-12DD-D749-9713-07F9995724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5581796"/>
              </p:ext>
            </p:extLst>
          </p:nvPr>
        </p:nvGraphicFramePr>
        <p:xfrm>
          <a:off x="0" y="1690687"/>
          <a:ext cx="11897360" cy="4365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8CD94ED-2E32-554A-9BC0-DD37FF779E80}"/>
              </a:ext>
            </a:extLst>
          </p:cNvPr>
          <p:cNvSpPr txBox="1"/>
          <p:nvPr/>
        </p:nvSpPr>
        <p:spPr>
          <a:xfrm>
            <a:off x="3332480" y="1690688"/>
            <a:ext cx="3078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chemeClr val="bg1"/>
                </a:solidFill>
              </a:rPr>
              <a:t>Small Employers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E62D8C-4FC2-1D44-9FF5-94D53A959473}"/>
              </a:ext>
            </a:extLst>
          </p:cNvPr>
          <p:cNvSpPr txBox="1"/>
          <p:nvPr/>
        </p:nvSpPr>
        <p:spPr>
          <a:xfrm>
            <a:off x="8253271" y="1690686"/>
            <a:ext cx="3100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chemeClr val="bg1"/>
                </a:solidFill>
              </a:rPr>
              <a:t>Large Employers</a:t>
            </a:r>
          </a:p>
        </p:txBody>
      </p:sp>
    </p:spTree>
    <p:extLst>
      <p:ext uri="{BB962C8B-B14F-4D97-AF65-F5344CB8AC3E}">
        <p14:creationId xmlns:p14="http://schemas.microsoft.com/office/powerpoint/2010/main" val="114050191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9" name="Rectangle 2">
            <a:extLst>
              <a:ext uri="{FF2B5EF4-FFF2-40B4-BE49-F238E27FC236}">
                <a16:creationId xmlns:a16="http://schemas.microsoft.com/office/drawing/2014/main" id="{323FC38E-3B79-D548-BFB3-603E6D39540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93776" y="1216152"/>
            <a:ext cx="10890504" cy="3913632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altLang="en-US" sz="6000" dirty="0">
                <a:solidFill>
                  <a:srgbClr val="FFFF00"/>
                </a:solidFill>
              </a:rPr>
              <a:t>Medicare Advantage:</a:t>
            </a:r>
            <a:br>
              <a:rPr lang="en-US" altLang="en-US" sz="6000" dirty="0">
                <a:solidFill>
                  <a:srgbClr val="FFFF00"/>
                </a:solidFill>
              </a:rPr>
            </a:br>
            <a:r>
              <a:rPr lang="en-US" altLang="en-US" sz="4000" dirty="0"/>
              <a:t>The Only Working Model of Competing Private Plans and a Public Option (Traditional, FFS Medicare)</a:t>
            </a:r>
          </a:p>
        </p:txBody>
      </p:sp>
    </p:spTree>
    <p:extLst>
      <p:ext uri="{BB962C8B-B14F-4D97-AF65-F5344CB8AC3E}">
        <p14:creationId xmlns:p14="http://schemas.microsoft.com/office/powerpoint/2010/main" val="302342292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3" name="Rectangle 2">
            <a:extLst>
              <a:ext uri="{FF2B5EF4-FFF2-40B4-BE49-F238E27FC236}">
                <a16:creationId xmlns:a16="http://schemas.microsoft.com/office/drawing/2014/main" id="{A884D0B7-D2D4-754B-A86E-FAEC2AD4F2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ACA Non-Profit Insurance Co-Ops:</a:t>
            </a:r>
            <a:br>
              <a:rPr lang="en-US" altLang="en-US" dirty="0"/>
            </a:br>
            <a:r>
              <a:rPr lang="en-US" altLang="en-US" dirty="0"/>
              <a:t>A Failed Public Option</a:t>
            </a:r>
          </a:p>
        </p:txBody>
      </p:sp>
      <p:sp>
        <p:nvSpPr>
          <p:cNvPr id="358404" name="Rectangle 3">
            <a:extLst>
              <a:ext uri="{FF2B5EF4-FFF2-40B4-BE49-F238E27FC236}">
                <a16:creationId xmlns:a16="http://schemas.microsoft.com/office/drawing/2014/main" id="{8A996EC4-C6D9-B441-9F85-312B2F009EE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704088" y="1762062"/>
            <a:ext cx="11073384" cy="409924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dirty="0"/>
              <a:t>24 co-ops got federal start-up loans from ACA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dirty="0"/>
              <a:t>4 remain, covering ~150,000 lives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dirty="0"/>
              <a:t>Attracted costliest enrollees, </a:t>
            </a:r>
            <a:r>
              <a:rPr lang="en-US" altLang="en-US" i="1" dirty="0"/>
              <a:t>e.g</a:t>
            </a:r>
            <a:r>
              <a:rPr lang="en-US" altLang="en-US" dirty="0"/>
              <a:t>.:</a:t>
            </a:r>
          </a:p>
          <a:p>
            <a:pPr lvl="1" fontAlgn="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dirty="0"/>
              <a:t>98 percent of all HIV patients (on Iowa exchange) chose the co-op because it offered low HIV drug copays</a:t>
            </a:r>
          </a:p>
          <a:p>
            <a:pPr lvl="1" fontAlgn="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dirty="0"/>
              <a:t>A flood of cancer patients enrolled in the NY co-op - the only exchange plan covering care at Memorial Sloan Kettering Cancer Center</a:t>
            </a:r>
          </a:p>
        </p:txBody>
      </p:sp>
    </p:spTree>
    <p:extLst>
      <p:ext uri="{BB962C8B-B14F-4D97-AF65-F5344CB8AC3E}">
        <p14:creationId xmlns:p14="http://schemas.microsoft.com/office/powerpoint/2010/main" val="15728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84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84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84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84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04" grpId="0" uiExpand="1" build="p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5" name="Title 1">
            <a:extLst>
              <a:ext uri="{FF2B5EF4-FFF2-40B4-BE49-F238E27FC236}">
                <a16:creationId xmlns:a16="http://schemas.microsoft.com/office/drawing/2014/main" id="{5E9E52E1-FE34-F443-AF39-90875267A0F8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612648" y="685800"/>
            <a:ext cx="9866376" cy="54864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6600" dirty="0">
                <a:solidFill>
                  <a:srgbClr val="FFFF00"/>
                </a:solidFill>
              </a:rPr>
              <a:t>Traditional Medicare:</a:t>
            </a:r>
            <a:br>
              <a:rPr lang="en-US" altLang="en-US" sz="6600" dirty="0">
                <a:solidFill>
                  <a:srgbClr val="FFFF00"/>
                </a:solidFill>
              </a:rPr>
            </a:br>
            <a:r>
              <a:rPr lang="en-US" altLang="en-US" sz="4800" dirty="0"/>
              <a:t>More Efficient than Private Insurers or Medicare Advantage</a:t>
            </a:r>
            <a:endParaRPr lang="en-US" altLang="en-US" sz="6600" dirty="0"/>
          </a:p>
        </p:txBody>
      </p:sp>
    </p:spTree>
    <p:extLst>
      <p:ext uri="{BB962C8B-B14F-4D97-AF65-F5344CB8AC3E}">
        <p14:creationId xmlns:p14="http://schemas.microsoft.com/office/powerpoint/2010/main" val="69533241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Medicare Advantage Plans’ </a:t>
            </a:r>
            <a:br>
              <a:rPr lang="en-US" dirty="0"/>
            </a:br>
            <a:r>
              <a:rPr lang="en-US" dirty="0"/>
              <a:t>High Overhead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Sources: GAO 12/2013 and Medicare Trustees Report 2012 – Figures are for 2011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Note: MA overhead = $905/enrollee; profit = $447/enrollee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Total MA profit = $3.3 Billion</a:t>
            </a:r>
          </a:p>
        </p:txBody>
      </p:sp>
      <p:graphicFrame>
        <p:nvGraphicFramePr>
          <p:cNvPr id="9" name="Chart 8"/>
          <p:cNvGraphicFramePr/>
          <p:nvPr/>
        </p:nvGraphicFramePr>
        <p:xfrm>
          <a:off x="6445250" y="1708035"/>
          <a:ext cx="4765040" cy="4135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Chart 16"/>
          <p:cNvGraphicFramePr/>
          <p:nvPr/>
        </p:nvGraphicFramePr>
        <p:xfrm>
          <a:off x="1226807" y="1708035"/>
          <a:ext cx="4765040" cy="4135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1E01E36-F743-A44C-9DD2-ABE9662733E4}"/>
              </a:ext>
            </a:extLst>
          </p:cNvPr>
          <p:cNvSpPr txBox="1"/>
          <p:nvPr/>
        </p:nvSpPr>
        <p:spPr>
          <a:xfrm>
            <a:off x="1677388" y="3564127"/>
            <a:ext cx="1633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Medical Services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97.8%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3BC08D-31F9-EB42-9778-0449EE4706BB}"/>
              </a:ext>
            </a:extLst>
          </p:cNvPr>
          <p:cNvSpPr txBox="1"/>
          <p:nvPr/>
        </p:nvSpPr>
        <p:spPr>
          <a:xfrm>
            <a:off x="6817424" y="3429000"/>
            <a:ext cx="1633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Medical Services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86.3%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6753BE-A7F8-2B4C-B91E-EA338137BBE5}"/>
              </a:ext>
            </a:extLst>
          </p:cNvPr>
          <p:cNvSpPr txBox="1"/>
          <p:nvPr/>
        </p:nvSpPr>
        <p:spPr>
          <a:xfrm>
            <a:off x="4566307" y="3613665"/>
            <a:ext cx="1633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Overhead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2.2%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A93C1B-53E6-FD4A-8EDA-75BB4190B24B}"/>
              </a:ext>
            </a:extLst>
          </p:cNvPr>
          <p:cNvSpPr txBox="1"/>
          <p:nvPr/>
        </p:nvSpPr>
        <p:spPr>
          <a:xfrm>
            <a:off x="9554980" y="3775595"/>
            <a:ext cx="1633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Profit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4.5%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4AAE2F-0B52-9341-B8D4-99F532E66796}"/>
              </a:ext>
            </a:extLst>
          </p:cNvPr>
          <p:cNvSpPr txBox="1"/>
          <p:nvPr/>
        </p:nvSpPr>
        <p:spPr>
          <a:xfrm>
            <a:off x="9697688" y="4709385"/>
            <a:ext cx="1633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Overhead</a:t>
            </a:r>
          </a:p>
          <a:p>
            <a:r>
              <a:rPr lang="en-US" sz="2400" dirty="0">
                <a:solidFill>
                  <a:schemeClr val="bg1"/>
                </a:solidFill>
              </a:rPr>
              <a:t>9.1%</a:t>
            </a:r>
          </a:p>
        </p:txBody>
      </p:sp>
    </p:spTree>
    <p:extLst>
      <p:ext uri="{BB962C8B-B14F-4D97-AF65-F5344CB8AC3E}">
        <p14:creationId xmlns:p14="http://schemas.microsoft.com/office/powerpoint/2010/main" val="309699305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3640" y="2835738"/>
            <a:ext cx="4677151" cy="24781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>
              <a:spcAft>
                <a:spcPts val="1200"/>
              </a:spcAft>
            </a:pPr>
            <a:r>
              <a:rPr lang="en-US" sz="2400" b="1" dirty="0"/>
              <a:t>More than a third </a:t>
            </a:r>
            <a:r>
              <a:rPr lang="en-US" sz="2400" dirty="0"/>
              <a:t>of all Medicare Advantage plans lack an NCI cancer center.</a:t>
            </a:r>
          </a:p>
          <a:p>
            <a:pPr>
              <a:spcAft>
                <a:spcPts val="1200"/>
              </a:spcAft>
            </a:pPr>
            <a:r>
              <a:rPr lang="en-US" sz="2400" b="1" dirty="0"/>
              <a:t>49% of narrow networks </a:t>
            </a:r>
            <a:r>
              <a:rPr lang="en-US" sz="2400" dirty="0"/>
              <a:t>exclude academic med centers.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231880" cy="1325563"/>
          </a:xfrm>
        </p:spPr>
        <p:txBody>
          <a:bodyPr>
            <a:noAutofit/>
          </a:bodyPr>
          <a:lstStyle/>
          <a:p>
            <a:r>
              <a:rPr lang="en-US" sz="4000" dirty="0"/>
              <a:t>Medicare Advantage Plans’ Narrow Networks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Sources: Kaiser Family Foundation June, 2016</a:t>
            </a:r>
          </a:p>
          <a:p>
            <a:r>
              <a:rPr lang="en-US" dirty="0"/>
              <a:t>Note: “Narrow” = &lt;30% of hospitals; “Medium Small” = 20-49%; “Medium” = 50-69%; “Broad” = &gt;69%</a:t>
            </a:r>
          </a:p>
        </p:txBody>
      </p:sp>
      <p:graphicFrame>
        <p:nvGraphicFramePr>
          <p:cNvPr id="9" name="Chart 8"/>
          <p:cNvGraphicFramePr/>
          <p:nvPr/>
        </p:nvGraphicFramePr>
        <p:xfrm>
          <a:off x="4920791" y="1510175"/>
          <a:ext cx="3877310" cy="4500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3D4142A9-868E-DE49-B96A-2D426DD82641}"/>
              </a:ext>
            </a:extLst>
          </p:cNvPr>
          <p:cNvSpPr/>
          <p:nvPr/>
        </p:nvSpPr>
        <p:spPr>
          <a:xfrm>
            <a:off x="8682869" y="2639795"/>
            <a:ext cx="3211286" cy="3211286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Broad</a:t>
            </a:r>
          </a:p>
          <a:p>
            <a:pPr algn="ctr"/>
            <a:r>
              <a:rPr lang="en-US" sz="3600" b="1" dirty="0"/>
              <a:t>100%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649B1F-24D2-B443-8115-ABFC4FA9F751}"/>
              </a:ext>
            </a:extLst>
          </p:cNvPr>
          <p:cNvSpPr txBox="1"/>
          <p:nvPr/>
        </p:nvSpPr>
        <p:spPr>
          <a:xfrm>
            <a:off x="8966751" y="1547485"/>
            <a:ext cx="26435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 dirty="0">
                <a:solidFill>
                  <a:schemeClr val="bg1"/>
                </a:solidFill>
              </a:rPr>
              <a:t>Traditional Medicare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B788B5-FE61-3643-BBD4-263464BAC2A2}"/>
              </a:ext>
            </a:extLst>
          </p:cNvPr>
          <p:cNvSpPr txBox="1"/>
          <p:nvPr/>
        </p:nvSpPr>
        <p:spPr>
          <a:xfrm>
            <a:off x="5637216" y="2874459"/>
            <a:ext cx="1633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Medium</a:t>
            </a:r>
          </a:p>
          <a:p>
            <a:pPr algn="ctr"/>
            <a:r>
              <a:rPr lang="en-US" sz="2400" dirty="0"/>
              <a:t>Small</a:t>
            </a:r>
          </a:p>
          <a:p>
            <a:pPr algn="ctr"/>
            <a:r>
              <a:rPr lang="en-US" sz="2400" dirty="0"/>
              <a:t>31%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B11924-47B4-6C46-BC09-BBC56BFC2D37}"/>
              </a:ext>
            </a:extLst>
          </p:cNvPr>
          <p:cNvSpPr txBox="1"/>
          <p:nvPr/>
        </p:nvSpPr>
        <p:spPr>
          <a:xfrm>
            <a:off x="5007726" y="4211924"/>
            <a:ext cx="1633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Narrow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16%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43BC19-C243-D843-ABC6-931BEE70CE73}"/>
              </a:ext>
            </a:extLst>
          </p:cNvPr>
          <p:cNvSpPr txBox="1"/>
          <p:nvPr/>
        </p:nvSpPr>
        <p:spPr>
          <a:xfrm>
            <a:off x="5984906" y="4834299"/>
            <a:ext cx="1633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Broad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23%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8B1998-5F65-8C4B-9451-5540128FAEA0}"/>
              </a:ext>
            </a:extLst>
          </p:cNvPr>
          <p:cNvSpPr txBox="1"/>
          <p:nvPr/>
        </p:nvSpPr>
        <p:spPr>
          <a:xfrm>
            <a:off x="6888765" y="3760615"/>
            <a:ext cx="1633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Medium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30%</a:t>
            </a:r>
          </a:p>
        </p:txBody>
      </p:sp>
    </p:spTree>
    <p:extLst>
      <p:ext uri="{BB962C8B-B14F-4D97-AF65-F5344CB8AC3E}">
        <p14:creationId xmlns:p14="http://schemas.microsoft.com/office/powerpoint/2010/main" val="248841742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7" name="Rectangle 2">
            <a:extLst>
              <a:ext uri="{FF2B5EF4-FFF2-40B4-BE49-F238E27FC236}">
                <a16:creationId xmlns:a16="http://schemas.microsoft.com/office/drawing/2014/main" id="{0BE7C30A-E4BE-7642-A7BC-A0A0E253BC1D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380009" y="1199408"/>
            <a:ext cx="11293435" cy="4381995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altLang="en-US" dirty="0"/>
              <a:t>Despite Medicare’s lower overhead, Medicare Advantage plans outcompete Traditional Medicare by cherry picking,  upcoding and lobbying for overpayment.</a:t>
            </a:r>
          </a:p>
        </p:txBody>
      </p:sp>
    </p:spTree>
    <p:extLst>
      <p:ext uri="{BB962C8B-B14F-4D97-AF65-F5344CB8AC3E}">
        <p14:creationId xmlns:p14="http://schemas.microsoft.com/office/powerpoint/2010/main" val="126177359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Medicare HMO Enrollment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CMS and Kaiser Foundation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204267"/>
            <a:ext cx="2936240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Medicare HMO Enrollees (millions)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287434181"/>
              </p:ext>
            </p:extLst>
          </p:nvPr>
        </p:nvGraphicFramePr>
        <p:xfrm>
          <a:off x="2590800" y="1300480"/>
          <a:ext cx="9194800" cy="4710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5A77AB8-2998-9F4A-A0DC-C2EC9D312B0E}"/>
              </a:ext>
            </a:extLst>
          </p:cNvPr>
          <p:cNvSpPr txBox="1"/>
          <p:nvPr/>
        </p:nvSpPr>
        <p:spPr>
          <a:xfrm>
            <a:off x="10882800" y="5525641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131607403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224AB-B082-9B41-989C-0AE1A9E8C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Medicare and Medicaid</a:t>
            </a:r>
            <a:br>
              <a:rPr lang="en-US" dirty="0"/>
            </a:br>
            <a:r>
              <a:rPr lang="en-US" dirty="0"/>
              <a:t>Keep Private Insurers Afloat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63AD94-4496-4643-8CE2-CF48B47D7CA9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Source: Health Affairs 2017;36:2185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Notes: </a:t>
            </a:r>
          </a:p>
          <a:p>
            <a:pPr marL="171450" indent="-1714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Aetna, Anthem, CIGNA, Humana, and United Healthcare</a:t>
            </a:r>
          </a:p>
          <a:p>
            <a:pPr marL="171450" indent="-1714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Figures exclude government payments for public workers’ coverage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855D39-A7EA-104A-9F1C-E97464F37A71}"/>
              </a:ext>
            </a:extLst>
          </p:cNvPr>
          <p:cNvSpPr txBox="1"/>
          <p:nvPr/>
        </p:nvSpPr>
        <p:spPr>
          <a:xfrm>
            <a:off x="0" y="1837940"/>
            <a:ext cx="27351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Revenues of five largest private insurers,</a:t>
            </a:r>
          </a:p>
          <a:p>
            <a:r>
              <a:rPr lang="en-US" sz="2800" dirty="0">
                <a:solidFill>
                  <a:schemeClr val="bg1"/>
                </a:solidFill>
              </a:rPr>
              <a:t>$ Billions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29D4FC4-4274-3B44-B2B0-89E0A336B794}"/>
              </a:ext>
            </a:extLst>
          </p:cNvPr>
          <p:cNvGraphicFramePr/>
          <p:nvPr/>
        </p:nvGraphicFramePr>
        <p:xfrm>
          <a:off x="2938885" y="1370583"/>
          <a:ext cx="8657001" cy="4646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7F2354DF-F2C0-DD4D-AD47-DE52605256E8}"/>
              </a:ext>
            </a:extLst>
          </p:cNvPr>
          <p:cNvSpPr>
            <a:spLocks noChangeAspect="1"/>
          </p:cNvSpPr>
          <p:nvPr/>
        </p:nvSpPr>
        <p:spPr>
          <a:xfrm>
            <a:off x="180870" y="4407106"/>
            <a:ext cx="274320" cy="2743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02B6C5-9CBE-F44D-B952-DBEE53535066}"/>
              </a:ext>
            </a:extLst>
          </p:cNvPr>
          <p:cNvSpPr>
            <a:spLocks noChangeAspect="1"/>
          </p:cNvSpPr>
          <p:nvPr/>
        </p:nvSpPr>
        <p:spPr>
          <a:xfrm>
            <a:off x="163787" y="3853111"/>
            <a:ext cx="274320" cy="27432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9F0199-6B35-E642-A85D-8B80A73FA162}"/>
              </a:ext>
            </a:extLst>
          </p:cNvPr>
          <p:cNvSpPr txBox="1"/>
          <p:nvPr/>
        </p:nvSpPr>
        <p:spPr>
          <a:xfrm>
            <a:off x="414998" y="4346816"/>
            <a:ext cx="2177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Medicare and Medicaid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9B6936-81C4-474B-A105-9CAE917937A4}"/>
              </a:ext>
            </a:extLst>
          </p:cNvPr>
          <p:cNvSpPr txBox="1"/>
          <p:nvPr/>
        </p:nvSpPr>
        <p:spPr>
          <a:xfrm>
            <a:off x="414998" y="3766307"/>
            <a:ext cx="2177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Private</a:t>
            </a:r>
          </a:p>
        </p:txBody>
      </p:sp>
    </p:spTree>
    <p:extLst>
      <p:ext uri="{BB962C8B-B14F-4D97-AF65-F5344CB8AC3E}">
        <p14:creationId xmlns:p14="http://schemas.microsoft.com/office/powerpoint/2010/main" val="384490826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9BDE7-7A72-C241-B2FD-46AADBC63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49000" cy="1325563"/>
          </a:xfrm>
        </p:spPr>
        <p:txBody>
          <a:bodyPr>
            <a:normAutofit/>
          </a:bodyPr>
          <a:lstStyle/>
          <a:p>
            <a:r>
              <a:rPr lang="en-US" dirty="0"/>
              <a:t>A Few Sick People </a:t>
            </a:r>
            <a:br>
              <a:rPr lang="en-US" dirty="0"/>
            </a:br>
            <a:r>
              <a:rPr lang="en-US" dirty="0"/>
              <a:t>Account for Most Health Spending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0365AB-A3C0-9741-AFCD-2442F0D948E7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Source: JAMA 2016;316:1348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908884-4460-7F40-8575-95FF9A5454EE}"/>
              </a:ext>
            </a:extLst>
          </p:cNvPr>
          <p:cNvSpPr txBox="1"/>
          <p:nvPr/>
        </p:nvSpPr>
        <p:spPr>
          <a:xfrm>
            <a:off x="0" y="1896215"/>
            <a:ext cx="24204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Percent of total spending accounted for by each decile among non-institutionalized Americans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BDCFA47-1C8C-9048-AE16-5F702447555E}"/>
              </a:ext>
            </a:extLst>
          </p:cNvPr>
          <p:cNvGraphicFramePr/>
          <p:nvPr/>
        </p:nvGraphicFramePr>
        <p:xfrm>
          <a:off x="1979407" y="1363133"/>
          <a:ext cx="9595821" cy="4338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AC306D3-A063-D048-B755-FDA85F72562D}"/>
              </a:ext>
            </a:extLst>
          </p:cNvPr>
          <p:cNvSpPr txBox="1"/>
          <p:nvPr/>
        </p:nvSpPr>
        <p:spPr>
          <a:xfrm>
            <a:off x="5164667" y="5494867"/>
            <a:ext cx="3748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Decile of Health Spending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132EB1D-A143-5240-AF9F-5EA1B750E84A}"/>
              </a:ext>
            </a:extLst>
          </p:cNvPr>
          <p:cNvSpPr/>
          <p:nvPr/>
        </p:nvSpPr>
        <p:spPr>
          <a:xfrm>
            <a:off x="9636209" y="5079368"/>
            <a:ext cx="1788410" cy="646331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F496C6-9FDF-4E43-B6ED-815E6AEE44E2}"/>
              </a:ext>
            </a:extLst>
          </p:cNvPr>
          <p:cNvSpPr txBox="1"/>
          <p:nvPr/>
        </p:nvSpPr>
        <p:spPr>
          <a:xfrm>
            <a:off x="8228532" y="2404852"/>
            <a:ext cx="1492716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81.5%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43D1B65-C049-2440-A8D3-F528F450F609}"/>
              </a:ext>
            </a:extLst>
          </p:cNvPr>
          <p:cNvCxnSpPr>
            <a:cxnSpLocks/>
          </p:cNvCxnSpPr>
          <p:nvPr/>
        </p:nvCxnSpPr>
        <p:spPr>
          <a:xfrm flipH="1" flipV="1">
            <a:off x="9519469" y="2997508"/>
            <a:ext cx="454848" cy="80931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glow rad="1270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B9154A5-4798-1345-A2BF-B881DB43CD78}"/>
              </a:ext>
            </a:extLst>
          </p:cNvPr>
          <p:cNvCxnSpPr>
            <a:cxnSpLocks/>
          </p:cNvCxnSpPr>
          <p:nvPr/>
        </p:nvCxnSpPr>
        <p:spPr>
          <a:xfrm flipH="1">
            <a:off x="9519469" y="1649217"/>
            <a:ext cx="952725" cy="789716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glow rad="1270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726160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>
            <a:extLst>
              <a:ext uri="{FF2B5EF4-FFF2-40B4-BE49-F238E27FC236}">
                <a16:creationId xmlns:a16="http://schemas.microsoft.com/office/drawing/2014/main" id="{861A94BB-5B2B-D149-87F1-2FAD48FC9C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763992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altLang="en-US" dirty="0"/>
              <a:t>Medicare Advantage Plans’</a:t>
            </a:r>
            <a:br>
              <a:rPr lang="en-US" altLang="en-US" dirty="0"/>
            </a:br>
            <a:r>
              <a:rPr lang="en-US" altLang="en-US" sz="5300" dirty="0"/>
              <a:t>Strategy #1: Cherry Picking</a:t>
            </a:r>
            <a:endParaRPr lang="en-US" altLang="en-US" dirty="0"/>
          </a:p>
        </p:txBody>
      </p:sp>
      <p:sp>
        <p:nvSpPr>
          <p:cNvPr id="367620" name="Text Box 4">
            <a:extLst>
              <a:ext uri="{FF2B5EF4-FFF2-40B4-BE49-F238E27FC236}">
                <a16:creationId xmlns:a16="http://schemas.microsoft.com/office/drawing/2014/main" id="{1CEBE844-32D4-5645-8864-50BB25AD8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8954" y="2444171"/>
            <a:ext cx="6136245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5938" indent="-515938">
              <a:spcBef>
                <a:spcPct val="50000"/>
              </a:spcBef>
              <a:buFont typeface="Wingdings" pitchFamily="2" charset="2"/>
              <a:buChar char="ü"/>
            </a:pPr>
            <a:r>
              <a:rPr lang="en-US" altLang="en-US" sz="4000" dirty="0">
                <a:solidFill>
                  <a:schemeClr val="bg1"/>
                </a:solidFill>
                <a:cs typeface="Arial" panose="020B0604020202020204" pitchFamily="34" charset="0"/>
              </a:rPr>
              <a:t>Marketing</a:t>
            </a:r>
          </a:p>
          <a:p>
            <a:pPr marL="515938" indent="-515938">
              <a:spcBef>
                <a:spcPct val="50000"/>
              </a:spcBef>
              <a:buFont typeface="Wingdings" pitchFamily="2" charset="2"/>
              <a:buChar char="ü"/>
            </a:pPr>
            <a:r>
              <a:rPr lang="en-US" altLang="en-US" sz="4000" dirty="0">
                <a:solidFill>
                  <a:schemeClr val="bg1"/>
                </a:solidFill>
                <a:cs typeface="Arial" panose="020B0604020202020204" pitchFamily="34" charset="0"/>
              </a:rPr>
              <a:t>Network manipulation</a:t>
            </a:r>
          </a:p>
          <a:p>
            <a:pPr marL="515938" indent="-515938">
              <a:spcBef>
                <a:spcPct val="50000"/>
              </a:spcBef>
              <a:buFont typeface="Wingdings" pitchFamily="2" charset="2"/>
              <a:buChar char="ü"/>
            </a:pPr>
            <a:r>
              <a:rPr lang="en-US" altLang="en-US" sz="4000" dirty="0">
                <a:solidFill>
                  <a:schemeClr val="bg1"/>
                </a:solidFill>
                <a:cs typeface="Arial" panose="020B0604020202020204" pitchFamily="34" charset="0"/>
              </a:rPr>
              <a:t>Benefit design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886250-23DB-9D40-9D0E-9B3193ACA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867067"/>
            <a:ext cx="3124200" cy="4625808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2603409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Medicaid Improved Access and Hypertension Control for the Poor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Christopher, </a:t>
            </a:r>
            <a:r>
              <a:rPr lang="en-US" dirty="0" err="1"/>
              <a:t>Wilper</a:t>
            </a:r>
            <a:r>
              <a:rPr lang="en-US" dirty="0"/>
              <a:t>, Himmelstein, Woolhandler, McCormick </a:t>
            </a:r>
            <a:r>
              <a:rPr lang="mr-IN" dirty="0"/>
              <a:t>–</a:t>
            </a:r>
            <a:r>
              <a:rPr lang="en-US" dirty="0"/>
              <a:t> AJPH 2015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Odds ratios are adjusted for sex, age, race/ethnicity, presence of chronic conditions, disability</a:t>
            </a:r>
          </a:p>
        </p:txBody>
      </p:sp>
      <p:graphicFrame>
        <p:nvGraphicFramePr>
          <p:cNvPr id="4" name="Chart 3"/>
          <p:cNvGraphicFramePr/>
          <p:nvPr/>
        </p:nvGraphicFramePr>
        <p:xfrm>
          <a:off x="2208628" y="1690688"/>
          <a:ext cx="9145172" cy="4326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0678" y="2298282"/>
            <a:ext cx="22367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Odds ratio for Medicaid vs Uninsured</a:t>
            </a:r>
          </a:p>
        </p:txBody>
      </p:sp>
    </p:spTree>
    <p:extLst>
      <p:ext uri="{BB962C8B-B14F-4D97-AF65-F5344CB8AC3E}">
        <p14:creationId xmlns:p14="http://schemas.microsoft.com/office/powerpoint/2010/main" val="221498298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E7E110-7BC6-3344-A2D6-26D13781F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“When Apps Get Your Medical Data, Your Privacy May Go With It”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FC9B52-08D5-F048-8594-B6B8121D2D35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NY Times. Sept 3, 2019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8685F878-D943-C641-BC4E-74DD2D125C07}"/>
              </a:ext>
            </a:extLst>
          </p:cNvPr>
          <p:cNvSpPr/>
          <p:nvPr/>
        </p:nvSpPr>
        <p:spPr>
          <a:xfrm>
            <a:off x="614416" y="1778754"/>
            <a:ext cx="4335109" cy="1056171"/>
          </a:xfrm>
          <a:custGeom>
            <a:avLst/>
            <a:gdLst>
              <a:gd name="connsiteX0" fmla="*/ 0 w 5122975"/>
              <a:gd name="connsiteY0" fmla="*/ 0 h 1056171"/>
              <a:gd name="connsiteX1" fmla="*/ 5122975 w 5122975"/>
              <a:gd name="connsiteY1" fmla="*/ 0 h 1056171"/>
              <a:gd name="connsiteX2" fmla="*/ 5122975 w 5122975"/>
              <a:gd name="connsiteY2" fmla="*/ 1056171 h 1056171"/>
              <a:gd name="connsiteX3" fmla="*/ 0 w 5122975"/>
              <a:gd name="connsiteY3" fmla="*/ 1056171 h 1056171"/>
              <a:gd name="connsiteX4" fmla="*/ 0 w 5122975"/>
              <a:gd name="connsiteY4" fmla="*/ 0 h 1056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975" h="1056171">
                <a:moveTo>
                  <a:pt x="0" y="0"/>
                </a:moveTo>
                <a:lnTo>
                  <a:pt x="5122975" y="0"/>
                </a:lnTo>
                <a:lnTo>
                  <a:pt x="5122975" y="1056171"/>
                </a:lnTo>
                <a:lnTo>
                  <a:pt x="0" y="1056171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13792" rIns="199136" bIns="113792" numCol="1" spcCol="1270" anchor="ctr" anchorCtr="0">
            <a:noAutofit/>
          </a:bodyPr>
          <a:lstStyle/>
          <a:p>
            <a:pPr marL="0" lvl="0" indent="0" algn="ctr" defTabSz="12446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800" b="1" kern="1200" dirty="0"/>
              <a:t>Ban on Cherry Picking </a:t>
            </a:r>
          </a:p>
          <a:p>
            <a:pPr marL="0" lvl="0" indent="0" algn="ctr" defTabSz="12446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800" b="1" kern="1200" dirty="0"/>
              <a:t>Now Unenforceable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1F98465-BB18-2D4D-AEB1-7E2975D202CC}"/>
              </a:ext>
            </a:extLst>
          </p:cNvPr>
          <p:cNvSpPr/>
          <p:nvPr/>
        </p:nvSpPr>
        <p:spPr>
          <a:xfrm>
            <a:off x="614416" y="2834925"/>
            <a:ext cx="4335109" cy="3055185"/>
          </a:xfrm>
          <a:custGeom>
            <a:avLst/>
            <a:gdLst>
              <a:gd name="connsiteX0" fmla="*/ 0 w 5122975"/>
              <a:gd name="connsiteY0" fmla="*/ 0 h 3055185"/>
              <a:gd name="connsiteX1" fmla="*/ 5122975 w 5122975"/>
              <a:gd name="connsiteY1" fmla="*/ 0 h 3055185"/>
              <a:gd name="connsiteX2" fmla="*/ 5122975 w 5122975"/>
              <a:gd name="connsiteY2" fmla="*/ 3055185 h 3055185"/>
              <a:gd name="connsiteX3" fmla="*/ 0 w 5122975"/>
              <a:gd name="connsiteY3" fmla="*/ 3055185 h 3055185"/>
              <a:gd name="connsiteX4" fmla="*/ 0 w 5122975"/>
              <a:gd name="connsiteY4" fmla="*/ 0 h 3055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975" h="3055185">
                <a:moveTo>
                  <a:pt x="0" y="0"/>
                </a:moveTo>
                <a:lnTo>
                  <a:pt x="5122975" y="0"/>
                </a:lnTo>
                <a:lnTo>
                  <a:pt x="5122975" y="3055185"/>
                </a:lnTo>
                <a:lnTo>
                  <a:pt x="0" y="305518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2014" tIns="112014" rIns="149352" bIns="168021" numCol="1" spcCol="1270" anchor="t" anchorCtr="0">
            <a:noAutofit/>
          </a:bodyPr>
          <a:lstStyle/>
          <a:p>
            <a:pPr marL="228600" lvl="1" indent="-228600" algn="l" defTabSz="93345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2400" kern="1200" dirty="0"/>
              <a:t>Insurers can use info on web searches, purchases etc. to medically profile potential enrollees and target marketing 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F7927618-7D3A-C646-B5F1-4570D8A05B93}"/>
              </a:ext>
            </a:extLst>
          </p:cNvPr>
          <p:cNvSpPr/>
          <p:nvPr/>
        </p:nvSpPr>
        <p:spPr>
          <a:xfrm>
            <a:off x="5357300" y="1778754"/>
            <a:ext cx="6220284" cy="618457"/>
          </a:xfrm>
          <a:custGeom>
            <a:avLst/>
            <a:gdLst>
              <a:gd name="connsiteX0" fmla="*/ 0 w 5122975"/>
              <a:gd name="connsiteY0" fmla="*/ 0 h 1056171"/>
              <a:gd name="connsiteX1" fmla="*/ 5122975 w 5122975"/>
              <a:gd name="connsiteY1" fmla="*/ 0 h 1056171"/>
              <a:gd name="connsiteX2" fmla="*/ 5122975 w 5122975"/>
              <a:gd name="connsiteY2" fmla="*/ 1056171 h 1056171"/>
              <a:gd name="connsiteX3" fmla="*/ 0 w 5122975"/>
              <a:gd name="connsiteY3" fmla="*/ 1056171 h 1056171"/>
              <a:gd name="connsiteX4" fmla="*/ 0 w 5122975"/>
              <a:gd name="connsiteY4" fmla="*/ 0 h 1056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975" h="1056171">
                <a:moveTo>
                  <a:pt x="0" y="0"/>
                </a:moveTo>
                <a:lnTo>
                  <a:pt x="5122975" y="0"/>
                </a:lnTo>
                <a:lnTo>
                  <a:pt x="5122975" y="1056171"/>
                </a:lnTo>
                <a:lnTo>
                  <a:pt x="0" y="1056171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13792" rIns="199136" bIns="113792" numCol="1" spcCol="1270" anchor="ctr" anchorCtr="0">
            <a:noAutofit/>
          </a:bodyPr>
          <a:lstStyle/>
          <a:p>
            <a:pPr marL="0" lvl="0" indent="0" algn="ctr" defTabSz="12446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800" b="1" kern="1200" dirty="0"/>
              <a:t>Worse Lies Ahead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D3338D84-8CB7-0B45-B774-4CAE1F870649}"/>
              </a:ext>
            </a:extLst>
          </p:cNvPr>
          <p:cNvSpPr/>
          <p:nvPr/>
        </p:nvSpPr>
        <p:spPr>
          <a:xfrm>
            <a:off x="5357300" y="2397211"/>
            <a:ext cx="6220284" cy="3492899"/>
          </a:xfrm>
          <a:custGeom>
            <a:avLst/>
            <a:gdLst>
              <a:gd name="connsiteX0" fmla="*/ 0 w 5122975"/>
              <a:gd name="connsiteY0" fmla="*/ 0 h 3055185"/>
              <a:gd name="connsiteX1" fmla="*/ 5122975 w 5122975"/>
              <a:gd name="connsiteY1" fmla="*/ 0 h 3055185"/>
              <a:gd name="connsiteX2" fmla="*/ 5122975 w 5122975"/>
              <a:gd name="connsiteY2" fmla="*/ 3055185 h 3055185"/>
              <a:gd name="connsiteX3" fmla="*/ 0 w 5122975"/>
              <a:gd name="connsiteY3" fmla="*/ 3055185 h 3055185"/>
              <a:gd name="connsiteX4" fmla="*/ 0 w 5122975"/>
              <a:gd name="connsiteY4" fmla="*/ 0 h 3055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975" h="3055185">
                <a:moveTo>
                  <a:pt x="0" y="0"/>
                </a:moveTo>
                <a:lnTo>
                  <a:pt x="5122975" y="0"/>
                </a:lnTo>
                <a:lnTo>
                  <a:pt x="5122975" y="3055185"/>
                </a:lnTo>
                <a:lnTo>
                  <a:pt x="0" y="305518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2014" tIns="112014" rIns="149352" bIns="168021" numCol="1" spcCol="1270" anchor="t" anchorCtr="0">
            <a:noAutofit/>
          </a:bodyPr>
          <a:lstStyle/>
          <a:p>
            <a:pPr marL="228600" lvl="1" indent="-228600" algn="l" defTabSz="93345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2400" kern="1200" dirty="0"/>
              <a:t>Proposed federal rules require doctors and hospitals to let patients download their medical records to any App</a:t>
            </a:r>
          </a:p>
          <a:p>
            <a:pPr marL="228600" lvl="1" indent="-228600" algn="l" defTabSz="93345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2400" kern="1200" dirty="0"/>
              <a:t>Apps are exempt from  HIPAA so data can be used, shared or sold</a:t>
            </a:r>
          </a:p>
          <a:p>
            <a:pPr marL="228600" lvl="1" indent="-228600" algn="l" defTabSz="93345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2400" kern="1200" dirty="0"/>
              <a:t>Google has purchased 21% of “Oscar”, a health insurer founded by Josh Kushner</a:t>
            </a:r>
          </a:p>
        </p:txBody>
      </p:sp>
    </p:spTree>
    <p:extLst>
      <p:ext uri="{BB962C8B-B14F-4D97-AF65-F5344CB8AC3E}">
        <p14:creationId xmlns:p14="http://schemas.microsoft.com/office/powerpoint/2010/main" val="55072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uiExpand="1" build="p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07CA6-854B-6E44-8354-1B1233ECD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64795" cy="1325563"/>
          </a:xfrm>
        </p:spPr>
        <p:txBody>
          <a:bodyPr>
            <a:normAutofit/>
          </a:bodyPr>
          <a:lstStyle/>
          <a:p>
            <a:r>
              <a:rPr lang="en-US" dirty="0"/>
              <a:t>Medicare Advantage Enrollees</a:t>
            </a:r>
            <a:br>
              <a:rPr lang="en-US" dirty="0"/>
            </a:br>
            <a:r>
              <a:rPr lang="en-US" dirty="0"/>
              <a:t>Cost $1,253/year Less Before Enrolling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EA1C29-1BC2-914A-99D7-4700C6BB9040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Source: Kaiser Foundation. May 2019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Note: For example, difference for patients with asthma = $1,410; depression = $1,198; arthritis = $1,371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DB961F-D01F-B548-8242-5E9EA304C433}"/>
              </a:ext>
            </a:extLst>
          </p:cNvPr>
          <p:cNvSpPr txBox="1"/>
          <p:nvPr/>
        </p:nvSpPr>
        <p:spPr>
          <a:xfrm>
            <a:off x="271850" y="2557849"/>
            <a:ext cx="233542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Medicare expenditures in prior year</a:t>
            </a:r>
          </a:p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(Risk-score adjusted)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C219BF5-F3E2-E647-AEF0-4FD22B5085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65912"/>
              </p:ext>
            </p:extLst>
          </p:nvPr>
        </p:nvGraphicFramePr>
        <p:xfrm>
          <a:off x="2854410" y="1690688"/>
          <a:ext cx="8229600" cy="41417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6124318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>
            <a:extLst>
              <a:ext uri="{FF2B5EF4-FFF2-40B4-BE49-F238E27FC236}">
                <a16:creationId xmlns:a16="http://schemas.microsoft.com/office/drawing/2014/main" id="{FDA3A37F-FDB6-FF46-9964-82D035616F6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z="4000" dirty="0">
                <a:solidFill>
                  <a:srgbClr val="FFFFFF"/>
                </a:solidFill>
              </a:rPr>
              <a:t>Medicare Advantage Plans’</a:t>
            </a:r>
            <a:br>
              <a:rPr lang="en-US" altLang="en-US" sz="4000" dirty="0">
                <a:solidFill>
                  <a:srgbClr val="FFFFFF"/>
                </a:solidFill>
              </a:rPr>
            </a:br>
            <a:r>
              <a:rPr lang="en-US" altLang="en-US" sz="4800" dirty="0">
                <a:solidFill>
                  <a:srgbClr val="FFFFFF"/>
                </a:solidFill>
              </a:rPr>
              <a:t>Strategy #2: Lemon Dropping</a:t>
            </a:r>
            <a:endParaRPr lang="en-US" altLang="en-US" sz="4000" dirty="0"/>
          </a:p>
        </p:txBody>
      </p:sp>
      <p:sp>
        <p:nvSpPr>
          <p:cNvPr id="370692" name="Text Box 4">
            <a:extLst>
              <a:ext uri="{FF2B5EF4-FFF2-40B4-BE49-F238E27FC236}">
                <a16:creationId xmlns:a16="http://schemas.microsoft.com/office/drawing/2014/main" id="{A5E69784-FE72-D44E-B299-031B0779D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4042" y="2557848"/>
            <a:ext cx="5990968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en-US" sz="4000" dirty="0">
                <a:solidFill>
                  <a:schemeClr val="bg1"/>
                </a:solidFill>
                <a:cs typeface="Arial" panose="020B0604020202020204" pitchFamily="34" charset="0"/>
              </a:rPr>
              <a:t>Network manipulation</a:t>
            </a:r>
          </a:p>
          <a:p>
            <a:pPr marL="571500" indent="-571500"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en-US" sz="4000" dirty="0">
                <a:solidFill>
                  <a:schemeClr val="bg1"/>
                </a:solidFill>
                <a:cs typeface="Arial" panose="020B0604020202020204" pitchFamily="34" charset="0"/>
              </a:rPr>
              <a:t>Benefit design</a:t>
            </a:r>
          </a:p>
          <a:p>
            <a:pPr marL="571500" indent="-571500"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en-US" sz="4000" dirty="0">
                <a:solidFill>
                  <a:schemeClr val="bg1"/>
                </a:solidFill>
                <a:cs typeface="Arial" panose="020B0604020202020204" pitchFamily="34" charset="0"/>
              </a:rPr>
              <a:t>Hassle factor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CFD4D4-E596-414F-91E2-0DD77151A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87" y="1816529"/>
            <a:ext cx="4676346" cy="467634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0740955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3C97D-07C6-0945-A8E6-6C71A029C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 Needs Patients Frequently Disenroll From Medicare Advantage Plans</a:t>
            </a:r>
            <a:br>
              <a:rPr lang="en-US" dirty="0"/>
            </a:br>
            <a:r>
              <a:rPr lang="en-US" sz="3100" dirty="0"/>
              <a:t>Another example of “lemon dropping”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9E7F28-09DF-384C-81ED-BEA7FCFC811F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Source: JAMA IM 2019;179:524</a:t>
            </a:r>
          </a:p>
          <a:p>
            <a:r>
              <a:rPr lang="en-US" dirty="0"/>
              <a:t>Note: High need = 2 or more chronic conditions; Medicaid = Medicare + Medicaid “Dual </a:t>
            </a:r>
            <a:r>
              <a:rPr lang="en-US" dirty="0" err="1"/>
              <a:t>Eligibile</a:t>
            </a:r>
            <a:r>
              <a:rPr lang="en-US" dirty="0"/>
              <a:t>”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55F8EB5-B936-7C4F-BF5B-AA04D839B6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1665281"/>
              </p:ext>
            </p:extLst>
          </p:nvPr>
        </p:nvGraphicFramePr>
        <p:xfrm>
          <a:off x="3486149" y="1619251"/>
          <a:ext cx="7867651" cy="4397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CD55E2E-8AFF-BE45-A3CB-8C52E2BEF1C0}"/>
              </a:ext>
            </a:extLst>
          </p:cNvPr>
          <p:cNvSpPr txBox="1"/>
          <p:nvPr/>
        </p:nvSpPr>
        <p:spPr>
          <a:xfrm>
            <a:off x="161925" y="2085975"/>
            <a:ext cx="31908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Percent switching from Medicare Advantage to FFS Medicare Annually</a:t>
            </a:r>
          </a:p>
        </p:txBody>
      </p:sp>
    </p:spTree>
    <p:extLst>
      <p:ext uri="{BB962C8B-B14F-4D97-AF65-F5344CB8AC3E}">
        <p14:creationId xmlns:p14="http://schemas.microsoft.com/office/powerpoint/2010/main" val="249821103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Sickest Patients </a:t>
            </a:r>
            <a:br>
              <a:rPr lang="en-US" dirty="0"/>
            </a:br>
            <a:r>
              <a:rPr lang="en-US" dirty="0"/>
              <a:t>Switch Out of Medicare Advantage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Health Affairs 2015;34:1675</a:t>
            </a:r>
          </a:p>
          <a:p>
            <a:r>
              <a:rPr lang="en-US" dirty="0"/>
              <a:t>Similar results for patients with hospital or home care use, more marked among dual </a:t>
            </a:r>
            <a:r>
              <a:rPr lang="en-US" dirty="0" err="1"/>
              <a:t>eligibles</a:t>
            </a:r>
            <a:endParaRPr lang="en-US" dirty="0"/>
          </a:p>
        </p:txBody>
      </p:sp>
      <p:graphicFrame>
        <p:nvGraphicFramePr>
          <p:cNvPr id="6" name="Chart 5"/>
          <p:cNvGraphicFramePr/>
          <p:nvPr/>
        </p:nvGraphicFramePr>
        <p:xfrm>
          <a:off x="3362960" y="1690688"/>
          <a:ext cx="7990839" cy="4272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12024" y="2017142"/>
            <a:ext cx="3483332" cy="24006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  <a:cs typeface="Franklin Gothic Book"/>
              </a:rPr>
              <a:t>Percent switching out </a:t>
            </a:r>
            <a:r>
              <a:rPr lang="en-US" sz="2400">
                <a:solidFill>
                  <a:schemeClr val="bg1"/>
                </a:solidFill>
                <a:cs typeface="Franklin Gothic Book"/>
              </a:rPr>
              <a:t>during 2011</a:t>
            </a:r>
            <a:endParaRPr lang="en-US" sz="2400" dirty="0">
              <a:solidFill>
                <a:schemeClr val="bg1"/>
              </a:solidFill>
              <a:cs typeface="Franklin Gothic Book"/>
            </a:endParaRP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  <a:ea typeface="Franklin Gothic Medium" charset="0"/>
                <a:cs typeface="Franklin Gothic Medium" charset="0"/>
              </a:rPr>
              <a:t>Plan switched out of:</a:t>
            </a:r>
          </a:p>
          <a:p>
            <a:pPr lvl="1"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  <a:ea typeface="Franklin Gothic Medium" charset="0"/>
                <a:cs typeface="Franklin Gothic Medium" charset="0"/>
              </a:rPr>
              <a:t>Traditional Medicare</a:t>
            </a:r>
          </a:p>
          <a:p>
            <a:pPr lvl="1"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  <a:ea typeface="Franklin Gothic Medium" charset="0"/>
                <a:cs typeface="Franklin Gothic Medium" charset="0"/>
              </a:rPr>
              <a:t>Medicare Advantage</a:t>
            </a:r>
          </a:p>
        </p:txBody>
      </p:sp>
      <p:sp>
        <p:nvSpPr>
          <p:cNvPr id="8" name="Rectangle 7"/>
          <p:cNvSpPr/>
          <p:nvPr/>
        </p:nvSpPr>
        <p:spPr>
          <a:xfrm>
            <a:off x="423188" y="4048788"/>
            <a:ext cx="270662" cy="270662"/>
          </a:xfrm>
          <a:prstGeom prst="rect">
            <a:avLst/>
          </a:prstGeom>
          <a:solidFill>
            <a:schemeClr val="accent2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flipH="1">
            <a:off x="423189" y="3526316"/>
            <a:ext cx="279081" cy="270662"/>
          </a:xfrm>
          <a:prstGeom prst="rect">
            <a:avLst/>
          </a:prstGeom>
          <a:solidFill>
            <a:schemeClr val="accent1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07877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AutoShape 3" descr="Fig. 1">
            <a:extLst>
              <a:ext uri="{FF2B5EF4-FFF2-40B4-BE49-F238E27FC236}">
                <a16:creationId xmlns:a16="http://schemas.microsoft.com/office/drawing/2014/main" id="{CECB0F32-A66C-CE4A-91B6-BD55B2117C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373765" name="Rectangle 6">
            <a:extLst>
              <a:ext uri="{FF2B5EF4-FFF2-40B4-BE49-F238E27FC236}">
                <a16:creationId xmlns:a16="http://schemas.microsoft.com/office/drawing/2014/main" id="{CC244CA9-76A1-4444-88F0-D30E6C699A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Most MA Plans Now Require </a:t>
            </a:r>
            <a:br>
              <a:rPr lang="en-US" altLang="en-US" sz="4000" dirty="0"/>
            </a:br>
            <a:r>
              <a:rPr lang="en-US" altLang="en-US" sz="4000" dirty="0"/>
              <a:t>20% Co-Insurance for Chemotherapy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BF7E2A-E7D2-764A-84FE-DCA26D86C1B8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altLang="en-US" dirty="0"/>
              <a:t>Source J Gen Intern Med 2019;34:1119</a:t>
            </a:r>
          </a:p>
        </p:txBody>
      </p:sp>
      <p:sp>
        <p:nvSpPr>
          <p:cNvPr id="373766" name="Text Box 7">
            <a:extLst>
              <a:ext uri="{FF2B5EF4-FFF2-40B4-BE49-F238E27FC236}">
                <a16:creationId xmlns:a16="http://schemas.microsoft.com/office/drawing/2014/main" id="{E1CF2A73-95F5-3442-A2A9-521F14D8C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461" y="2119473"/>
            <a:ext cx="270848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+mn-lt"/>
              </a:rPr>
              <a:t>% of MA enrollees with various cost sharing requirements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0998D86-6D3B-9C4D-A1A3-20FDE17C2E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7028238"/>
              </p:ext>
            </p:extLst>
          </p:nvPr>
        </p:nvGraphicFramePr>
        <p:xfrm>
          <a:off x="2718736" y="1629898"/>
          <a:ext cx="9032540" cy="4447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Freeform 5">
            <a:extLst>
              <a:ext uri="{FF2B5EF4-FFF2-40B4-BE49-F238E27FC236}">
                <a16:creationId xmlns:a16="http://schemas.microsoft.com/office/drawing/2014/main" id="{9AFE24F2-6F59-DD42-BAC4-306D1AE1AECA}"/>
              </a:ext>
            </a:extLst>
          </p:cNvPr>
          <p:cNvSpPr/>
          <p:nvPr/>
        </p:nvSpPr>
        <p:spPr>
          <a:xfrm>
            <a:off x="3243944" y="2281881"/>
            <a:ext cx="7913913" cy="1631092"/>
          </a:xfrm>
          <a:custGeom>
            <a:avLst/>
            <a:gdLst>
              <a:gd name="connsiteX0" fmla="*/ 0 w 7595287"/>
              <a:gd name="connsiteY0" fmla="*/ 1631092 h 1631092"/>
              <a:gd name="connsiteX1" fmla="*/ 766119 w 7595287"/>
              <a:gd name="connsiteY1" fmla="*/ 980303 h 1631092"/>
              <a:gd name="connsiteX2" fmla="*/ 1524000 w 7595287"/>
              <a:gd name="connsiteY2" fmla="*/ 864973 h 1631092"/>
              <a:gd name="connsiteX3" fmla="*/ 2306595 w 7595287"/>
              <a:gd name="connsiteY3" fmla="*/ 593124 h 1631092"/>
              <a:gd name="connsiteX4" fmla="*/ 3048000 w 7595287"/>
              <a:gd name="connsiteY4" fmla="*/ 543697 h 1631092"/>
              <a:gd name="connsiteX5" fmla="*/ 3805881 w 7595287"/>
              <a:gd name="connsiteY5" fmla="*/ 387178 h 1631092"/>
              <a:gd name="connsiteX6" fmla="*/ 4572000 w 7595287"/>
              <a:gd name="connsiteY6" fmla="*/ 271849 h 1631092"/>
              <a:gd name="connsiteX7" fmla="*/ 5329881 w 7595287"/>
              <a:gd name="connsiteY7" fmla="*/ 181233 h 1631092"/>
              <a:gd name="connsiteX8" fmla="*/ 6096000 w 7595287"/>
              <a:gd name="connsiteY8" fmla="*/ 123568 h 1631092"/>
              <a:gd name="connsiteX9" fmla="*/ 6862119 w 7595287"/>
              <a:gd name="connsiteY9" fmla="*/ 65903 h 1631092"/>
              <a:gd name="connsiteX10" fmla="*/ 7595287 w 7595287"/>
              <a:gd name="connsiteY10" fmla="*/ 0 h 163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595287" h="1631092">
                <a:moveTo>
                  <a:pt x="0" y="1631092"/>
                </a:moveTo>
                <a:lnTo>
                  <a:pt x="766119" y="980303"/>
                </a:lnTo>
                <a:lnTo>
                  <a:pt x="1524000" y="864973"/>
                </a:lnTo>
                <a:lnTo>
                  <a:pt x="2306595" y="593124"/>
                </a:lnTo>
                <a:lnTo>
                  <a:pt x="3048000" y="543697"/>
                </a:lnTo>
                <a:lnTo>
                  <a:pt x="3805881" y="387178"/>
                </a:lnTo>
                <a:lnTo>
                  <a:pt x="4572000" y="271849"/>
                </a:lnTo>
                <a:lnTo>
                  <a:pt x="5329881" y="181233"/>
                </a:lnTo>
                <a:lnTo>
                  <a:pt x="6096000" y="123568"/>
                </a:lnTo>
                <a:lnTo>
                  <a:pt x="6862119" y="65903"/>
                </a:lnTo>
                <a:lnTo>
                  <a:pt x="7595287" y="0"/>
                </a:lnTo>
              </a:path>
            </a:pathLst>
          </a:custGeom>
          <a:noFill/>
          <a:ln w="762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D65EC00-E58A-C243-8117-2AB158861659}"/>
              </a:ext>
            </a:extLst>
          </p:cNvPr>
          <p:cNvSpPr/>
          <p:nvPr/>
        </p:nvSpPr>
        <p:spPr>
          <a:xfrm>
            <a:off x="3243944" y="4632290"/>
            <a:ext cx="763675" cy="190919"/>
          </a:xfrm>
          <a:custGeom>
            <a:avLst/>
            <a:gdLst>
              <a:gd name="connsiteX0" fmla="*/ 0 w 763675"/>
              <a:gd name="connsiteY0" fmla="*/ 0 h 190919"/>
              <a:gd name="connsiteX1" fmla="*/ 763675 w 763675"/>
              <a:gd name="connsiteY1" fmla="*/ 190919 h 19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3675" h="190919">
                <a:moveTo>
                  <a:pt x="0" y="0"/>
                </a:moveTo>
                <a:lnTo>
                  <a:pt x="763675" y="190919"/>
                </a:lnTo>
              </a:path>
            </a:pathLst>
          </a:custGeom>
          <a:noFill/>
          <a:ln w="76200">
            <a:solidFill>
              <a:srgbClr val="FFFF00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168BE41-0B94-424E-882E-7D5B24EB1832}"/>
              </a:ext>
            </a:extLst>
          </p:cNvPr>
          <p:cNvCxnSpPr/>
          <p:nvPr/>
        </p:nvCxnSpPr>
        <p:spPr>
          <a:xfrm>
            <a:off x="258566" y="3285910"/>
            <a:ext cx="685800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5CDAA0A-120D-1949-924D-FE7BADA5F8C5}"/>
              </a:ext>
            </a:extLst>
          </p:cNvPr>
          <p:cNvSpPr txBox="1"/>
          <p:nvPr/>
        </p:nvSpPr>
        <p:spPr>
          <a:xfrm>
            <a:off x="154461" y="3319648"/>
            <a:ext cx="22092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</a:rPr>
              <a:t>Coinsurance 20%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EFF5AAF-6067-964B-8289-EC7FF7A4B142}"/>
              </a:ext>
            </a:extLst>
          </p:cNvPr>
          <p:cNvCxnSpPr/>
          <p:nvPr/>
        </p:nvCxnSpPr>
        <p:spPr>
          <a:xfrm>
            <a:off x="256505" y="3949939"/>
            <a:ext cx="685800" cy="0"/>
          </a:xfrm>
          <a:prstGeom prst="line">
            <a:avLst/>
          </a:prstGeom>
          <a:ln w="762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923EF4D-3BD1-314F-9A40-064346F94354}"/>
              </a:ext>
            </a:extLst>
          </p:cNvPr>
          <p:cNvSpPr txBox="1"/>
          <p:nvPr/>
        </p:nvSpPr>
        <p:spPr>
          <a:xfrm>
            <a:off x="154461" y="3974737"/>
            <a:ext cx="2475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</a:rPr>
              <a:t>Coinsurance &gt;20% or Copay &gt;$75</a:t>
            </a:r>
          </a:p>
        </p:txBody>
      </p:sp>
    </p:spTree>
    <p:extLst>
      <p:ext uri="{BB962C8B-B14F-4D97-AF65-F5344CB8AC3E}">
        <p14:creationId xmlns:p14="http://schemas.microsoft.com/office/powerpoint/2010/main" val="392760627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1A6F4-1AC7-FD44-9C31-23C85FDED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Medicare plans put generics into higher “tiers”, </a:t>
            </a:r>
            <a:r>
              <a:rPr lang="en-US" dirty="0"/>
              <a:t>Boosting Copays by $6.2 Billion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674C22-BD89-BD4C-B507-88A212BFC4B6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Source: </a:t>
            </a:r>
            <a:r>
              <a:rPr lang="en-US" dirty="0" err="1"/>
              <a:t>Avalere</a:t>
            </a:r>
            <a:r>
              <a:rPr lang="en-US" dirty="0"/>
              <a:t> 5/22/2018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6F8956-1E50-7B4D-9E75-3575C2ED48E2}"/>
              </a:ext>
            </a:extLst>
          </p:cNvPr>
          <p:cNvSpPr txBox="1"/>
          <p:nvPr/>
        </p:nvSpPr>
        <p:spPr>
          <a:xfrm>
            <a:off x="471488" y="2044005"/>
            <a:ext cx="43771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Percent of generic drugs in each tier, Private Medicare Part D plans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67B1B26-A95F-DD43-A6A3-C46D81023B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4780993"/>
              </p:ext>
            </p:extLst>
          </p:nvPr>
        </p:nvGraphicFramePr>
        <p:xfrm>
          <a:off x="333948" y="1640524"/>
          <a:ext cx="10515600" cy="43762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1444599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1" name="Rectangle 2">
            <a:extLst>
              <a:ext uri="{FF2B5EF4-FFF2-40B4-BE49-F238E27FC236}">
                <a16:creationId xmlns:a16="http://schemas.microsoft.com/office/drawing/2014/main" id="{9A0CE7D9-7BB3-7846-BCBE-2A79823639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>
                <a:solidFill>
                  <a:srgbClr val="FFFFFF"/>
                </a:solidFill>
              </a:rPr>
              <a:t>Medicare Advantage Plans’</a:t>
            </a:r>
            <a:br>
              <a:rPr lang="en-US" altLang="en-US" sz="4000" dirty="0">
                <a:solidFill>
                  <a:srgbClr val="FFFFFF"/>
                </a:solidFill>
              </a:rPr>
            </a:br>
            <a:r>
              <a:rPr lang="en-US" altLang="en-US" sz="4800" dirty="0">
                <a:solidFill>
                  <a:srgbClr val="FFFFFF"/>
                </a:solidFill>
              </a:rPr>
              <a:t>Strategy #3: Cheating</a:t>
            </a:r>
            <a:endParaRPr lang="en-US" altLang="en-US" dirty="0"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AF7D3D-DA8A-3C41-ACBA-F8DE58D3A9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82" r="4476"/>
          <a:stretch/>
        </p:blipFill>
        <p:spPr>
          <a:xfrm>
            <a:off x="2126512" y="1690688"/>
            <a:ext cx="3593804" cy="48617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D5E42A-D2AE-4649-BCFD-B776FC21ACE1}"/>
              </a:ext>
            </a:extLst>
          </p:cNvPr>
          <p:cNvSpPr txBox="1"/>
          <p:nvPr/>
        </p:nvSpPr>
        <p:spPr>
          <a:xfrm>
            <a:off x="6096000" y="2305615"/>
            <a:ext cx="323838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1200"/>
              </a:spcAft>
              <a:buFont typeface="Wingdings" pitchFamily="2" charset="2"/>
              <a:buChar char="ü"/>
            </a:pPr>
            <a:r>
              <a:rPr lang="en-US" sz="4000" dirty="0">
                <a:solidFill>
                  <a:schemeClr val="bg1"/>
                </a:solidFill>
              </a:rPr>
              <a:t>Risk scores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ü"/>
            </a:pPr>
            <a:r>
              <a:rPr lang="en-US" sz="4000" dirty="0">
                <a:solidFill>
                  <a:schemeClr val="bg1"/>
                </a:solidFill>
              </a:rPr>
              <a:t>Upcoding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ü"/>
            </a:pPr>
            <a:r>
              <a:rPr lang="en-US" sz="4000" dirty="0">
                <a:solidFill>
                  <a:schemeClr val="bg1"/>
                </a:solidFill>
              </a:rPr>
              <a:t>Lying</a:t>
            </a:r>
          </a:p>
        </p:txBody>
      </p:sp>
    </p:spTree>
    <p:extLst>
      <p:ext uri="{BB962C8B-B14F-4D97-AF65-F5344CB8AC3E}">
        <p14:creationId xmlns:p14="http://schemas.microsoft.com/office/powerpoint/2010/main" val="62321686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C192C-289C-A046-BD05-76507091C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96997"/>
          </a:xfrm>
        </p:spPr>
        <p:txBody>
          <a:bodyPr>
            <a:normAutofit/>
          </a:bodyPr>
          <a:lstStyle/>
          <a:p>
            <a:r>
              <a:rPr lang="en-US" dirty="0"/>
              <a:t>Medicare Advantage Plans “</a:t>
            </a:r>
            <a:r>
              <a:rPr lang="en-US" dirty="0" err="1"/>
              <a:t>Upcode</a:t>
            </a:r>
            <a:r>
              <a:rPr lang="en-US" dirty="0"/>
              <a:t>”</a:t>
            </a:r>
            <a:br>
              <a:rPr lang="en-US" dirty="0"/>
            </a:br>
            <a:r>
              <a:rPr lang="en-US" sz="2800" dirty="0"/>
              <a:t>Risk Scores spike immediately after patients enroll;</a:t>
            </a:r>
            <a:br>
              <a:rPr lang="en-US" sz="2800" dirty="0"/>
            </a:br>
            <a:r>
              <a:rPr lang="en-US" sz="2800" dirty="0"/>
              <a:t>Biggest jump in HMOs that employ doctors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FB59A6-1459-DD41-9EA2-EEC92B27E372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Source: NBER Working Paper #21222</a:t>
            </a:r>
          </a:p>
          <a:p>
            <a:r>
              <a:rPr lang="en-US" dirty="0"/>
              <a:t>The 6.4% coding increases ups MA plans’ payments from Medicare by $10 billion per year; ~$650 per enrollee. It is equivalent to 6% of all enrollees become paraplegic or 39% becoming diabetic.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7C0D58-E725-2943-ADDB-AF81A94E4867}"/>
              </a:ext>
            </a:extLst>
          </p:cNvPr>
          <p:cNvSpPr txBox="1"/>
          <p:nvPr/>
        </p:nvSpPr>
        <p:spPr>
          <a:xfrm>
            <a:off x="170822" y="2220686"/>
            <a:ext cx="29341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% increase in risk score vs. patients staying in FFS Medicare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DBC34C5-B9C5-AF40-84F0-63465C8D9E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7085168"/>
              </p:ext>
            </p:extLst>
          </p:nvPr>
        </p:nvGraphicFramePr>
        <p:xfrm>
          <a:off x="3104939" y="1848897"/>
          <a:ext cx="8691825" cy="4009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7707247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93A73-A56E-5247-A32F-B36BE0A7F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Medicare Advantage Plans’ </a:t>
            </a:r>
            <a:br>
              <a:rPr lang="en-US" dirty="0"/>
            </a:br>
            <a:r>
              <a:rPr lang="en-US" dirty="0"/>
              <a:t>Claims for Unsupported Diagnoses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B76896-0D4E-7545-B0AB-F405296FEEC9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CMS chart audit (but CMS only pursued recovery for 0.2% of projected overcharges)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Source: Kaiser Health News 7/16/2019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8877E9-4E23-4447-8371-12CC2190C908}"/>
              </a:ext>
            </a:extLst>
          </p:cNvPr>
          <p:cNvSpPr txBox="1"/>
          <p:nvPr/>
        </p:nvSpPr>
        <p:spPr>
          <a:xfrm>
            <a:off x="147918" y="2608729"/>
            <a:ext cx="33886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CMS estimate of overcharges to Medicare for diagnoses not supported in chart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59B9B73-ABB1-7048-BA81-41277F356F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7751130"/>
              </p:ext>
            </p:extLst>
          </p:nvPr>
        </p:nvGraphicFramePr>
        <p:xfrm>
          <a:off x="3355413" y="1690688"/>
          <a:ext cx="8128000" cy="4326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7907688-9B3F-BC4C-ADF6-729E615A6F05}"/>
              </a:ext>
            </a:extLst>
          </p:cNvPr>
          <p:cNvSpPr txBox="1"/>
          <p:nvPr/>
        </p:nvSpPr>
        <p:spPr>
          <a:xfrm>
            <a:off x="3827930" y="1884389"/>
            <a:ext cx="19094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$11.484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Billion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73682C-FAC4-0D47-B507-AC792CFC1129}"/>
              </a:ext>
            </a:extLst>
          </p:cNvPr>
          <p:cNvSpPr txBox="1"/>
          <p:nvPr/>
        </p:nvSpPr>
        <p:spPr>
          <a:xfrm>
            <a:off x="6454588" y="2554941"/>
            <a:ext cx="19094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$9.311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Billion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2A3D0F-E36A-714E-96B9-1488BC64095A}"/>
              </a:ext>
            </a:extLst>
          </p:cNvPr>
          <p:cNvSpPr txBox="1"/>
          <p:nvPr/>
        </p:nvSpPr>
        <p:spPr>
          <a:xfrm>
            <a:off x="9092826" y="2617761"/>
            <a:ext cx="19094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$9.095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Billion</a:t>
            </a:r>
          </a:p>
        </p:txBody>
      </p:sp>
    </p:spTree>
    <p:extLst>
      <p:ext uri="{BB962C8B-B14F-4D97-AF65-F5344CB8AC3E}">
        <p14:creationId xmlns:p14="http://schemas.microsoft.com/office/powerpoint/2010/main" val="1507223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Many Specialists Won’t See </a:t>
            </a:r>
            <a:br>
              <a:rPr lang="en-US" dirty="0"/>
            </a:br>
            <a:r>
              <a:rPr lang="en-US" dirty="0"/>
              <a:t>Kids With Medicaid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err="1"/>
              <a:t>Bisgaier</a:t>
            </a:r>
            <a:r>
              <a:rPr lang="en-US" dirty="0"/>
              <a:t> J, Rhodes KV.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N </a:t>
            </a:r>
            <a:r>
              <a:rPr lang="en-US" dirty="0" err="1"/>
              <a:t>Engl</a:t>
            </a:r>
            <a:r>
              <a:rPr lang="en-US" dirty="0"/>
              <a:t> J Med 2011;364:2324-2333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2201036"/>
            <a:ext cx="2641600" cy="181588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% of Clinics Scheduling</a:t>
            </a:r>
          </a:p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Appointments for Children</a:t>
            </a:r>
          </a:p>
        </p:txBody>
      </p:sp>
      <p:graphicFrame>
        <p:nvGraphicFramePr>
          <p:cNvPr id="4" name="Chart 3"/>
          <p:cNvGraphicFramePr/>
          <p:nvPr/>
        </p:nvGraphicFramePr>
        <p:xfrm>
          <a:off x="2323549" y="1752423"/>
          <a:ext cx="9182651" cy="4314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9"/>
          <p:cNvSpPr>
            <a:spLocks noChangeAspect="1"/>
          </p:cNvSpPr>
          <p:nvPr/>
        </p:nvSpPr>
        <p:spPr>
          <a:xfrm>
            <a:off x="4319000" y="5619198"/>
            <a:ext cx="274320" cy="274320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 noChangeAspect="1"/>
          </p:cNvSpPr>
          <p:nvPr/>
        </p:nvSpPr>
        <p:spPr>
          <a:xfrm>
            <a:off x="7197239" y="5619199"/>
            <a:ext cx="274320" cy="27432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603267"/>
      </p:ext>
    </p:extLst>
  </p:cSld>
  <p:clrMapOvr>
    <a:masterClrMapping/>
  </p:clrMapOvr>
  <p:transition spd="med"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8197D2D-D759-F348-B68C-7776E9B6C2CF}"/>
              </a:ext>
            </a:extLst>
          </p:cNvPr>
          <p:cNvCxnSpPr>
            <a:cxnSpLocks/>
          </p:cNvCxnSpPr>
          <p:nvPr/>
        </p:nvCxnSpPr>
        <p:spPr>
          <a:xfrm>
            <a:off x="4522694" y="3765177"/>
            <a:ext cx="6974541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9C998AA-C265-634A-BC75-D141C4A0B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/>
              <a:t>Advantage Plans Lie About Quality</a:t>
            </a:r>
            <a:br>
              <a:rPr lang="en-US" dirty="0"/>
            </a:br>
            <a:r>
              <a:rPr lang="en-US" sz="2700" dirty="0"/>
              <a:t>M.A. Plans report few readmits </a:t>
            </a:r>
            <a:br>
              <a:rPr lang="en-US" sz="2700" dirty="0"/>
            </a:br>
            <a:r>
              <a:rPr lang="en-US" sz="2700" dirty="0"/>
              <a:t>But audit shows rates higher than FFS Medicare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52C1C-D24E-A04B-BEE5-5B2A112E4314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Annals of Internal Medicine 2019;171:99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7C6892-4F28-4D42-B9DC-C13DB10D03EA}"/>
              </a:ext>
            </a:extLst>
          </p:cNvPr>
          <p:cNvSpPr txBox="1"/>
          <p:nvPr/>
        </p:nvSpPr>
        <p:spPr>
          <a:xfrm>
            <a:off x="208431" y="2164977"/>
            <a:ext cx="27902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30-day readmission rate relative to Traditional Medicare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EEBF43C-CC6E-8248-ACB1-ED9B49B3D5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3729385"/>
              </p:ext>
            </p:extLst>
          </p:nvPr>
        </p:nvGraphicFramePr>
        <p:xfrm>
          <a:off x="208431" y="1869141"/>
          <a:ext cx="11463616" cy="4020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0513123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20" y="369253"/>
            <a:ext cx="11765280" cy="1325563"/>
          </a:xfrm>
        </p:spPr>
        <p:txBody>
          <a:bodyPr>
            <a:noAutofit/>
          </a:bodyPr>
          <a:lstStyle/>
          <a:p>
            <a:r>
              <a:rPr lang="en-US" sz="4000" dirty="0"/>
              <a:t>95% of Plans Cheat </a:t>
            </a:r>
            <a:r>
              <a:rPr lang="en-US" sz="4000"/>
              <a:t>on HEDIS </a:t>
            </a:r>
            <a:r>
              <a:rPr lang="en-US" sz="4000" dirty="0"/>
              <a:t>Quality Measures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Annals of Internal Medicine 2013;159:456</a:t>
            </a:r>
          </a:p>
          <a:p>
            <a:r>
              <a:rPr lang="en-US" dirty="0"/>
              <a:t>Researchers compared reported HEDIS scores for high risk prescribing to actual Medicare Part D payment records for all enrollees and for enrollees sampled for HEDIS scoring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6720" y="1290578"/>
            <a:ext cx="7234801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cs typeface="Franklin Gothic Medium"/>
              </a:rPr>
              <a:t>Medicare Advantage plans failing to cheat fall in rankings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4171" y="2206267"/>
            <a:ext cx="3309257" cy="18158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Percent of elderly patients prescribed drugs that should be avoided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088628949"/>
              </p:ext>
            </p:extLst>
          </p:nvPr>
        </p:nvGraphicFramePr>
        <p:xfrm>
          <a:off x="0" y="1690688"/>
          <a:ext cx="11876313" cy="4436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6208030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HMO “House Calls”: </a:t>
            </a:r>
            <a:br>
              <a:rPr lang="en-US" dirty="0"/>
            </a:br>
            <a:r>
              <a:rPr lang="en-US" dirty="0"/>
              <a:t>A New </a:t>
            </a:r>
            <a:r>
              <a:rPr lang="en-US" dirty="0" err="1"/>
              <a:t>Upcoding</a:t>
            </a:r>
            <a:r>
              <a:rPr lang="en-US" dirty="0"/>
              <a:t> Scam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Schulte, Center for Public Integrity, 2014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45440" y="1879600"/>
            <a:ext cx="8351520" cy="42124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+mn-lt"/>
                <a:cs typeface="Franklin Gothic Book"/>
              </a:rPr>
              <a:t>HMOs send their </a:t>
            </a:r>
            <a:r>
              <a:rPr lang="ja-JP" altLang="en-US" sz="2400" dirty="0">
                <a:solidFill>
                  <a:schemeClr val="bg1"/>
                </a:solidFill>
                <a:latin typeface="+mn-lt"/>
                <a:cs typeface="Franklin Gothic Book"/>
              </a:rPr>
              <a:t>“</a:t>
            </a:r>
            <a:r>
              <a:rPr lang="en-US" sz="2400" dirty="0">
                <a:solidFill>
                  <a:schemeClr val="bg1"/>
                </a:solidFill>
                <a:latin typeface="+mn-lt"/>
                <a:cs typeface="Franklin Gothic Book"/>
              </a:rPr>
              <a:t>house call doctor” – or one from Mobile Medical Examination Services Inc. </a:t>
            </a:r>
          </a:p>
          <a:p>
            <a:pPr marL="171450" indent="-171450"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+mn-lt"/>
                <a:cs typeface="Franklin Gothic Book"/>
              </a:rPr>
              <a:t>Doctor seeks out unimportant diagnoses, e.g. mild arthritis</a:t>
            </a:r>
          </a:p>
          <a:p>
            <a:pPr marL="171450" indent="-171450"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+mn-lt"/>
                <a:cs typeface="Franklin Gothic Book"/>
              </a:rPr>
              <a:t>No treatment offered</a:t>
            </a:r>
          </a:p>
          <a:p>
            <a:pPr marL="171450" indent="-171450"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+mn-lt"/>
                <a:cs typeface="Franklin Gothic Book"/>
              </a:rPr>
              <a:t>Extra diagnoses allow HMOs to </a:t>
            </a:r>
            <a:r>
              <a:rPr lang="en-US" sz="2400" dirty="0" err="1">
                <a:solidFill>
                  <a:schemeClr val="bg1"/>
                </a:solidFill>
                <a:latin typeface="+mn-lt"/>
                <a:cs typeface="Franklin Gothic Book"/>
              </a:rPr>
              <a:t>upcode</a:t>
            </a:r>
            <a:r>
              <a:rPr lang="en-US" sz="2400" dirty="0">
                <a:solidFill>
                  <a:schemeClr val="bg1"/>
                </a:solidFill>
                <a:latin typeface="+mn-lt"/>
                <a:cs typeface="Franklin Gothic Book"/>
              </a:rPr>
              <a:t>, adding  &gt;$3 billion/year to Medicare Advantage payments</a:t>
            </a:r>
          </a:p>
          <a:p>
            <a:pPr marL="171450" indent="-171450"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+mn-lt"/>
                <a:cs typeface="Franklin Gothic Book"/>
              </a:rPr>
              <a:t>Efforts to outlaw </a:t>
            </a:r>
            <a:r>
              <a:rPr lang="en-US" sz="2400" dirty="0" err="1">
                <a:solidFill>
                  <a:schemeClr val="bg1"/>
                </a:solidFill>
                <a:latin typeface="+mn-lt"/>
                <a:cs typeface="Franklin Gothic Book"/>
              </a:rPr>
              <a:t>upcoding</a:t>
            </a:r>
            <a:r>
              <a:rPr lang="en-US" sz="2400" dirty="0">
                <a:solidFill>
                  <a:schemeClr val="bg1"/>
                </a:solidFill>
                <a:latin typeface="+mn-lt"/>
                <a:cs typeface="Franklin Gothic Book"/>
              </a:rPr>
              <a:t> </a:t>
            </a:r>
            <a:r>
              <a:rPr lang="ja-JP" altLang="en-US" sz="2400" dirty="0">
                <a:solidFill>
                  <a:schemeClr val="bg1"/>
                </a:solidFill>
                <a:latin typeface="+mn-lt"/>
                <a:cs typeface="Franklin Gothic Book"/>
              </a:rPr>
              <a:t>“</a:t>
            </a:r>
            <a:r>
              <a:rPr lang="en-US" sz="2400" dirty="0">
                <a:solidFill>
                  <a:schemeClr val="bg1"/>
                </a:solidFill>
                <a:latin typeface="+mn-lt"/>
                <a:cs typeface="Franklin Gothic Book"/>
              </a:rPr>
              <a:t>house calls</a:t>
            </a:r>
            <a:r>
              <a:rPr lang="ja-JP" altLang="en-US" sz="2400" dirty="0">
                <a:solidFill>
                  <a:schemeClr val="bg1"/>
                </a:solidFill>
                <a:latin typeface="+mn-lt"/>
                <a:cs typeface="Franklin Gothic Book"/>
              </a:rPr>
              <a:t>”</a:t>
            </a:r>
            <a:r>
              <a:rPr lang="en-US" sz="2400" dirty="0">
                <a:solidFill>
                  <a:schemeClr val="bg1"/>
                </a:solidFill>
                <a:latin typeface="+mn-lt"/>
                <a:cs typeface="Franklin Gothic Book"/>
              </a:rPr>
              <a:t> were scrapped after industry lobbying blitz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6960" y="1382226"/>
            <a:ext cx="3328227" cy="4511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376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Title 1"/>
          <p:cNvSpPr>
            <a:spLocks noGrp="1"/>
          </p:cNvSpPr>
          <p:nvPr>
            <p:ph type="title"/>
          </p:nvPr>
        </p:nvSpPr>
        <p:spPr>
          <a:xfrm>
            <a:off x="838200" y="1831499"/>
            <a:ext cx="10515600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altLang="en-US" dirty="0"/>
              <a:t>Profit-Driven </a:t>
            </a:r>
            <a:r>
              <a:rPr lang="en-US" altLang="en-US" dirty="0" err="1"/>
              <a:t>Upcoding</a:t>
            </a:r>
            <a:r>
              <a:rPr lang="en-US" altLang="en-US" dirty="0"/>
              <a:t> Makes </a:t>
            </a:r>
            <a:br>
              <a:rPr lang="en-US" altLang="en-US" dirty="0"/>
            </a:br>
            <a:r>
              <a:rPr lang="en-US" altLang="en-US" dirty="0"/>
              <a:t>Accurate Risk Adjustment Impossible:</a:t>
            </a:r>
            <a:endParaRPr lang="en-US" alt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3423920" y="3329782"/>
            <a:ext cx="82194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en-US" sz="3200" dirty="0">
                <a:solidFill>
                  <a:schemeClr val="bg1"/>
                </a:solidFill>
              </a:rPr>
              <a:t>High cost providers inflate both reimbursement and quality scores </a:t>
            </a:r>
          </a:p>
          <a:p>
            <a:pPr algn="r"/>
            <a:r>
              <a:rPr lang="en-US" altLang="en-US" sz="3200" dirty="0">
                <a:solidFill>
                  <a:schemeClr val="bg1"/>
                </a:solidFill>
              </a:rPr>
              <a:t>by making patients look sicker on paper.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37177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4800" dirty="0"/>
              <a:t>Medicare Payment to Advantage Plans:</a:t>
            </a:r>
            <a:br>
              <a:rPr lang="en-US" altLang="en-US" sz="4800" dirty="0"/>
            </a:br>
            <a:r>
              <a:rPr lang="en-US" altLang="en-US" sz="4800" dirty="0"/>
              <a:t>Same Patient, Different Coding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0"/>
          </p:nvPr>
        </p:nvSpPr>
        <p:spPr>
          <a:xfrm>
            <a:off x="0" y="6016753"/>
            <a:ext cx="8229600" cy="84124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1400"/>
              <a:t>SGIM Forum, 2017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779632" y="1690688"/>
          <a:ext cx="5043854" cy="4045785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38217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21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901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/>
                        <a:t>Original Coding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2655">
                <a:tc>
                  <a:txBody>
                    <a:bodyPr/>
                    <a:lstStyle/>
                    <a:p>
                      <a:r>
                        <a:rPr lang="en-US" sz="2400"/>
                        <a:t>Base rate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$3,950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655">
                <a:tc>
                  <a:txBody>
                    <a:bodyPr/>
                    <a:lstStyle/>
                    <a:p>
                      <a:r>
                        <a:rPr lang="en-US" sz="2400"/>
                        <a:t>DM 2, uncomplicated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$1,040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2655">
                <a:tc>
                  <a:txBody>
                    <a:bodyPr/>
                    <a:lstStyle/>
                    <a:p>
                      <a:r>
                        <a:rPr lang="en-US" sz="2400"/>
                        <a:t>Chronic Kidney</a:t>
                      </a:r>
                      <a:r>
                        <a:rPr lang="en-US" sz="2400" baseline="0"/>
                        <a:t> Disease</a:t>
                      </a:r>
                      <a:endParaRPr lang="en-US" sz="2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$0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2655">
                <a:tc>
                  <a:txBody>
                    <a:bodyPr/>
                    <a:lstStyle/>
                    <a:p>
                      <a:r>
                        <a:rPr lang="en-US" sz="2400"/>
                        <a:t>Obesity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$0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2655">
                <a:tc>
                  <a:txBody>
                    <a:bodyPr/>
                    <a:lstStyle/>
                    <a:p>
                      <a:r>
                        <a:rPr lang="en-US" sz="2400"/>
                        <a:t>Depression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$0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2655">
                <a:tc>
                  <a:txBody>
                    <a:bodyPr/>
                    <a:lstStyle/>
                    <a:p>
                      <a:r>
                        <a:rPr lang="en-US" sz="2400"/>
                        <a:t>Coronary</a:t>
                      </a:r>
                      <a:r>
                        <a:rPr lang="en-US" sz="2400" baseline="0"/>
                        <a:t> Art. Dis., Chronic</a:t>
                      </a:r>
                      <a:endParaRPr lang="en-US" sz="2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$0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2655">
                <a:tc>
                  <a:txBody>
                    <a:bodyPr/>
                    <a:lstStyle/>
                    <a:p>
                      <a:r>
                        <a:rPr lang="en-US" sz="2400"/>
                        <a:t>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$4,990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6295302" y="1690688"/>
          <a:ext cx="5037985" cy="4045785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3516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10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901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/>
                        <a:t>Enhanced Coding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2655">
                <a:tc>
                  <a:txBody>
                    <a:bodyPr/>
                    <a:lstStyle/>
                    <a:p>
                      <a:r>
                        <a:rPr lang="en-US" sz="2400"/>
                        <a:t>Base rate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$3,950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655">
                <a:tc>
                  <a:txBody>
                    <a:bodyPr/>
                    <a:lstStyle/>
                    <a:p>
                      <a:r>
                        <a:rPr lang="en-US" sz="2400"/>
                        <a:t>DM 2</a:t>
                      </a:r>
                      <a:r>
                        <a:rPr lang="en-US" sz="2400" baseline="0"/>
                        <a:t> with Diabetic CKD</a:t>
                      </a:r>
                      <a:endParaRPr lang="en-US" sz="2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$3,180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2655">
                <a:tc>
                  <a:txBody>
                    <a:bodyPr/>
                    <a:lstStyle/>
                    <a:p>
                      <a:r>
                        <a:rPr lang="en-US" sz="2400"/>
                        <a:t>CKD Stage</a:t>
                      </a:r>
                      <a:r>
                        <a:rPr lang="en-US" sz="2400" baseline="0"/>
                        <a:t> 4</a:t>
                      </a:r>
                      <a:endParaRPr lang="en-US" sz="2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$2,370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2655">
                <a:tc>
                  <a:txBody>
                    <a:bodyPr/>
                    <a:lstStyle/>
                    <a:p>
                      <a:r>
                        <a:rPr lang="en-US" sz="2400"/>
                        <a:t>Morbid Obesity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$2,730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2655">
                <a:tc>
                  <a:txBody>
                    <a:bodyPr/>
                    <a:lstStyle/>
                    <a:p>
                      <a:r>
                        <a:rPr lang="en-US" sz="2400"/>
                        <a:t>Major Depression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$3,950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2655">
                <a:tc>
                  <a:txBody>
                    <a:bodyPr/>
                    <a:lstStyle/>
                    <a:p>
                      <a:r>
                        <a:rPr lang="en-US" sz="2400"/>
                        <a:t>CAD with Angina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$1,400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2655">
                <a:tc>
                  <a:txBody>
                    <a:bodyPr/>
                    <a:lstStyle/>
                    <a:p>
                      <a:r>
                        <a:rPr lang="en-US" sz="2400"/>
                        <a:t>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>
                          <a:solidFill>
                            <a:srgbClr val="FFFF00"/>
                          </a:solidFill>
                          <a:effectLst>
                            <a:outerShdw blurRad="50800" dist="50800" dir="5400000" algn="ctr" rotWithShape="0">
                              <a:schemeClr val="tx1"/>
                            </a:outerShdw>
                          </a:effectLst>
                        </a:rPr>
                        <a:t>$17,580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295302" y="1690688"/>
          <a:ext cx="5037985" cy="3533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6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10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901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/>
                        <a:t>Enhanced Coding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2655">
                <a:tc>
                  <a:txBody>
                    <a:bodyPr/>
                    <a:lstStyle/>
                    <a:p>
                      <a:r>
                        <a:rPr lang="en-US" sz="2400"/>
                        <a:t>Base rate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$3,950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655">
                <a:tc>
                  <a:txBody>
                    <a:bodyPr/>
                    <a:lstStyle/>
                    <a:p>
                      <a:r>
                        <a:rPr lang="en-US" sz="2400"/>
                        <a:t>DM 2</a:t>
                      </a:r>
                      <a:r>
                        <a:rPr lang="en-US" sz="2400" baseline="0"/>
                        <a:t> with Diabetic CKD</a:t>
                      </a:r>
                      <a:endParaRPr lang="en-US" sz="2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$3,180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2655">
                <a:tc>
                  <a:txBody>
                    <a:bodyPr/>
                    <a:lstStyle/>
                    <a:p>
                      <a:r>
                        <a:rPr lang="en-US" sz="2400"/>
                        <a:t>CKD Stage</a:t>
                      </a:r>
                      <a:r>
                        <a:rPr lang="en-US" sz="2400" baseline="0"/>
                        <a:t> 4</a:t>
                      </a:r>
                      <a:endParaRPr lang="en-US" sz="2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$2,370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2655">
                <a:tc>
                  <a:txBody>
                    <a:bodyPr/>
                    <a:lstStyle/>
                    <a:p>
                      <a:r>
                        <a:rPr lang="en-US" sz="2400"/>
                        <a:t>Morbid Obesity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$2,730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2655">
                <a:tc>
                  <a:txBody>
                    <a:bodyPr/>
                    <a:lstStyle/>
                    <a:p>
                      <a:r>
                        <a:rPr lang="en-US" sz="2400"/>
                        <a:t>Major Depression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$3,950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2655">
                <a:tc>
                  <a:txBody>
                    <a:bodyPr/>
                    <a:lstStyle/>
                    <a:p>
                      <a:r>
                        <a:rPr lang="en-US" sz="2400"/>
                        <a:t>CAD with Angina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$1,400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6295302" y="1690688"/>
          <a:ext cx="5037985" cy="3020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6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10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901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/>
                        <a:t>Enhanced Coding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2655">
                <a:tc>
                  <a:txBody>
                    <a:bodyPr/>
                    <a:lstStyle/>
                    <a:p>
                      <a:r>
                        <a:rPr lang="en-US" sz="2400"/>
                        <a:t>Base rate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$3,950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655">
                <a:tc>
                  <a:txBody>
                    <a:bodyPr/>
                    <a:lstStyle/>
                    <a:p>
                      <a:r>
                        <a:rPr lang="en-US" sz="2400"/>
                        <a:t>DM 2</a:t>
                      </a:r>
                      <a:r>
                        <a:rPr lang="en-US" sz="2400" baseline="0"/>
                        <a:t> with Diabetic CKD</a:t>
                      </a:r>
                      <a:endParaRPr lang="en-US" sz="2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$3,180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2655">
                <a:tc>
                  <a:txBody>
                    <a:bodyPr/>
                    <a:lstStyle/>
                    <a:p>
                      <a:r>
                        <a:rPr lang="en-US" sz="2400"/>
                        <a:t>CKD Stage</a:t>
                      </a:r>
                      <a:r>
                        <a:rPr lang="en-US" sz="2400" baseline="0"/>
                        <a:t> 4</a:t>
                      </a:r>
                      <a:endParaRPr lang="en-US" sz="2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$2,370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2655">
                <a:tc>
                  <a:txBody>
                    <a:bodyPr/>
                    <a:lstStyle/>
                    <a:p>
                      <a:r>
                        <a:rPr lang="en-US" sz="2400"/>
                        <a:t>Morbid Obesity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$2,730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2655">
                <a:tc>
                  <a:txBody>
                    <a:bodyPr/>
                    <a:lstStyle/>
                    <a:p>
                      <a:r>
                        <a:rPr lang="en-US" sz="2400"/>
                        <a:t>Major Depression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$3,950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295302" y="1690688"/>
          <a:ext cx="5037985" cy="2507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6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10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901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/>
                        <a:t>Enhanced Coding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2655">
                <a:tc>
                  <a:txBody>
                    <a:bodyPr/>
                    <a:lstStyle/>
                    <a:p>
                      <a:r>
                        <a:rPr lang="en-US" sz="2400"/>
                        <a:t>Base rate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$3,950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655">
                <a:tc>
                  <a:txBody>
                    <a:bodyPr/>
                    <a:lstStyle/>
                    <a:p>
                      <a:r>
                        <a:rPr lang="en-US" sz="2400"/>
                        <a:t>DM 2</a:t>
                      </a:r>
                      <a:r>
                        <a:rPr lang="en-US" sz="2400" baseline="0"/>
                        <a:t> with Diabetic CKD</a:t>
                      </a:r>
                      <a:endParaRPr lang="en-US" sz="2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$3,180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2655">
                <a:tc>
                  <a:txBody>
                    <a:bodyPr/>
                    <a:lstStyle/>
                    <a:p>
                      <a:r>
                        <a:rPr lang="en-US" sz="2400"/>
                        <a:t>CKD Stage</a:t>
                      </a:r>
                      <a:r>
                        <a:rPr lang="en-US" sz="2400" baseline="0"/>
                        <a:t> 4</a:t>
                      </a:r>
                      <a:endParaRPr lang="en-US" sz="2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$2,370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2655">
                <a:tc>
                  <a:txBody>
                    <a:bodyPr/>
                    <a:lstStyle/>
                    <a:p>
                      <a:r>
                        <a:rPr lang="en-US" sz="2400"/>
                        <a:t>Morbid Obesity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$2,730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6295302" y="1690688"/>
          <a:ext cx="5037985" cy="1995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6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10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901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/>
                        <a:t>Enhanced Coding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2655">
                <a:tc>
                  <a:txBody>
                    <a:bodyPr/>
                    <a:lstStyle/>
                    <a:p>
                      <a:r>
                        <a:rPr lang="en-US" sz="2400"/>
                        <a:t>Base rate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$3,950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655">
                <a:tc>
                  <a:txBody>
                    <a:bodyPr/>
                    <a:lstStyle/>
                    <a:p>
                      <a:r>
                        <a:rPr lang="en-US" sz="2400"/>
                        <a:t>DM 2</a:t>
                      </a:r>
                      <a:r>
                        <a:rPr lang="en-US" sz="2400" baseline="0"/>
                        <a:t> with Diabetic CKD</a:t>
                      </a:r>
                      <a:endParaRPr lang="en-US" sz="2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$3,180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2655">
                <a:tc>
                  <a:txBody>
                    <a:bodyPr/>
                    <a:lstStyle/>
                    <a:p>
                      <a:r>
                        <a:rPr lang="en-US" sz="2400"/>
                        <a:t>CKD Stage</a:t>
                      </a:r>
                      <a:r>
                        <a:rPr lang="en-US" sz="2400" baseline="0"/>
                        <a:t> 4</a:t>
                      </a:r>
                      <a:endParaRPr lang="en-US" sz="2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$2,370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295302" y="1690688"/>
          <a:ext cx="5037985" cy="1482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6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10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901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/>
                        <a:t>Enhanced Coding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2655">
                <a:tc>
                  <a:txBody>
                    <a:bodyPr/>
                    <a:lstStyle/>
                    <a:p>
                      <a:r>
                        <a:rPr lang="en-US" sz="2400"/>
                        <a:t>Base rate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$3,950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655">
                <a:tc>
                  <a:txBody>
                    <a:bodyPr/>
                    <a:lstStyle/>
                    <a:p>
                      <a:r>
                        <a:rPr lang="en-US" sz="2400"/>
                        <a:t>DM 2</a:t>
                      </a:r>
                      <a:r>
                        <a:rPr lang="en-US" sz="2400" baseline="0"/>
                        <a:t> with Diabetic CKD</a:t>
                      </a:r>
                      <a:endParaRPr lang="en-US" sz="240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$3,180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6295302" y="1690688"/>
          <a:ext cx="5037985" cy="9698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6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10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901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/>
                        <a:t>Enhanced Coding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2655">
                <a:tc>
                  <a:txBody>
                    <a:bodyPr/>
                    <a:lstStyle/>
                    <a:p>
                      <a:r>
                        <a:rPr lang="en-US" sz="2400"/>
                        <a:t>Base rate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$3,950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760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B7C5F3D-6A10-FB4C-807C-2C1509472B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1167044"/>
              </p:ext>
            </p:extLst>
          </p:nvPr>
        </p:nvGraphicFramePr>
        <p:xfrm>
          <a:off x="150725" y="1465729"/>
          <a:ext cx="11714063" cy="4551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30819B7-9A2F-F842-8D20-750680140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26588" cy="1325563"/>
          </a:xfrm>
        </p:spPr>
        <p:txBody>
          <a:bodyPr/>
          <a:lstStyle/>
          <a:p>
            <a:r>
              <a:rPr lang="en-US" dirty="0"/>
              <a:t>Medicare Advantage Plans Raise Costs</a:t>
            </a:r>
            <a:br>
              <a:rPr lang="en-US" dirty="0"/>
            </a:br>
            <a:r>
              <a:rPr lang="en-US" sz="2800" dirty="0"/>
              <a:t>Less spending on care, more on overhead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F33653-F533-A34B-9A39-797A6F77AE8C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Source: Am. Econ. J. Applied Econ 2019;11:302 – Data are for 2010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* Adjusted based on diagnoses and mortality risk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8D592D-E9E0-F349-A4AB-BF0D9522CD67}"/>
              </a:ext>
            </a:extLst>
          </p:cNvPr>
          <p:cNvSpPr txBox="1"/>
          <p:nvPr/>
        </p:nvSpPr>
        <p:spPr>
          <a:xfrm>
            <a:off x="150725" y="2474893"/>
            <a:ext cx="27941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Monthly cost per beneficiary*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053A99-9782-454D-A2A9-C352458A57AC}"/>
              </a:ext>
            </a:extLst>
          </p:cNvPr>
          <p:cNvSpPr txBox="1"/>
          <p:nvPr/>
        </p:nvSpPr>
        <p:spPr>
          <a:xfrm>
            <a:off x="4679576" y="1752059"/>
            <a:ext cx="2420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 dirty="0">
                <a:solidFill>
                  <a:schemeClr val="bg1"/>
                </a:solidFill>
              </a:rPr>
              <a:t>Total: $720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7EE0F8-C672-8A44-8BBC-E27ED623EA92}"/>
              </a:ext>
            </a:extLst>
          </p:cNvPr>
          <p:cNvSpPr txBox="1"/>
          <p:nvPr/>
        </p:nvSpPr>
        <p:spPr>
          <a:xfrm>
            <a:off x="8529917" y="1532595"/>
            <a:ext cx="2420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 dirty="0">
                <a:solidFill>
                  <a:schemeClr val="bg1"/>
                </a:solidFill>
              </a:rPr>
              <a:t>Total: $767</a:t>
            </a:r>
          </a:p>
        </p:txBody>
      </p:sp>
    </p:spTree>
    <p:extLst>
      <p:ext uri="{BB962C8B-B14F-4D97-AF65-F5344CB8AC3E}">
        <p14:creationId xmlns:p14="http://schemas.microsoft.com/office/powerpoint/2010/main" val="21989698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714" name="Rectangle 5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1150600" cy="1325563"/>
          </a:xfrm>
        </p:spPr>
        <p:txBody>
          <a:bodyPr vert="horz" lIns="91291" tIns="45648" rIns="91291" bIns="45648" rtlCol="0" anchor="ctr">
            <a:noAutofit/>
          </a:bodyPr>
          <a:lstStyle/>
          <a:p>
            <a:pPr eaLnBrk="1" hangingPunct="1">
              <a:defRPr/>
            </a:pPr>
            <a:r>
              <a:rPr lang="en-US" altLang="en-US" sz="4800" dirty="0"/>
              <a:t>ACOs: </a:t>
            </a:r>
            <a:r>
              <a:rPr lang="en-US" altLang="en-US" sz="4800" b="1" dirty="0"/>
              <a:t>Warmed Over Managed Care</a:t>
            </a:r>
          </a:p>
        </p:txBody>
      </p:sp>
      <p:pic>
        <p:nvPicPr>
          <p:cNvPr id="283651" name="Picture 12" descr="yogi-ber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7300" y="1371600"/>
            <a:ext cx="4058920" cy="50736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3650" name="Picture 10" descr="it-s-like-deja-vu-all-over-again-yogi-berra_desi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3976" y="1690688"/>
            <a:ext cx="3260725" cy="4114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69336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800" dirty="0"/>
              <a:t>HMO and ACO Similarities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200" y="1536802"/>
            <a:ext cx="10515600" cy="427809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Clr>
                <a:srgbClr val="FF3300"/>
              </a:buClr>
              <a:buSzPct val="95000"/>
              <a:defRPr/>
            </a:pPr>
            <a:r>
              <a:rPr lang="en-US" altLang="en-US" sz="3200" b="1" dirty="0">
                <a:solidFill>
                  <a:schemeClr val="bg1"/>
                </a:solidFill>
              </a:rPr>
              <a:t>Diagnosis</a:t>
            </a:r>
            <a:r>
              <a:rPr lang="en-US" altLang="en-US" sz="3200" dirty="0">
                <a:solidFill>
                  <a:schemeClr val="bg1"/>
                </a:solidFill>
              </a:rPr>
              <a:t>: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</a:p>
          <a:p>
            <a:pPr>
              <a:spcAft>
                <a:spcPts val="1200"/>
              </a:spcAft>
              <a:buClr>
                <a:srgbClr val="FF3300"/>
              </a:buClr>
              <a:buSzPct val="95000"/>
              <a:defRPr/>
            </a:pPr>
            <a:r>
              <a:rPr lang="en-US" altLang="en-US" sz="2800" i="1" dirty="0">
                <a:solidFill>
                  <a:schemeClr val="bg1"/>
                </a:solidFill>
              </a:rPr>
              <a:t>FFS and “Fragmentation” </a:t>
            </a:r>
          </a:p>
          <a:p>
            <a:pPr>
              <a:buClr>
                <a:srgbClr val="FF3300"/>
              </a:buClr>
              <a:buSzPct val="95000"/>
              <a:defRPr/>
            </a:pPr>
            <a:r>
              <a:rPr lang="en-US" altLang="en-US" sz="3200" b="1" dirty="0">
                <a:solidFill>
                  <a:schemeClr val="bg1"/>
                </a:solidFill>
              </a:rPr>
              <a:t>Rx</a:t>
            </a:r>
            <a:r>
              <a:rPr lang="en-US" altLang="en-US" sz="3200" dirty="0">
                <a:solidFill>
                  <a:schemeClr val="bg1"/>
                </a:solidFill>
              </a:rPr>
              <a:t>:  </a:t>
            </a:r>
          </a:p>
          <a:p>
            <a:pPr>
              <a:spcAft>
                <a:spcPts val="1200"/>
              </a:spcAft>
              <a:buClr>
                <a:srgbClr val="FF3300"/>
              </a:buClr>
              <a:buSzPct val="95000"/>
              <a:defRPr/>
            </a:pPr>
            <a:r>
              <a:rPr lang="en-US" altLang="en-US" sz="2800" i="1" dirty="0">
                <a:solidFill>
                  <a:schemeClr val="bg1"/>
                </a:solidFill>
              </a:rPr>
              <a:t>Invert FFS incentives</a:t>
            </a:r>
          </a:p>
          <a:p>
            <a:pPr marL="628650" lvl="1" indent="-171450">
              <a:spcAft>
                <a:spcPts val="1200"/>
              </a:spcAft>
              <a:buClr>
                <a:schemeClr val="bg1"/>
              </a:buClr>
              <a:buSzPct val="100000"/>
              <a:buFont typeface="Arial" charset="0"/>
              <a:buChar char="•"/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Shift insurance risk to providers</a:t>
            </a:r>
          </a:p>
          <a:p>
            <a:pPr marL="628650" lvl="1" indent="-171450">
              <a:spcAft>
                <a:spcPts val="1200"/>
              </a:spcAft>
              <a:buClr>
                <a:schemeClr val="bg1"/>
              </a:buClr>
              <a:buSzPct val="100000"/>
              <a:buFont typeface="Arial" charset="0"/>
              <a:buChar char="•"/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“Protect” patients with P4P</a:t>
            </a:r>
          </a:p>
          <a:p>
            <a:pPr marL="628650" lvl="1" indent="-171450">
              <a:spcAft>
                <a:spcPts val="1200"/>
              </a:spcAft>
              <a:buClr>
                <a:schemeClr val="bg1"/>
              </a:buClr>
              <a:buSzPct val="100000"/>
              <a:buFont typeface="Arial" charset="0"/>
              <a:buChar char="•"/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Consolidate providers into entities large enough to be “held accountable” for cost (via capitation)</a:t>
            </a:r>
          </a:p>
        </p:txBody>
      </p:sp>
    </p:spTree>
    <p:extLst>
      <p:ext uri="{BB962C8B-B14F-4D97-AF65-F5344CB8AC3E}">
        <p14:creationId xmlns:p14="http://schemas.microsoft.com/office/powerpoint/2010/main" val="365050347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800" dirty="0"/>
              <a:t>HMO and ACO Differences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200" y="2454720"/>
            <a:ext cx="9855200" cy="187743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>
              <a:spcAft>
                <a:spcPts val="1200"/>
              </a:spcAft>
              <a:buClr>
                <a:schemeClr val="bg1"/>
              </a:buClr>
              <a:buSzPct val="100000"/>
              <a:buFont typeface="Arial" charset="0"/>
              <a:buChar char="•"/>
              <a:defRPr/>
            </a:pPr>
            <a:r>
              <a:rPr lang="en-US" altLang="en-US" sz="3200" dirty="0">
                <a:solidFill>
                  <a:schemeClr val="bg1"/>
                </a:solidFill>
              </a:rPr>
              <a:t>More ACOs are provider-based (so far) </a:t>
            </a:r>
          </a:p>
          <a:p>
            <a:pPr marL="171450" indent="-171450">
              <a:spcAft>
                <a:spcPts val="1200"/>
              </a:spcAft>
              <a:buClr>
                <a:schemeClr val="bg1"/>
              </a:buClr>
              <a:buSzPct val="100000"/>
              <a:buFont typeface="Arial" charset="0"/>
              <a:buChar char="•"/>
              <a:defRPr/>
            </a:pPr>
            <a:r>
              <a:rPr lang="en-US" altLang="en-US" sz="3200" dirty="0">
                <a:solidFill>
                  <a:schemeClr val="bg1"/>
                </a:solidFill>
              </a:rPr>
              <a:t>Patients not restricted to ACO (so far)</a:t>
            </a:r>
          </a:p>
          <a:p>
            <a:pPr marL="171450" indent="-171450">
              <a:spcAft>
                <a:spcPts val="1200"/>
              </a:spcAft>
              <a:buClr>
                <a:schemeClr val="bg1"/>
              </a:buClr>
              <a:buSzPct val="100000"/>
              <a:buFont typeface="Arial" charset="0"/>
              <a:buChar char="•"/>
              <a:defRPr/>
            </a:pPr>
            <a:r>
              <a:rPr lang="en-US" altLang="en-US" sz="3200" dirty="0">
                <a:solidFill>
                  <a:schemeClr val="bg1"/>
                </a:solidFill>
              </a:rPr>
              <a:t>Patients are mostly unaware they’re in an ACO</a:t>
            </a:r>
          </a:p>
        </p:txBody>
      </p:sp>
    </p:spTree>
    <p:extLst>
      <p:ext uri="{BB962C8B-B14F-4D97-AF65-F5344CB8AC3E}">
        <p14:creationId xmlns:p14="http://schemas.microsoft.com/office/powerpoint/2010/main" val="77245627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ACOs’ Explosive Growth Since 2010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Sources: Health Affairs Blog 10/31/13 and 3/31/15. Leavitt Partners 6/28/17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" y="2546970"/>
            <a:ext cx="1681843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Number of ACOs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474380983"/>
              </p:ext>
            </p:extLst>
          </p:nvPr>
        </p:nvGraphicFramePr>
        <p:xfrm>
          <a:off x="1483359" y="1361440"/>
          <a:ext cx="10256883" cy="4316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95448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203546" cy="1325563"/>
          </a:xfrm>
        </p:spPr>
        <p:txBody>
          <a:bodyPr>
            <a:noAutofit/>
          </a:bodyPr>
          <a:lstStyle/>
          <a:p>
            <a:r>
              <a:rPr lang="en-US" sz="4000" dirty="0"/>
              <a:t>Managed Care Firms </a:t>
            </a:r>
            <a:br>
              <a:rPr lang="en-US" sz="4000" dirty="0"/>
            </a:br>
            <a:r>
              <a:rPr lang="en-US" sz="4000" dirty="0"/>
              <a:t>Have Taken Over Medicaid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Sanofi Managed Care Digest, 2019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2202937"/>
            <a:ext cx="2381250" cy="22467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Medicaid managed care enrollment (millions)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783913000"/>
              </p:ext>
            </p:extLst>
          </p:nvPr>
        </p:nvGraphicFramePr>
        <p:xfrm>
          <a:off x="2170615" y="1690688"/>
          <a:ext cx="9581881" cy="4326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6E7FEDDE-1DBC-7245-8B2B-60E37EECA69F}"/>
              </a:ext>
            </a:extLst>
          </p:cNvPr>
          <p:cNvSpPr/>
          <p:nvPr/>
        </p:nvSpPr>
        <p:spPr>
          <a:xfrm>
            <a:off x="3638549" y="3944881"/>
            <a:ext cx="6686551" cy="100965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In 2017, 88.2% of all Medicaid enrollees </a:t>
            </a:r>
          </a:p>
          <a:p>
            <a:pPr algn="ctr"/>
            <a:r>
              <a:rPr lang="en-US" sz="2800" dirty="0"/>
              <a:t>were in managed care plans</a:t>
            </a:r>
          </a:p>
        </p:txBody>
      </p:sp>
    </p:spTree>
    <p:extLst>
      <p:ext uri="{BB962C8B-B14F-4D97-AF65-F5344CB8AC3E}">
        <p14:creationId xmlns:p14="http://schemas.microsoft.com/office/powerpoint/2010/main" val="68759891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09" name="Rectangle 2">
            <a:extLst>
              <a:ext uri="{FF2B5EF4-FFF2-40B4-BE49-F238E27FC236}">
                <a16:creationId xmlns:a16="http://schemas.microsoft.com/office/drawing/2014/main" id="{13F4334F-D4F2-B54A-A217-02E3E5AE0B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Physician-Leadership of ACOs Waning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4A2E8C-ACDC-0B4A-AD62-C94CD45D1AA2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Source: Modern Healthcare 2/5/18:18</a:t>
            </a:r>
          </a:p>
          <a:p>
            <a:r>
              <a:rPr lang="en-US" dirty="0"/>
              <a:t>Physician-led = no formal affiliation with a hospital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7A2560-F600-7C49-9E4A-AFD7833A10D3}"/>
              </a:ext>
            </a:extLst>
          </p:cNvPr>
          <p:cNvSpPr txBox="1"/>
          <p:nvPr/>
        </p:nvSpPr>
        <p:spPr>
          <a:xfrm>
            <a:off x="58191" y="2119745"/>
            <a:ext cx="21862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Share of ACOs led by physicians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C3871B9-7D98-3E4B-AD4D-54AD8BB1E8E8}"/>
              </a:ext>
            </a:extLst>
          </p:cNvPr>
          <p:cNvGraphicFramePr/>
          <p:nvPr/>
        </p:nvGraphicFramePr>
        <p:xfrm>
          <a:off x="2244436" y="1454727"/>
          <a:ext cx="9109363" cy="4562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8319044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Poll: Patients Reject ACOs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NEJM 2013;369:1066 – Kaiser/RWJ/Harvard Survey, 201</a:t>
            </a:r>
          </a:p>
        </p:txBody>
      </p:sp>
      <p:graphicFrame>
        <p:nvGraphicFramePr>
          <p:cNvPr id="4" name="Chart 3"/>
          <p:cNvGraphicFramePr/>
          <p:nvPr/>
        </p:nvGraphicFramePr>
        <p:xfrm>
          <a:off x="6050280" y="1385656"/>
          <a:ext cx="5556284" cy="462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38200" y="1939998"/>
            <a:ext cx="5537200" cy="2246769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tIns="182880" bIns="182880" rtlCol="0" anchor="ctr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dirty="0">
                <a:cs typeface="Franklin Gothic Book"/>
              </a:rPr>
              <a:t>“Here are two different ways Medicare could pay doctors. </a:t>
            </a:r>
          </a:p>
          <a:p>
            <a:pPr algn="ctr"/>
            <a:r>
              <a:rPr lang="en-US" sz="2800" dirty="0">
                <a:cs typeface="Franklin Gothic Book"/>
              </a:rPr>
              <a:t>Which of these do you think </a:t>
            </a:r>
          </a:p>
          <a:p>
            <a:pPr algn="ctr">
              <a:spcAft>
                <a:spcPts val="1200"/>
              </a:spcAft>
            </a:pPr>
            <a:r>
              <a:rPr lang="en-US" sz="2800" dirty="0">
                <a:cs typeface="Franklin Gothic Book"/>
              </a:rPr>
              <a:t>would be better for you?”</a:t>
            </a:r>
          </a:p>
        </p:txBody>
      </p:sp>
    </p:spTree>
    <p:extLst>
      <p:ext uri="{BB962C8B-B14F-4D97-AF65-F5344CB8AC3E}">
        <p14:creationId xmlns:p14="http://schemas.microsoft.com/office/powerpoint/2010/main" val="4777709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High Risk HMO Patients </a:t>
            </a:r>
            <a:br>
              <a:rPr lang="en-US" dirty="0"/>
            </a:br>
            <a:r>
              <a:rPr lang="en-US" dirty="0"/>
              <a:t>Fared Poorly in the RAND Experiment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Source: RAND Health Insurance Experiment, Lancet 1988;1:1017</a:t>
            </a:r>
          </a:p>
          <a:p>
            <a:r>
              <a:rPr lang="en-US" dirty="0"/>
              <a:t>Note: High Risk = 20% of population with lowest income + highest medical risk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112258" y="1934082"/>
            <a:ext cx="4307840" cy="4027009"/>
            <a:chOff x="1117600" y="2075487"/>
            <a:chExt cx="4307840" cy="4027009"/>
          </a:xfrm>
        </p:grpSpPr>
        <p:graphicFrame>
          <p:nvGraphicFramePr>
            <p:cNvPr id="4" name="Chart 3"/>
            <p:cNvGraphicFramePr/>
            <p:nvPr/>
          </p:nvGraphicFramePr>
          <p:xfrm>
            <a:off x="1117600" y="2164080"/>
            <a:ext cx="4307840" cy="393841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5" name="TextBox 4"/>
            <p:cNvSpPr txBox="1"/>
            <p:nvPr/>
          </p:nvSpPr>
          <p:spPr>
            <a:xfrm>
              <a:off x="1300480" y="2075487"/>
              <a:ext cx="3942080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Relative Risk of Dying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819036" y="1934081"/>
            <a:ext cx="4307840" cy="4027010"/>
            <a:chOff x="6614160" y="2075486"/>
            <a:chExt cx="4307840" cy="4027010"/>
          </a:xfrm>
        </p:grpSpPr>
        <p:graphicFrame>
          <p:nvGraphicFramePr>
            <p:cNvPr id="14" name="Chart 13"/>
            <p:cNvGraphicFramePr/>
            <p:nvPr/>
          </p:nvGraphicFramePr>
          <p:xfrm>
            <a:off x="6614160" y="2164080"/>
            <a:ext cx="4307840" cy="393841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5" name="TextBox 14"/>
            <p:cNvSpPr txBox="1"/>
            <p:nvPr/>
          </p:nvSpPr>
          <p:spPr>
            <a:xfrm>
              <a:off x="6797040" y="2075486"/>
              <a:ext cx="3942080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Diastolic Blood Pressure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79609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Depressed Patients:</a:t>
            </a:r>
            <a:br>
              <a:rPr lang="en-US" dirty="0"/>
            </a:br>
            <a:r>
              <a:rPr lang="en-US" dirty="0"/>
              <a:t>Fee-For-Service vs. Managed Care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Medical Outcomes Study. JAMA 1989; 262:3298</a:t>
            </a:r>
          </a:p>
          <a:p>
            <a:r>
              <a:rPr lang="en-US" dirty="0"/>
              <a:t>Arch Gen Psych 1993; 50:517   </a:t>
            </a:r>
          </a:p>
        </p:txBody>
      </p:sp>
      <p:sp>
        <p:nvSpPr>
          <p:cNvPr id="3" name="Rectangle 2"/>
          <p:cNvSpPr/>
          <p:nvPr/>
        </p:nvSpPr>
        <p:spPr>
          <a:xfrm>
            <a:off x="332257" y="2355228"/>
            <a:ext cx="270662" cy="270662"/>
          </a:xfrm>
          <a:prstGeom prst="rect">
            <a:avLst/>
          </a:prstGeom>
          <a:solidFill>
            <a:schemeClr val="accent1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32257" y="3222415"/>
            <a:ext cx="270662" cy="270662"/>
          </a:xfrm>
          <a:prstGeom prst="rect">
            <a:avLst/>
          </a:prstGeom>
          <a:solidFill>
            <a:schemeClr val="accent2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868399" y="1690688"/>
            <a:ext cx="4286457" cy="4265820"/>
            <a:chOff x="734916" y="1690688"/>
            <a:chExt cx="4286457" cy="4265820"/>
          </a:xfrm>
        </p:grpSpPr>
        <p:sp>
          <p:nvSpPr>
            <p:cNvPr id="13" name="Rectangle 12"/>
            <p:cNvSpPr/>
            <p:nvPr/>
          </p:nvSpPr>
          <p:spPr>
            <a:xfrm>
              <a:off x="734916" y="1690688"/>
              <a:ext cx="4286457" cy="42658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Primary </a:t>
              </a:r>
              <a:r>
                <a:rPr lang="en-US" sz="2800" b="1">
                  <a:solidFill>
                    <a:schemeClr val="tx1"/>
                  </a:solidFill>
                </a:rPr>
                <a:t>Care Patients</a:t>
              </a:r>
            </a:p>
          </p:txBody>
        </p:sp>
        <p:graphicFrame>
          <p:nvGraphicFramePr>
            <p:cNvPr id="6" name="Chart 5"/>
            <p:cNvGraphicFramePr/>
            <p:nvPr/>
          </p:nvGraphicFramePr>
          <p:xfrm>
            <a:off x="803266" y="2044451"/>
            <a:ext cx="4149756" cy="391205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</p:grpSp>
      <p:sp>
        <p:nvSpPr>
          <p:cNvPr id="7" name="TextBox 6"/>
          <p:cNvSpPr txBox="1"/>
          <p:nvPr/>
        </p:nvSpPr>
        <p:spPr>
          <a:xfrm>
            <a:off x="537632" y="2296158"/>
            <a:ext cx="1393324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  <a:latin typeface="Franklin Gothic Book"/>
                <a:cs typeface="Franklin Gothic Book"/>
              </a:rPr>
              <a:t>Fee-For-Service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7632" y="3169444"/>
            <a:ext cx="150879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  <a:latin typeface="Franklin Gothic Book"/>
                <a:cs typeface="Franklin Gothic Book"/>
              </a:rPr>
              <a:t>Managed Care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471920" y="1690688"/>
            <a:ext cx="5442713" cy="4265820"/>
            <a:chOff x="6471920" y="1690688"/>
            <a:chExt cx="5442713" cy="4265820"/>
          </a:xfrm>
        </p:grpSpPr>
        <p:sp>
          <p:nvSpPr>
            <p:cNvPr id="15" name="Rectangle 14"/>
            <p:cNvSpPr/>
            <p:nvPr/>
          </p:nvSpPr>
          <p:spPr>
            <a:xfrm>
              <a:off x="6471920" y="1690688"/>
              <a:ext cx="5442713" cy="42658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Patients Seeing a Psychiatrist</a:t>
              </a:r>
            </a:p>
          </p:txBody>
        </p:sp>
        <p:graphicFrame>
          <p:nvGraphicFramePr>
            <p:cNvPr id="10" name="Chart 9"/>
            <p:cNvGraphicFramePr/>
            <p:nvPr/>
          </p:nvGraphicFramePr>
          <p:xfrm>
            <a:off x="7219920" y="1892508"/>
            <a:ext cx="4608575" cy="4064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sp>
        <p:nvSpPr>
          <p:cNvPr id="14" name="TextBox 13"/>
          <p:cNvSpPr txBox="1"/>
          <p:nvPr/>
        </p:nvSpPr>
        <p:spPr>
          <a:xfrm>
            <a:off x="6528856" y="2800150"/>
            <a:ext cx="1820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cs typeface="Franklin Gothic Book"/>
              </a:rPr>
              <a:t>Number </a:t>
            </a:r>
            <a:r>
              <a:rPr lang="en-US" sz="2400" dirty="0">
                <a:cs typeface="Franklin Gothic Book"/>
              </a:rPr>
              <a:t>of Functional Limitations</a:t>
            </a:r>
          </a:p>
        </p:txBody>
      </p:sp>
    </p:spTree>
    <p:extLst>
      <p:ext uri="{BB962C8B-B14F-4D97-AF65-F5344CB8AC3E}">
        <p14:creationId xmlns:p14="http://schemas.microsoft.com/office/powerpoint/2010/main" val="197285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>
                <a:latin typeface="Franklin Gothic Medium"/>
                <a:cs typeface="Franklin Gothic Medium"/>
              </a:rPr>
              <a:t>Failure of Medicare HMO Risk Adjustment</a:t>
            </a:r>
            <a:endParaRPr lang="en-US" sz="7200" dirty="0">
              <a:latin typeface="Franklin Gothic Medium"/>
              <a:cs typeface="Franklin Gothic Medium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0560" y="1645975"/>
            <a:ext cx="7308347" cy="1254825"/>
          </a:xfrm>
          <a:prstGeom prst="rect">
            <a:avLst/>
          </a:prstGeom>
          <a:ln w="6350">
            <a:solidFill>
              <a:schemeClr val="bg1"/>
            </a:solidFill>
          </a:ln>
        </p:spPr>
        <p:style>
          <a:lnRef idx="3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2880" tIns="182880" rIns="182880" bIns="182880" numCol="1" spcCol="1270" anchor="ctr" anchorCtr="0">
            <a:noAutofit/>
          </a:bodyPr>
          <a:lstStyle/>
          <a:p>
            <a:pPr lvl="0" algn="l" defTabSz="10668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>
                <a:latin typeface="+mn-lt"/>
                <a:cs typeface="Franklin Gothic Book"/>
              </a:rPr>
              <a:t>Despite decades-long effort, CMS has failed to stop cherry-picking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670560" y="3159121"/>
            <a:ext cx="7308347" cy="1254825"/>
          </a:xfrm>
          <a:prstGeom prst="rect">
            <a:avLst/>
          </a:prstGeom>
          <a:ln w="6350">
            <a:solidFill>
              <a:schemeClr val="bg1"/>
            </a:solidFill>
          </a:ln>
        </p:spPr>
        <p:style>
          <a:lnRef idx="3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2880" tIns="182880" rIns="182880" bIns="182880" numCol="1" spcCol="1270" anchor="ctr" anchorCtr="0">
            <a:noAutofit/>
          </a:bodyPr>
          <a:lstStyle/>
          <a:p>
            <a:pPr lvl="0" algn="l" defTabSz="10668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>
                <a:latin typeface="+mn-lt"/>
                <a:cs typeface="Franklin Gothic Book"/>
              </a:rPr>
              <a:t>Intensive coding makes patients appear sicker on paper, ups risk-adjusted capitation fee and factitiously raises quality scores</a:t>
            </a:r>
          </a:p>
        </p:txBody>
      </p:sp>
      <p:sp>
        <p:nvSpPr>
          <p:cNvPr id="5" name="Rectangle 4"/>
          <p:cNvSpPr/>
          <p:nvPr/>
        </p:nvSpPr>
        <p:spPr>
          <a:xfrm>
            <a:off x="670560" y="4672266"/>
            <a:ext cx="7308347" cy="1254825"/>
          </a:xfrm>
          <a:prstGeom prst="rect">
            <a:avLst/>
          </a:prstGeom>
          <a:ln w="6350">
            <a:solidFill>
              <a:schemeClr val="bg1"/>
            </a:solidFill>
          </a:ln>
        </p:spPr>
        <p:style>
          <a:lnRef idx="3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2880" tIns="182880" rIns="182880" bIns="182880" numCol="1" spcCol="1270" anchor="ctr" anchorCtr="0">
            <a:noAutofit/>
          </a:bodyPr>
          <a:lstStyle/>
          <a:p>
            <a:pPr lvl="0" algn="l" defTabSz="10668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>
                <a:latin typeface="+mn-lt"/>
                <a:cs typeface="Franklin Gothic Book"/>
              </a:rPr>
              <a:t>ACOs that fail to cherry pick/</a:t>
            </a:r>
            <a:r>
              <a:rPr lang="en-US" sz="2400" kern="1200" dirty="0" err="1">
                <a:latin typeface="+mn-lt"/>
                <a:cs typeface="Franklin Gothic Book"/>
              </a:rPr>
              <a:t>upcode</a:t>
            </a:r>
            <a:r>
              <a:rPr lang="en-US" sz="2400" kern="1200" dirty="0">
                <a:latin typeface="+mn-lt"/>
                <a:cs typeface="Franklin Gothic Book"/>
              </a:rPr>
              <a:t> get low payments, and factitiously poor quality scores</a:t>
            </a:r>
          </a:p>
        </p:txBody>
      </p:sp>
      <p:sp>
        <p:nvSpPr>
          <p:cNvPr id="8" name="Freeform 7"/>
          <p:cNvSpPr/>
          <p:nvPr/>
        </p:nvSpPr>
        <p:spPr>
          <a:xfrm>
            <a:off x="7705718" y="1866429"/>
            <a:ext cx="4029082" cy="719132"/>
          </a:xfrm>
          <a:custGeom>
            <a:avLst/>
            <a:gdLst>
              <a:gd name="connsiteX0" fmla="*/ 0 w 3648082"/>
              <a:gd name="connsiteY0" fmla="*/ 0 h 1459232"/>
              <a:gd name="connsiteX1" fmla="*/ 3648082 w 3648082"/>
              <a:gd name="connsiteY1" fmla="*/ 0 h 1459232"/>
              <a:gd name="connsiteX2" fmla="*/ 3648082 w 3648082"/>
              <a:gd name="connsiteY2" fmla="*/ 1459232 h 1459232"/>
              <a:gd name="connsiteX3" fmla="*/ 0 w 3648082"/>
              <a:gd name="connsiteY3" fmla="*/ 1459232 h 1459232"/>
              <a:gd name="connsiteX4" fmla="*/ 0 w 3648082"/>
              <a:gd name="connsiteY4" fmla="*/ 0 h 145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8082" h="1459232">
                <a:moveTo>
                  <a:pt x="0" y="0"/>
                </a:moveTo>
                <a:lnTo>
                  <a:pt x="3648082" y="0"/>
                </a:lnTo>
                <a:lnTo>
                  <a:pt x="3648082" y="1459232"/>
                </a:lnTo>
                <a:lnTo>
                  <a:pt x="0" y="145923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13792" rIns="199136" bIns="113792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</a:pPr>
            <a:r>
              <a:rPr lang="en-US" sz="2800" b="1" dirty="0">
                <a:cs typeface="Franklin Gothic Medium"/>
              </a:rPr>
              <a:t>Implications</a:t>
            </a:r>
            <a:r>
              <a:rPr lang="en-US" sz="2400" b="1" dirty="0">
                <a:cs typeface="Franklin Gothic Medium"/>
              </a:rPr>
              <a:t> </a:t>
            </a:r>
          </a:p>
        </p:txBody>
      </p:sp>
      <p:sp>
        <p:nvSpPr>
          <p:cNvPr id="9" name="Freeform 8"/>
          <p:cNvSpPr/>
          <p:nvPr/>
        </p:nvSpPr>
        <p:spPr>
          <a:xfrm>
            <a:off x="7705718" y="2585561"/>
            <a:ext cx="4029082" cy="3121077"/>
          </a:xfrm>
          <a:custGeom>
            <a:avLst/>
            <a:gdLst>
              <a:gd name="connsiteX0" fmla="*/ 0 w 3648082"/>
              <a:gd name="connsiteY0" fmla="*/ 0 h 3122437"/>
              <a:gd name="connsiteX1" fmla="*/ 3648082 w 3648082"/>
              <a:gd name="connsiteY1" fmla="*/ 0 h 3122437"/>
              <a:gd name="connsiteX2" fmla="*/ 3648082 w 3648082"/>
              <a:gd name="connsiteY2" fmla="*/ 3122437 h 3122437"/>
              <a:gd name="connsiteX3" fmla="*/ 0 w 3648082"/>
              <a:gd name="connsiteY3" fmla="*/ 3122437 h 3122437"/>
              <a:gd name="connsiteX4" fmla="*/ 0 w 3648082"/>
              <a:gd name="connsiteY4" fmla="*/ 0 h 3122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8082" h="3122437">
                <a:moveTo>
                  <a:pt x="0" y="0"/>
                </a:moveTo>
                <a:lnTo>
                  <a:pt x="3648082" y="0"/>
                </a:lnTo>
                <a:lnTo>
                  <a:pt x="3648082" y="3122437"/>
                </a:lnTo>
                <a:lnTo>
                  <a:pt x="0" y="312243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42240" bIns="160020" numCol="1" spcCol="1270" anchor="t" anchorCtr="0">
            <a:noAutofit/>
          </a:bodyPr>
          <a:lstStyle/>
          <a:p>
            <a:pPr marL="174625" lvl="1" indent="-174625" defTabSz="889000">
              <a:spcBef>
                <a:spcPct val="0"/>
              </a:spcBef>
              <a:spcAft>
                <a:spcPts val="900"/>
              </a:spcAft>
              <a:buFont typeface="Arial" charset="0"/>
              <a:buChar char="•"/>
            </a:pPr>
            <a:r>
              <a:rPr lang="en-US" sz="2000" dirty="0">
                <a:cs typeface="Franklin Gothic Book"/>
              </a:rPr>
              <a:t>No net savings, probable increased costs</a:t>
            </a:r>
          </a:p>
          <a:p>
            <a:pPr marL="174625" lvl="1" indent="-174625" defTabSz="889000">
              <a:spcBef>
                <a:spcPct val="0"/>
              </a:spcBef>
              <a:spcAft>
                <a:spcPts val="900"/>
              </a:spcAft>
              <a:buFont typeface="Arial" charset="0"/>
              <a:buChar char="•"/>
            </a:pPr>
            <a:r>
              <a:rPr lang="en-US" sz="2000" dirty="0">
                <a:cs typeface="Franklin Gothic Book"/>
              </a:rPr>
              <a:t>Resources transferred from sick to healthy</a:t>
            </a:r>
          </a:p>
          <a:p>
            <a:pPr marL="174625" lvl="1" indent="-174625" defTabSz="889000">
              <a:spcBef>
                <a:spcPct val="0"/>
              </a:spcBef>
              <a:spcAft>
                <a:spcPts val="900"/>
              </a:spcAft>
              <a:buFont typeface="Arial" charset="0"/>
              <a:buChar char="•"/>
            </a:pPr>
            <a:r>
              <a:rPr lang="en-US" sz="2000" dirty="0">
                <a:cs typeface="Franklin Gothic Book"/>
              </a:rPr>
              <a:t>Biggest cheaters are biggest winners</a:t>
            </a:r>
          </a:p>
          <a:p>
            <a:pPr marL="174625" lvl="1" indent="-174625" defTabSz="889000">
              <a:spcBef>
                <a:spcPct val="0"/>
              </a:spcBef>
              <a:spcAft>
                <a:spcPts val="900"/>
              </a:spcAft>
              <a:buFont typeface="Arial" charset="0"/>
              <a:buChar char="•"/>
            </a:pPr>
            <a:r>
              <a:rPr lang="en-US" sz="2000" dirty="0">
                <a:cs typeface="Franklin Gothic Book"/>
              </a:rPr>
              <a:t>ACOs that embrace problem patients driven from the market </a:t>
            </a:r>
          </a:p>
        </p:txBody>
      </p:sp>
    </p:spTree>
    <p:extLst>
      <p:ext uri="{BB962C8B-B14F-4D97-AF65-F5344CB8AC3E}">
        <p14:creationId xmlns:p14="http://schemas.microsoft.com/office/powerpoint/2010/main" val="180627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build="p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7" name="Rectangle 2">
            <a:extLst>
              <a:ext uri="{FF2B5EF4-FFF2-40B4-BE49-F238E27FC236}">
                <a16:creationId xmlns:a16="http://schemas.microsoft.com/office/drawing/2014/main" id="{65240B02-B485-C147-861B-B30DCDE92C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977282" cy="2058987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altLang="en-US" sz="4800" dirty="0"/>
              <a:t>ACOs Strategies Resemble </a:t>
            </a:r>
            <a:br>
              <a:rPr lang="en-US" altLang="en-US" sz="4800" dirty="0"/>
            </a:br>
            <a:r>
              <a:rPr lang="en-US" altLang="en-US" sz="4800" dirty="0"/>
              <a:t>Those of MA Plans:</a:t>
            </a:r>
            <a:endParaRPr lang="en-US" altLang="en-US" sz="3200" dirty="0"/>
          </a:p>
        </p:txBody>
      </p:sp>
      <p:sp>
        <p:nvSpPr>
          <p:cNvPr id="395268" name="Rectangle 3">
            <a:extLst>
              <a:ext uri="{FF2B5EF4-FFF2-40B4-BE49-F238E27FC236}">
                <a16:creationId xmlns:a16="http://schemas.microsoft.com/office/drawing/2014/main" id="{1780083E-ECBD-074A-84AB-3E27E403FEC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754841" y="2409825"/>
            <a:ext cx="9144000" cy="3413125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altLang="en-US" sz="5400" dirty="0"/>
              <a:t>Cherry-picking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altLang="en-US" sz="5400" dirty="0"/>
              <a:t>Lemon-dropping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altLang="en-US" sz="5400" dirty="0"/>
              <a:t>Cheating</a:t>
            </a:r>
            <a:endParaRPr lang="en-US" altLang="en-US" sz="6000" dirty="0"/>
          </a:p>
        </p:txBody>
      </p:sp>
      <p:sp>
        <p:nvSpPr>
          <p:cNvPr id="395269" name="Text Box 4">
            <a:extLst>
              <a:ext uri="{FF2B5EF4-FFF2-40B4-BE49-F238E27FC236}">
                <a16:creationId xmlns:a16="http://schemas.microsoft.com/office/drawing/2014/main" id="{A25031AC-A468-A449-8E02-AFEE5CD4B3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2057401"/>
            <a:ext cx="213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F6D9C90-1335-9C48-B0B8-C0990F2A9962}"/>
              </a:ext>
            </a:extLst>
          </p:cNvPr>
          <p:cNvGrpSpPr/>
          <p:nvPr/>
        </p:nvGrpSpPr>
        <p:grpSpPr>
          <a:xfrm>
            <a:off x="1878106" y="2424112"/>
            <a:ext cx="4930588" cy="1057835"/>
            <a:chOff x="1165412" y="5221941"/>
            <a:chExt cx="4930588" cy="1057835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CB4A633-D524-C144-B2EF-B3A2EE14E812}"/>
                </a:ext>
              </a:extLst>
            </p:cNvPr>
            <p:cNvCxnSpPr/>
            <p:nvPr/>
          </p:nvCxnSpPr>
          <p:spPr>
            <a:xfrm>
              <a:off x="1165412" y="5221941"/>
              <a:ext cx="4930588" cy="1057835"/>
            </a:xfrm>
            <a:prstGeom prst="line">
              <a:avLst/>
            </a:prstGeom>
            <a:ln w="76200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0AF1793-3B75-AC4F-A2A7-BCA26C2DB7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5412" y="5221941"/>
              <a:ext cx="4930588" cy="1057835"/>
            </a:xfrm>
            <a:prstGeom prst="line">
              <a:avLst/>
            </a:prstGeom>
            <a:ln w="76200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42714181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DA0AE-C4BA-8E41-B5BD-4CCE727F5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ACOS Got Rid of Patients</a:t>
            </a:r>
            <a:br>
              <a:rPr lang="en-US" dirty="0"/>
            </a:br>
            <a:r>
              <a:rPr lang="en-US" dirty="0"/>
              <a:t>In Deteriorating Health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A4125-FFEA-564C-8586-1D048E0ADDCA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Health Affairs 2019;38:253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D82C09-D7C8-944B-9C71-BB4E18C35A5D}"/>
              </a:ext>
            </a:extLst>
          </p:cNvPr>
          <p:cNvSpPr txBox="1"/>
          <p:nvPr/>
        </p:nvSpPr>
        <p:spPr>
          <a:xfrm>
            <a:off x="234778" y="2137719"/>
            <a:ext cx="30891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Change, 2012-2013 in risk score (“Hierarchical Condition Code”)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91A58E4-E57A-7948-A8C3-A3E778AC4C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2400621"/>
              </p:ext>
            </p:extLst>
          </p:nvPr>
        </p:nvGraphicFramePr>
        <p:xfrm>
          <a:off x="3052118" y="1482812"/>
          <a:ext cx="6490043" cy="4533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32D6FC1-E139-F64E-B458-78095E814CB6}"/>
              </a:ext>
            </a:extLst>
          </p:cNvPr>
          <p:cNvSpPr txBox="1"/>
          <p:nvPr/>
        </p:nvSpPr>
        <p:spPr>
          <a:xfrm>
            <a:off x="6635578" y="1752473"/>
            <a:ext cx="5321644" cy="156966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For patients already enrolled in an ACO, upcoding doesn’t boost risk-adjusted payments, so ACOs “Lemon Drop” with increasing care needs.</a:t>
            </a:r>
          </a:p>
        </p:txBody>
      </p:sp>
    </p:spTree>
    <p:extLst>
      <p:ext uri="{BB962C8B-B14F-4D97-AF65-F5344CB8AC3E}">
        <p14:creationId xmlns:p14="http://schemas.microsoft.com/office/powerpoint/2010/main" val="377442424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DA0AE-C4BA-8E41-B5BD-4CCE727F5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ACOS Got Rid of High Cost Patients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A4125-FFEA-564C-8586-1D048E0ADDCA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Health Affairs 2019;38:253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D82C09-D7C8-944B-9C71-BB4E18C35A5D}"/>
              </a:ext>
            </a:extLst>
          </p:cNvPr>
          <p:cNvSpPr txBox="1"/>
          <p:nvPr/>
        </p:nvSpPr>
        <p:spPr>
          <a:xfrm>
            <a:off x="234778" y="2137719"/>
            <a:ext cx="21624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Total annual spending per patient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91A58E4-E57A-7948-A8C3-A3E778AC4C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8190736"/>
              </p:ext>
            </p:extLst>
          </p:nvPr>
        </p:nvGraphicFramePr>
        <p:xfrm>
          <a:off x="2108200" y="790832"/>
          <a:ext cx="6490043" cy="5225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32D6FC1-E139-F64E-B458-78095E814CB6}"/>
              </a:ext>
            </a:extLst>
          </p:cNvPr>
          <p:cNvSpPr txBox="1"/>
          <p:nvPr/>
        </p:nvSpPr>
        <p:spPr>
          <a:xfrm>
            <a:off x="5239265" y="1690688"/>
            <a:ext cx="6717957" cy="156966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For patients already enrolled in an ACO, upcoding doesn’t boost risk-adjusted payments, so ACOs “Lemon Drop” high cost patients to generate bonuses from fake savings.</a:t>
            </a:r>
          </a:p>
        </p:txBody>
      </p:sp>
    </p:spTree>
    <p:extLst>
      <p:ext uri="{BB962C8B-B14F-4D97-AF65-F5344CB8AC3E}">
        <p14:creationId xmlns:p14="http://schemas.microsoft.com/office/powerpoint/2010/main" val="3015869441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DA0AE-C4BA-8E41-B5BD-4CCE727F5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ACOS Got Rid of High Cost Patients</a:t>
            </a:r>
            <a:br>
              <a:rPr lang="en-US" dirty="0"/>
            </a:br>
            <a:r>
              <a:rPr lang="en-US" dirty="0"/>
              <a:t>By Ejecting Their Doctors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A4125-FFEA-564C-8586-1D048E0ADDCA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Ann Intern Med 2019;171:27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D82C09-D7C8-944B-9C71-BB4E18C35A5D}"/>
              </a:ext>
            </a:extLst>
          </p:cNvPr>
          <p:cNvSpPr txBox="1"/>
          <p:nvPr/>
        </p:nvSpPr>
        <p:spPr>
          <a:xfrm>
            <a:off x="234778" y="2137719"/>
            <a:ext cx="30891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Percent of doctors leaving ACO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91A58E4-E57A-7948-A8C3-A3E778AC4C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4266448"/>
              </p:ext>
            </p:extLst>
          </p:nvPr>
        </p:nvGraphicFramePr>
        <p:xfrm>
          <a:off x="2908106" y="1124465"/>
          <a:ext cx="8445693" cy="4386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AE506C6-025A-434C-9839-C4AC19B7DFD8}"/>
              </a:ext>
            </a:extLst>
          </p:cNvPr>
          <p:cNvSpPr txBox="1"/>
          <p:nvPr/>
        </p:nvSpPr>
        <p:spPr>
          <a:xfrm>
            <a:off x="2908106" y="5434925"/>
            <a:ext cx="8582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 dirty="0">
                <a:solidFill>
                  <a:schemeClr val="bg1"/>
                </a:solidFill>
              </a:rPr>
              <a:t>Doctors Rank According to cost of Their Patients</a:t>
            </a:r>
          </a:p>
        </p:txBody>
      </p:sp>
    </p:spTree>
    <p:extLst>
      <p:ext uri="{BB962C8B-B14F-4D97-AF65-F5344CB8AC3E}">
        <p14:creationId xmlns:p14="http://schemas.microsoft.com/office/powerpoint/2010/main" val="2231949716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420D9-6757-AC47-B39B-4FEBEB425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66253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ACOs: No Savings, No Quality Improvement After Control for Selective Enrollment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B3B30B-CDEF-284B-8C3C-3289108B9915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Ann Intern Med 2019;171:27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0E3280-C55D-1D44-AAAE-ADE68278EB81}"/>
              </a:ext>
            </a:extLst>
          </p:cNvPr>
          <p:cNvSpPr txBox="1"/>
          <p:nvPr/>
        </p:nvSpPr>
        <p:spPr>
          <a:xfrm>
            <a:off x="138024" y="2251494"/>
            <a:ext cx="262694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Estimated difference, ACO vs non-ACO</a:t>
            </a:r>
          </a:p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(Per quarter)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328D13E-CE7E-D549-8330-7B64F60477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8968814"/>
              </p:ext>
            </p:extLst>
          </p:nvPr>
        </p:nvGraphicFramePr>
        <p:xfrm>
          <a:off x="2764971" y="1690689"/>
          <a:ext cx="4256315" cy="4176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E106311-7C2F-8446-87F0-BB9C1EC2F95A}"/>
              </a:ext>
            </a:extLst>
          </p:cNvPr>
          <p:cNvSpPr txBox="1"/>
          <p:nvPr/>
        </p:nvSpPr>
        <p:spPr>
          <a:xfrm>
            <a:off x="3048001" y="3159435"/>
            <a:ext cx="1687286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</a:rPr>
              <a:t>$118 Apparent Savings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3DC9D9-BABD-2D41-B416-5F5CC24D163B}"/>
              </a:ext>
            </a:extLst>
          </p:cNvPr>
          <p:cNvSpPr txBox="1"/>
          <p:nvPr/>
        </p:nvSpPr>
        <p:spPr>
          <a:xfrm>
            <a:off x="4818061" y="4509526"/>
            <a:ext cx="2083482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</a:rPr>
              <a:t>- $6 Corrected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75B35FAA-5E79-424E-A659-BEA9D45E8E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7607621"/>
              </p:ext>
            </p:extLst>
          </p:nvPr>
        </p:nvGraphicFramePr>
        <p:xfrm>
          <a:off x="7334711" y="1690689"/>
          <a:ext cx="4569741" cy="4176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C306709B-8B10-0843-AD6C-EEC8018D3AF3}"/>
              </a:ext>
            </a:extLst>
          </p:cNvPr>
          <p:cNvSpPr txBox="1"/>
          <p:nvPr/>
        </p:nvSpPr>
        <p:spPr>
          <a:xfrm>
            <a:off x="7645875" y="3431580"/>
            <a:ext cx="1803127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</a:rPr>
              <a:t>+2.2 Apparent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87482C-A2B5-C545-AC0E-1FC326FA8D6E}"/>
              </a:ext>
            </a:extLst>
          </p:cNvPr>
          <p:cNvSpPr txBox="1"/>
          <p:nvPr/>
        </p:nvSpPr>
        <p:spPr>
          <a:xfrm>
            <a:off x="9648233" y="4392028"/>
            <a:ext cx="2108338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</a:rPr>
              <a:t>-1.9 Corrected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CE6F80-3E99-A642-B17F-9696AD95D7BF}"/>
              </a:ext>
            </a:extLst>
          </p:cNvPr>
          <p:cNvSpPr txBox="1"/>
          <p:nvPr/>
        </p:nvSpPr>
        <p:spPr>
          <a:xfrm>
            <a:off x="7334711" y="1695078"/>
            <a:ext cx="4569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 dirty="0">
                <a:solidFill>
                  <a:schemeClr val="bg1"/>
                </a:solidFill>
              </a:rPr>
              <a:t>Diabetes Quality Score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06040D-ED5C-9D4E-91FA-EB2AB2206CF6}"/>
              </a:ext>
            </a:extLst>
          </p:cNvPr>
          <p:cNvSpPr txBox="1"/>
          <p:nvPr/>
        </p:nvSpPr>
        <p:spPr>
          <a:xfrm>
            <a:off x="2764971" y="1695078"/>
            <a:ext cx="4256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 dirty="0">
                <a:solidFill>
                  <a:schemeClr val="bg1"/>
                </a:solidFill>
              </a:rPr>
              <a:t>Cost Savings</a:t>
            </a:r>
          </a:p>
        </p:txBody>
      </p:sp>
    </p:spTree>
    <p:extLst>
      <p:ext uri="{BB962C8B-B14F-4D97-AF65-F5344CB8AC3E}">
        <p14:creationId xmlns:p14="http://schemas.microsoft.com/office/powerpoint/2010/main" val="1136497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Medicaid Managed Care Patients</a:t>
            </a:r>
            <a:br>
              <a:rPr lang="en-US" dirty="0"/>
            </a:br>
            <a:r>
              <a:rPr lang="en-US" dirty="0"/>
              <a:t>Can’t Get Appointments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+mn-lt"/>
                <a:cs typeface="Franklin Gothic Book"/>
              </a:rPr>
              <a:t>Source: HHS Inspector General’s Report. 12/2014. OEI-02-00670</a:t>
            </a:r>
          </a:p>
        </p:txBody>
      </p:sp>
      <p:graphicFrame>
        <p:nvGraphicFramePr>
          <p:cNvPr id="5" name="Chart 4"/>
          <p:cNvGraphicFramePr/>
          <p:nvPr/>
        </p:nvGraphicFramePr>
        <p:xfrm>
          <a:off x="1306869" y="1551413"/>
          <a:ext cx="6356061" cy="4759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644148" y="4353452"/>
            <a:ext cx="2581452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Franklin Gothic Book"/>
              </a:rPr>
              <a:t>Not participating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ea typeface="Franklin Gothic Medium" charset="0"/>
                <a:cs typeface="Franklin Gothic Medium" charset="0"/>
              </a:rPr>
              <a:t>43%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4887" y="1933915"/>
            <a:ext cx="2653212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Franklin Gothic Book"/>
              </a:rPr>
              <a:t>Won’t take new plan patient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ea typeface="Franklin Gothic Medium" charset="0"/>
                <a:cs typeface="Franklin Gothic Medium" charset="0"/>
              </a:rPr>
              <a:t>8%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50766" y="2057390"/>
            <a:ext cx="1993195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Franklin Gothic Book"/>
              </a:rPr>
              <a:t>Offered </a:t>
            </a:r>
            <a:r>
              <a:rPr lang="en-US" sz="2400" dirty="0" err="1">
                <a:solidFill>
                  <a:schemeClr val="bg1"/>
                </a:solidFill>
                <a:cs typeface="Franklin Gothic Book"/>
              </a:rPr>
              <a:t>appt</a:t>
            </a:r>
            <a:r>
              <a:rPr lang="en-US" sz="2400" dirty="0">
                <a:solidFill>
                  <a:schemeClr val="bg1"/>
                </a:solidFill>
                <a:cs typeface="Franklin Gothic Book"/>
              </a:rPr>
              <a:t> &gt;2 </a:t>
            </a:r>
            <a:r>
              <a:rPr lang="en-US" sz="2400" dirty="0" err="1">
                <a:solidFill>
                  <a:schemeClr val="bg1"/>
                </a:solidFill>
                <a:cs typeface="Franklin Gothic Book"/>
              </a:rPr>
              <a:t>wks</a:t>
            </a:r>
            <a:endParaRPr lang="en-US" sz="2400" dirty="0">
              <a:solidFill>
                <a:schemeClr val="bg1"/>
              </a:solidFill>
              <a:cs typeface="Franklin Gothic Book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ea typeface="Franklin Gothic Medium" charset="0"/>
                <a:cs typeface="Franklin Gothic Medium" charset="0"/>
              </a:rPr>
              <a:t>24%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72314" y="3549719"/>
            <a:ext cx="2188028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Franklin Gothic Book"/>
              </a:rPr>
              <a:t>Offered </a:t>
            </a:r>
            <a:r>
              <a:rPr lang="en-US" sz="2400" dirty="0" err="1">
                <a:solidFill>
                  <a:schemeClr val="bg1"/>
                </a:solidFill>
                <a:cs typeface="Franklin Gothic Book"/>
              </a:rPr>
              <a:t>appt</a:t>
            </a:r>
            <a:r>
              <a:rPr lang="en-US" sz="2400" dirty="0">
                <a:solidFill>
                  <a:schemeClr val="bg1"/>
                </a:solidFill>
                <a:cs typeface="Franklin Gothic Book"/>
              </a:rPr>
              <a:t> &lt;2 </a:t>
            </a:r>
            <a:r>
              <a:rPr lang="en-US" sz="2400" dirty="0" err="1">
                <a:solidFill>
                  <a:schemeClr val="bg1"/>
                </a:solidFill>
                <a:cs typeface="Franklin Gothic Book"/>
              </a:rPr>
              <a:t>wks</a:t>
            </a:r>
            <a:endParaRPr lang="en-US" sz="2400" dirty="0">
              <a:solidFill>
                <a:schemeClr val="bg1"/>
              </a:solidFill>
              <a:cs typeface="Franklin Gothic Book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ea typeface="Franklin Gothic Medium" charset="0"/>
                <a:cs typeface="Franklin Gothic Medium" charset="0"/>
              </a:rPr>
              <a:t>25%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33038" y="2316352"/>
            <a:ext cx="4536891" cy="2831544"/>
          </a:xfrm>
          <a:prstGeom prst="rect">
            <a:avLst/>
          </a:prstGeom>
          <a:noFill/>
        </p:spPr>
        <p:txBody>
          <a:bodyPr wrap="square" lIns="182880" tIns="182880" rIns="182880" bIns="182880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Franklin Gothic Book"/>
              </a:rPr>
              <a:t>HHS OIG survey of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cs typeface="Franklin Gothic Book"/>
              </a:rPr>
              <a:t>1800 physicians listed on managed care rosters finds 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  <a:ea typeface="Franklin Gothic Medium" charset="0"/>
                <a:cs typeface="Franklin Gothic Medium" charset="0"/>
              </a:rPr>
              <a:t>majority are unavailable</a:t>
            </a:r>
          </a:p>
        </p:txBody>
      </p:sp>
    </p:spTree>
    <p:extLst>
      <p:ext uri="{BB962C8B-B14F-4D97-AF65-F5344CB8AC3E}">
        <p14:creationId xmlns:p14="http://schemas.microsoft.com/office/powerpoint/2010/main" val="173422700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49" name="Rectangle 2">
            <a:extLst>
              <a:ext uri="{FF2B5EF4-FFF2-40B4-BE49-F238E27FC236}">
                <a16:creationId xmlns:a16="http://schemas.microsoft.com/office/drawing/2014/main" id="{407AF440-013D-E149-B8F2-CB85FB7A84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2800" dirty="0"/>
              <a:t>“Bundled Payment” for Medical Conditions*:</a:t>
            </a:r>
            <a:br>
              <a:rPr lang="en-US" altLang="en-US" sz="2800" dirty="0"/>
            </a:br>
            <a:r>
              <a:rPr lang="en-US" altLang="en-US" dirty="0"/>
              <a:t>No Savings, No Quality Improvement</a:t>
            </a:r>
            <a:endParaRPr lang="en-US" altLang="en-US" sz="36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7E2E0E-8199-FF41-B951-966EB5D8E62E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Source: NEJM 2018;379:260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*Conditions = AMI, COPD, CHF, Sepsis, Pneumonia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D62708-CB62-3646-B00A-7A5AEFE2FE9B}"/>
              </a:ext>
            </a:extLst>
          </p:cNvPr>
          <p:cNvSpPr txBox="1"/>
          <p:nvPr/>
        </p:nvSpPr>
        <p:spPr>
          <a:xfrm>
            <a:off x="0" y="2355574"/>
            <a:ext cx="25245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Medicare payments per case, bundled vs: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22585A7-798D-2940-A8A9-3C2053AF4CFB}"/>
              </a:ext>
            </a:extLst>
          </p:cNvPr>
          <p:cNvGraphicFramePr/>
          <p:nvPr/>
        </p:nvGraphicFramePr>
        <p:xfrm>
          <a:off x="0" y="1838131"/>
          <a:ext cx="11672596" cy="4178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E6105D9D-43AD-A84B-8E6D-AEA2CC9D757D}"/>
              </a:ext>
            </a:extLst>
          </p:cNvPr>
          <p:cNvSpPr>
            <a:spLocks noChangeAspect="1"/>
          </p:cNvSpPr>
          <p:nvPr/>
        </p:nvSpPr>
        <p:spPr>
          <a:xfrm>
            <a:off x="245084" y="3935517"/>
            <a:ext cx="274320" cy="2743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FCC402-AB1C-2A4B-95D9-8A5CBBAF4CF5}"/>
              </a:ext>
            </a:extLst>
          </p:cNvPr>
          <p:cNvSpPr>
            <a:spLocks noChangeAspect="1"/>
          </p:cNvSpPr>
          <p:nvPr/>
        </p:nvSpPr>
        <p:spPr>
          <a:xfrm>
            <a:off x="245084" y="4493301"/>
            <a:ext cx="274320" cy="27432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58D4A6-94AB-A447-8DBF-209F6F3107FB}"/>
              </a:ext>
            </a:extLst>
          </p:cNvPr>
          <p:cNvSpPr txBox="1"/>
          <p:nvPr/>
        </p:nvSpPr>
        <p:spPr>
          <a:xfrm>
            <a:off x="578428" y="3841844"/>
            <a:ext cx="1367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Baseline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1B0F69-14EB-7B46-A63C-E38948E7B414}"/>
              </a:ext>
            </a:extLst>
          </p:cNvPr>
          <p:cNvSpPr txBox="1"/>
          <p:nvPr/>
        </p:nvSpPr>
        <p:spPr>
          <a:xfrm>
            <a:off x="578428" y="4421048"/>
            <a:ext cx="16235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Bundled Payment Period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0ECEFC-8BE9-5F4D-94A7-CAB65B57FD03}"/>
              </a:ext>
            </a:extLst>
          </p:cNvPr>
          <p:cNvSpPr/>
          <p:nvPr/>
        </p:nvSpPr>
        <p:spPr>
          <a:xfrm>
            <a:off x="4114800" y="3022404"/>
            <a:ext cx="7399175" cy="107999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No differences in mortality, readmissions, </a:t>
            </a:r>
          </a:p>
          <a:p>
            <a:pPr algn="ctr"/>
            <a:r>
              <a:rPr lang="en-US" sz="2800" dirty="0"/>
              <a:t>or use of the emergency department.</a:t>
            </a:r>
          </a:p>
        </p:txBody>
      </p:sp>
    </p:spTree>
    <p:extLst>
      <p:ext uri="{BB962C8B-B14F-4D97-AF65-F5344CB8AC3E}">
        <p14:creationId xmlns:p14="http://schemas.microsoft.com/office/powerpoint/2010/main" val="217735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178" name="Rectangle 2"/>
          <p:cNvSpPr>
            <a:spLocks noGrp="1" noChangeArrowheads="1"/>
          </p:cNvSpPr>
          <p:nvPr>
            <p:ph type="title"/>
          </p:nvPr>
        </p:nvSpPr>
        <p:spPr>
          <a:xfrm>
            <a:off x="542925" y="2376488"/>
            <a:ext cx="10972799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en-US" sz="6600"/>
              <a:t>The Toxicity of </a:t>
            </a:r>
            <a:br>
              <a:rPr lang="en-US" altLang="en-US" sz="6600"/>
            </a:br>
            <a:r>
              <a:rPr lang="en-US" altLang="en-US" sz="6600"/>
              <a:t>Pay for Performance (P4P)</a:t>
            </a:r>
          </a:p>
        </p:txBody>
      </p:sp>
    </p:spTree>
    <p:extLst>
      <p:ext uri="{BB962C8B-B14F-4D97-AF65-F5344CB8AC3E}">
        <p14:creationId xmlns:p14="http://schemas.microsoft.com/office/powerpoint/2010/main" val="113422749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Assumptions Implicit in P4P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8200" y="1820982"/>
            <a:ext cx="10840720" cy="36625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11163" indent="-411163">
              <a:spcAft>
                <a:spcPts val="1200"/>
              </a:spcAft>
              <a:buFontTx/>
              <a:buAutoNum type="arabicPeriod"/>
            </a:pPr>
            <a:r>
              <a:rPr lang="en-US" altLang="en-US" sz="3200" dirty="0">
                <a:solidFill>
                  <a:srgbClr val="FFFFFF"/>
                </a:solidFill>
              </a:rPr>
              <a:t>Performance can be accurately ascertained</a:t>
            </a:r>
          </a:p>
          <a:p>
            <a:pPr marL="411163" indent="-411163">
              <a:spcAft>
                <a:spcPts val="1200"/>
              </a:spcAft>
              <a:buFontTx/>
              <a:buAutoNum type="arabicPeriod"/>
            </a:pPr>
            <a:r>
              <a:rPr lang="en-US" altLang="en-US" sz="3200" dirty="0">
                <a:solidFill>
                  <a:srgbClr val="FFFFFF"/>
                </a:solidFill>
              </a:rPr>
              <a:t>Individual variation is caused by variation in motivation</a:t>
            </a:r>
          </a:p>
          <a:p>
            <a:pPr marL="411163" indent="-411163">
              <a:spcAft>
                <a:spcPts val="1200"/>
              </a:spcAft>
              <a:buFontTx/>
              <a:buAutoNum type="arabicPeriod"/>
            </a:pPr>
            <a:r>
              <a:rPr lang="en-US" altLang="en-US" sz="3200" dirty="0">
                <a:solidFill>
                  <a:srgbClr val="FFFFFF"/>
                </a:solidFill>
              </a:rPr>
              <a:t>Financial incentives will add to intrinsic motivation </a:t>
            </a:r>
          </a:p>
          <a:p>
            <a:pPr marL="411163" indent="-411163">
              <a:spcAft>
                <a:spcPts val="1200"/>
              </a:spcAft>
              <a:buFontTx/>
              <a:buAutoNum type="arabicPeriod"/>
            </a:pPr>
            <a:r>
              <a:rPr lang="en-US" altLang="en-US" sz="3200" dirty="0">
                <a:solidFill>
                  <a:srgbClr val="FFFFFF"/>
                </a:solidFill>
              </a:rPr>
              <a:t>Current payment system is too simple</a:t>
            </a:r>
          </a:p>
          <a:p>
            <a:pPr marL="411163" indent="-411163">
              <a:spcAft>
                <a:spcPts val="1200"/>
              </a:spcAft>
              <a:buFontTx/>
              <a:buAutoNum type="arabicPeriod"/>
            </a:pPr>
            <a:r>
              <a:rPr lang="en-US" altLang="en-US" sz="3200" dirty="0">
                <a:solidFill>
                  <a:srgbClr val="FFFFFF"/>
                </a:solidFill>
              </a:rPr>
              <a:t>Hospitals and physicians delivering poor quality care should get fewer resources</a:t>
            </a:r>
          </a:p>
        </p:txBody>
      </p:sp>
    </p:spTree>
    <p:extLst>
      <p:ext uri="{BB962C8B-B14F-4D97-AF65-F5344CB8AC3E}">
        <p14:creationId xmlns:p14="http://schemas.microsoft.com/office/powerpoint/2010/main" val="3711925504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22C23A-056D-D94F-A554-3D5BB748B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29749" cy="1325563"/>
          </a:xfrm>
        </p:spPr>
        <p:txBody>
          <a:bodyPr>
            <a:noAutofit/>
          </a:bodyPr>
          <a:lstStyle/>
          <a:p>
            <a:r>
              <a:rPr lang="en-US" sz="3600" dirty="0"/>
              <a:t>Medicare Value-Based Payment Program Penalizes Doctors Caring for High-Needs Patients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0279AE-185C-A448-BB47-BF7BDEEDAECF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Source: JAMA 2017;318:453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* Note: Estimate based on simulation of penalties under mandatory Physicians Value-Based Payment Modifier Program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96FA8C-F6BD-BC43-BAAA-3C2312B8E4D9}"/>
              </a:ext>
            </a:extLst>
          </p:cNvPr>
          <p:cNvSpPr txBox="1"/>
          <p:nvPr/>
        </p:nvSpPr>
        <p:spPr>
          <a:xfrm>
            <a:off x="121920" y="2229394"/>
            <a:ext cx="21248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Percent of practices penalized*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8C1D16-E704-9441-9D43-D32411A88D78}"/>
              </a:ext>
            </a:extLst>
          </p:cNvPr>
          <p:cNvSpPr txBox="1"/>
          <p:nvPr/>
        </p:nvSpPr>
        <p:spPr>
          <a:xfrm>
            <a:off x="1862254" y="5493533"/>
            <a:ext cx="9534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 dirty="0">
                <a:solidFill>
                  <a:schemeClr val="bg1"/>
                </a:solidFill>
              </a:rPr>
              <a:t>Characteristics of Practices’ Patients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A49563F0-244E-5A4A-A312-7C18E14D9D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5337989"/>
              </p:ext>
            </p:extLst>
          </p:nvPr>
        </p:nvGraphicFramePr>
        <p:xfrm>
          <a:off x="1683835" y="1384663"/>
          <a:ext cx="9891132" cy="4180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1314345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9975" y="2247410"/>
            <a:ext cx="32629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Franklin Gothic Book"/>
                <a:cs typeface="Franklin Gothic Book"/>
              </a:rPr>
              <a:t>Patient characteristics in panels of high- </a:t>
            </a:r>
          </a:p>
          <a:p>
            <a:r>
              <a:rPr lang="en-US" sz="2800" dirty="0">
                <a:solidFill>
                  <a:schemeClr val="bg1"/>
                </a:solidFill>
                <a:latin typeface="Franklin Gothic Book"/>
                <a:cs typeface="Franklin Gothic Book"/>
              </a:rPr>
              <a:t>and low-scoring physicians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Quality Scores Tell More About Patients than Physicians</a:t>
            </a:r>
            <a:br>
              <a:rPr lang="en-US" dirty="0"/>
            </a:br>
            <a:r>
              <a:rPr lang="en-US" sz="2700" dirty="0">
                <a:latin typeface="Franklin Gothic Book"/>
                <a:cs typeface="Franklin Gothic Book"/>
              </a:rPr>
              <a:t>Harvard physicians with poorer/minority patients score low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Source: Hong C et al. JAMA 9/8/2010. 304:10;1107.</a:t>
            </a:r>
          </a:p>
        </p:txBody>
      </p:sp>
      <p:graphicFrame>
        <p:nvGraphicFramePr>
          <p:cNvPr id="4" name="Chart 3"/>
          <p:cNvGraphicFramePr/>
          <p:nvPr/>
        </p:nvGraphicFramePr>
        <p:xfrm>
          <a:off x="2813100" y="1797630"/>
          <a:ext cx="9084259" cy="43598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70292445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Pay for Performance?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2200" b="1" dirty="0">
                <a:latin typeface="Franklin Gothic Book"/>
                <a:cs typeface="Franklin Gothic Book"/>
              </a:rPr>
              <a:t>Health Affairs. 1/12/2005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8478" y="136113"/>
            <a:ext cx="2401602" cy="1804447"/>
          </a:xfrm>
          <a:prstGeom prst="ellipse">
            <a:avLst/>
          </a:prstGeom>
          <a:ln w="6350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40080" y="1713558"/>
            <a:ext cx="10383520" cy="424731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Aft>
                <a:spcPts val="1200"/>
              </a:spcAft>
            </a:pPr>
            <a:r>
              <a:rPr lang="ja-JP" altLang="en-US" sz="2400" dirty="0">
                <a:solidFill>
                  <a:schemeClr val="bg1"/>
                </a:solidFill>
                <a:cs typeface="Franklin Gothic Book"/>
              </a:rPr>
              <a:t>“</a:t>
            </a:r>
            <a:r>
              <a:rPr lang="en-US" sz="2400" b="1" dirty="0">
                <a:solidFill>
                  <a:srgbClr val="FFFF00"/>
                </a:solidFill>
                <a:cs typeface="Franklin Gothic Book"/>
              </a:rPr>
              <a:t>I do not think it’s true </a:t>
            </a:r>
            <a:r>
              <a:rPr lang="en-US" sz="2400" dirty="0">
                <a:solidFill>
                  <a:schemeClr val="bg1"/>
                </a:solidFill>
                <a:cs typeface="Franklin Gothic Book"/>
              </a:rPr>
              <a:t>that the way to get better doctoring and better nursing is to put money on the table in front of doctors and nurses. I think that's a </a:t>
            </a:r>
            <a:r>
              <a:rPr lang="en-US" sz="2400" dirty="0">
                <a:solidFill>
                  <a:schemeClr val="bg1"/>
                </a:solidFill>
                <a:cs typeface="Franklin Gothic Medium"/>
              </a:rPr>
              <a:t>fundamental misunderstanding of human motivation</a:t>
            </a:r>
            <a:r>
              <a:rPr lang="en-US" sz="2400" dirty="0">
                <a:solidFill>
                  <a:schemeClr val="bg1"/>
                </a:solidFill>
                <a:cs typeface="Franklin Gothic Book"/>
              </a:rPr>
              <a:t>.  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  <a:cs typeface="Franklin Gothic Book"/>
              </a:rPr>
              <a:t>“I think </a:t>
            </a:r>
            <a:r>
              <a:rPr lang="en-US" sz="2400" b="1" dirty="0">
                <a:solidFill>
                  <a:srgbClr val="FFFF00"/>
                </a:solidFill>
                <a:cs typeface="Franklin Gothic Book"/>
              </a:rPr>
              <a:t>people respond to joy </a:t>
            </a:r>
            <a:r>
              <a:rPr lang="en-US" sz="2400" dirty="0">
                <a:solidFill>
                  <a:schemeClr val="bg1"/>
                </a:solidFill>
                <a:cs typeface="Franklin Gothic Book"/>
              </a:rPr>
              <a:t>and work and love and achievement and learning and appreciation and gratitude – and a sense of a job well done. I think that </a:t>
            </a:r>
            <a:r>
              <a:rPr lang="en-US" sz="2400" b="1" dirty="0">
                <a:solidFill>
                  <a:srgbClr val="FFFF00"/>
                </a:solidFill>
                <a:cs typeface="Franklin Gothic Medium"/>
              </a:rPr>
              <a:t>it feels good to be a doctor, and better to be a better doctor</a:t>
            </a:r>
            <a:r>
              <a:rPr lang="en-US" sz="2400" b="1" dirty="0">
                <a:solidFill>
                  <a:srgbClr val="FFFF00"/>
                </a:solidFill>
                <a:cs typeface="Franklin Gothic Book"/>
              </a:rPr>
              <a:t>.</a:t>
            </a:r>
            <a:r>
              <a:rPr lang="en-US" sz="2400" dirty="0">
                <a:solidFill>
                  <a:srgbClr val="FFFF00"/>
                </a:solidFill>
                <a:cs typeface="Franklin Gothic Book"/>
              </a:rPr>
              <a:t> </a:t>
            </a:r>
            <a:r>
              <a:rPr lang="en-US" sz="2400" dirty="0">
                <a:solidFill>
                  <a:schemeClr val="bg1"/>
                </a:solidFill>
                <a:cs typeface="Franklin Gothic Book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  <a:cs typeface="Franklin Gothic Book"/>
              </a:rPr>
              <a:t>“When we begin to attach dollar amounts to throughputs and to individual pay, </a:t>
            </a:r>
            <a:r>
              <a:rPr lang="en-US" sz="2400" b="1" dirty="0">
                <a:solidFill>
                  <a:srgbClr val="FFFF00"/>
                </a:solidFill>
                <a:cs typeface="Franklin Gothic Book"/>
              </a:rPr>
              <a:t>we are playing with fire. </a:t>
            </a:r>
            <a:r>
              <a:rPr lang="en-US" sz="2400" dirty="0">
                <a:solidFill>
                  <a:schemeClr val="bg1"/>
                </a:solidFill>
                <a:cs typeface="Franklin Gothic Book"/>
              </a:rPr>
              <a:t>The first and most important effect of that may be to begin to </a:t>
            </a:r>
            <a:r>
              <a:rPr lang="en-US" sz="2400" b="1" dirty="0">
                <a:solidFill>
                  <a:srgbClr val="FFFF00"/>
                </a:solidFill>
                <a:cs typeface="Franklin Gothic Medium"/>
              </a:rPr>
              <a:t>dissociate people from their work</a:t>
            </a:r>
            <a:r>
              <a:rPr lang="en-US" sz="2400" b="1" dirty="0">
                <a:solidFill>
                  <a:schemeClr val="bg1"/>
                </a:solidFill>
                <a:cs typeface="Franklin Gothic Book"/>
              </a:rPr>
              <a:t>.</a:t>
            </a:r>
            <a:r>
              <a:rPr lang="ja-JP" altLang="en-US" sz="2400" dirty="0">
                <a:solidFill>
                  <a:schemeClr val="bg1"/>
                </a:solidFill>
                <a:cs typeface="Franklin Gothic Book"/>
              </a:rPr>
              <a:t>”</a:t>
            </a:r>
            <a:r>
              <a:rPr lang="en-US" altLang="ja-JP" sz="2400" dirty="0">
                <a:solidFill>
                  <a:schemeClr val="bg1"/>
                </a:solidFill>
                <a:cs typeface="Franklin Gothic Book"/>
              </a:rPr>
              <a:t> </a:t>
            </a:r>
          </a:p>
          <a:p>
            <a:pPr algn="r">
              <a:spcAft>
                <a:spcPts val="1200"/>
              </a:spcAft>
            </a:pPr>
            <a:r>
              <a:rPr lang="mr-IN" altLang="ja-JP" sz="2400" dirty="0">
                <a:solidFill>
                  <a:schemeClr val="bg1"/>
                </a:solidFill>
                <a:cs typeface="Franklin Gothic Book"/>
              </a:rPr>
              <a:t>–</a:t>
            </a:r>
            <a:r>
              <a:rPr lang="en-US" altLang="ja-JP" sz="2400" dirty="0">
                <a:solidFill>
                  <a:schemeClr val="bg1"/>
                </a:solidFill>
                <a:cs typeface="Franklin Gothic Book"/>
              </a:rPr>
              <a:t> Don Berwick M.D.</a:t>
            </a:r>
            <a:endParaRPr lang="en-US" sz="2400" b="1" dirty="0">
              <a:solidFill>
                <a:schemeClr val="bg1"/>
              </a:solidFill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61897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3862D6-F387-6C44-8D18-DA45AE107D20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Source: JGIM 2017;33:268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2163DE-12FD-2C43-9299-E0815EB25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Performance Monitoring Increased Documentation of Alcohol Counseling, But Not Real Counseling Rate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7D4F9-FBD3-3044-AC42-D62D6C63AB59}"/>
              </a:ext>
            </a:extLst>
          </p:cNvPr>
          <p:cNvSpPr txBox="1"/>
          <p:nvPr/>
        </p:nvSpPr>
        <p:spPr>
          <a:xfrm>
            <a:off x="1" y="2383604"/>
            <a:ext cx="30000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Alcohol counseling rate among patients screening positive for unhealthy use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F0BA21D-F824-D147-98F0-9C4D9CCE9D60}"/>
              </a:ext>
            </a:extLst>
          </p:cNvPr>
          <p:cNvGraphicFramePr/>
          <p:nvPr/>
        </p:nvGraphicFramePr>
        <p:xfrm>
          <a:off x="3000055" y="1690688"/>
          <a:ext cx="8353745" cy="4247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77425242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A966D02-5A21-9C42-9C35-567DC507A4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6170946"/>
              </p:ext>
            </p:extLst>
          </p:nvPr>
        </p:nvGraphicFramePr>
        <p:xfrm>
          <a:off x="80536" y="1690688"/>
          <a:ext cx="11605942" cy="4326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163634E-3737-A948-88C8-DE01BE87C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CHF and Pneumonia Death Rates Rose with Readmission Penalties</a:t>
            </a:r>
            <a:br>
              <a:rPr lang="en-US" dirty="0"/>
            </a:br>
            <a:r>
              <a:rPr lang="en-US" sz="2800" dirty="0"/>
              <a:t>Big penalties for readmission; small penalties for mortality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5939BA-2AD5-C54E-9631-C2146A12B97E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JAMA 2018;320:2542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BC0C95-A2FA-3D4E-965F-D4A895DCD0C9}"/>
              </a:ext>
            </a:extLst>
          </p:cNvPr>
          <p:cNvSpPr txBox="1"/>
          <p:nvPr/>
        </p:nvSpPr>
        <p:spPr>
          <a:xfrm>
            <a:off x="282497" y="2332155"/>
            <a:ext cx="2943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Time trend in 30-day post-discharge mortality rate</a:t>
            </a:r>
          </a:p>
        </p:txBody>
      </p:sp>
    </p:spTree>
    <p:extLst>
      <p:ext uri="{BB962C8B-B14F-4D97-AF65-F5344CB8AC3E}">
        <p14:creationId xmlns:p14="http://schemas.microsoft.com/office/powerpoint/2010/main" val="368791262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2292658" y="1715893"/>
            <a:ext cx="9037556" cy="3727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7" name="Table 26"/>
          <p:cNvGraphicFramePr>
            <a:graphicFrameLocks noGrp="1"/>
          </p:cNvGraphicFramePr>
          <p:nvPr/>
        </p:nvGraphicFramePr>
        <p:xfrm>
          <a:off x="2312978" y="2043235"/>
          <a:ext cx="9017235" cy="340018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017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5004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004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004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004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P4P Did Not Lower </a:t>
            </a:r>
            <a:br>
              <a:rPr lang="en-US" dirty="0"/>
            </a:br>
            <a:r>
              <a:rPr lang="en-US" dirty="0"/>
              <a:t>Hospital Mortality in England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Source: N </a:t>
            </a:r>
            <a:r>
              <a:rPr lang="nb-NO" dirty="0" err="1"/>
              <a:t>Engl</a:t>
            </a:r>
            <a:r>
              <a:rPr lang="nb-NO" dirty="0"/>
              <a:t> J Med 2014;371:540-548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782655" y="-806840"/>
            <a:ext cx="1676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dirty="0">
                <a:latin typeface="Arial" charset="0"/>
              </a:rPr>
              <a:t>P4P Hospitals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437947"/>
            <a:ext cx="2014143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30-Day Mortality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888999" y="5444963"/>
          <a:ext cx="10906758" cy="457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77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77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77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77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77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177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2007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2008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2009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2010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2011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2012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2281448" y="1694374"/>
            <a:ext cx="9048766" cy="3749047"/>
            <a:chOff x="1680873" y="1582613"/>
            <a:chExt cx="7034053" cy="4039981"/>
          </a:xfrm>
        </p:grpSpPr>
        <p:sp>
          <p:nvSpPr>
            <p:cNvPr id="15" name="Rectangle 14"/>
            <p:cNvSpPr/>
            <p:nvPr/>
          </p:nvSpPr>
          <p:spPr>
            <a:xfrm>
              <a:off x="1680873" y="1582613"/>
              <a:ext cx="2119827" cy="4039981"/>
            </a:xfrm>
            <a:prstGeom prst="rect">
              <a:avLst/>
            </a:prstGeom>
            <a:solidFill>
              <a:schemeClr val="tx1">
                <a:lumMod val="90000"/>
                <a:lumOff val="10000"/>
                <a:alpha val="40000"/>
              </a:schemeClr>
            </a:solidFill>
            <a:ln w="952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802643" y="1582613"/>
              <a:ext cx="2105469" cy="4039981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 w="952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910055" y="1582613"/>
              <a:ext cx="2804871" cy="4039981"/>
            </a:xfrm>
            <a:prstGeom prst="rect">
              <a:avLst/>
            </a:prstGeom>
            <a:solidFill>
              <a:srgbClr val="800000">
                <a:alpha val="40000"/>
              </a:srgbClr>
            </a:solidFill>
            <a:ln w="952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366014" y="1765847"/>
            <a:ext cx="2113977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dirty="0">
                <a:cs typeface="Franklin Gothic Medium"/>
              </a:rPr>
              <a:t>P4P Hospitals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01080" y="3021676"/>
            <a:ext cx="2395207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dirty="0">
                <a:cs typeface="Franklin Gothic Medium"/>
              </a:rPr>
              <a:t>Control Regions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564384" y="4758687"/>
            <a:ext cx="1583382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dirty="0">
                <a:cs typeface="Franklin Gothic Medium"/>
              </a:rPr>
              <a:t>Difference</a:t>
            </a:r>
          </a:p>
        </p:txBody>
      </p:sp>
      <p:sp>
        <p:nvSpPr>
          <p:cNvPr id="22" name="Left-Right Arrow Callout 21"/>
          <p:cNvSpPr/>
          <p:nvPr/>
        </p:nvSpPr>
        <p:spPr>
          <a:xfrm>
            <a:off x="2278947" y="3576787"/>
            <a:ext cx="2729493" cy="901824"/>
          </a:xfrm>
          <a:prstGeom prst="leftRightArrowCallout">
            <a:avLst/>
          </a:prstGeom>
          <a:solidFill>
            <a:schemeClr val="accent1"/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cs typeface="Franklin Gothic Medium"/>
              </a:rPr>
              <a:t>No </a:t>
            </a:r>
          </a:p>
          <a:p>
            <a:pPr algn="ctr"/>
            <a:r>
              <a:rPr lang="en-US" sz="2000" b="1" dirty="0">
                <a:cs typeface="Franklin Gothic Medium"/>
              </a:rPr>
              <a:t>P4P</a:t>
            </a:r>
          </a:p>
        </p:txBody>
      </p:sp>
      <p:sp>
        <p:nvSpPr>
          <p:cNvPr id="23" name="Left-Right Arrow Callout 22"/>
          <p:cNvSpPr/>
          <p:nvPr/>
        </p:nvSpPr>
        <p:spPr>
          <a:xfrm>
            <a:off x="5008440" y="3576787"/>
            <a:ext cx="2711024" cy="901824"/>
          </a:xfrm>
          <a:prstGeom prst="leftRightArrowCallout">
            <a:avLst>
              <a:gd name="adj1" fmla="val 25000"/>
              <a:gd name="adj2" fmla="val 25000"/>
              <a:gd name="adj3" fmla="val 25000"/>
              <a:gd name="adj4" fmla="val 60297"/>
            </a:avLst>
          </a:prstGeom>
          <a:solidFill>
            <a:schemeClr val="accent1"/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cs typeface="Franklin Gothic Medium"/>
              </a:rPr>
              <a:t>Bonuses Only</a:t>
            </a:r>
          </a:p>
        </p:txBody>
      </p:sp>
      <p:sp>
        <p:nvSpPr>
          <p:cNvPr id="24" name="Left-Right Arrow Callout 23"/>
          <p:cNvSpPr/>
          <p:nvPr/>
        </p:nvSpPr>
        <p:spPr>
          <a:xfrm>
            <a:off x="7719464" y="3576787"/>
            <a:ext cx="3610750" cy="901824"/>
          </a:xfrm>
          <a:prstGeom prst="leftRightArrowCallout">
            <a:avLst>
              <a:gd name="adj1" fmla="val 25000"/>
              <a:gd name="adj2" fmla="val 25000"/>
              <a:gd name="adj3" fmla="val 25000"/>
              <a:gd name="adj4" fmla="val 67933"/>
            </a:avLst>
          </a:prstGeom>
          <a:solidFill>
            <a:schemeClr val="accent1"/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cs typeface="Franklin Gothic Medium"/>
              </a:rPr>
              <a:t>Bonuses plus Incentives</a:t>
            </a:r>
          </a:p>
        </p:txBody>
      </p:sp>
      <p:sp>
        <p:nvSpPr>
          <p:cNvPr id="12" name="Freeform 11"/>
          <p:cNvSpPr/>
          <p:nvPr/>
        </p:nvSpPr>
        <p:spPr>
          <a:xfrm>
            <a:off x="2282157" y="1769198"/>
            <a:ext cx="8629684" cy="1114143"/>
          </a:xfrm>
          <a:custGeom>
            <a:avLst/>
            <a:gdLst>
              <a:gd name="connsiteX0" fmla="*/ 0 w 6661311"/>
              <a:gd name="connsiteY0" fmla="*/ 163210 h 1208773"/>
              <a:gd name="connsiteX1" fmla="*/ 367240 w 6661311"/>
              <a:gd name="connsiteY1" fmla="*/ 321320 h 1208773"/>
              <a:gd name="connsiteX2" fmla="*/ 729378 w 6661311"/>
              <a:gd name="connsiteY2" fmla="*/ 81605 h 1208773"/>
              <a:gd name="connsiteX3" fmla="*/ 1071115 w 6661311"/>
              <a:gd name="connsiteY3" fmla="*/ 0 h 1208773"/>
              <a:gd name="connsiteX4" fmla="*/ 1412851 w 6661311"/>
              <a:gd name="connsiteY4" fmla="*/ 438627 h 1208773"/>
              <a:gd name="connsiteX5" fmla="*/ 1774990 w 6661311"/>
              <a:gd name="connsiteY5" fmla="*/ 525332 h 1208773"/>
              <a:gd name="connsiteX6" fmla="*/ 2116726 w 6661311"/>
              <a:gd name="connsiteY6" fmla="*/ 86705 h 1208773"/>
              <a:gd name="connsiteX7" fmla="*/ 2494166 w 6661311"/>
              <a:gd name="connsiteY7" fmla="*/ 494730 h 1208773"/>
              <a:gd name="connsiteX8" fmla="*/ 2815501 w 6661311"/>
              <a:gd name="connsiteY8" fmla="*/ 821150 h 1208773"/>
              <a:gd name="connsiteX9" fmla="*/ 3157237 w 6661311"/>
              <a:gd name="connsiteY9" fmla="*/ 831350 h 1208773"/>
              <a:gd name="connsiteX10" fmla="*/ 3504074 w 6661311"/>
              <a:gd name="connsiteY10" fmla="*/ 484529 h 1208773"/>
              <a:gd name="connsiteX11" fmla="*/ 3876414 w 6661311"/>
              <a:gd name="connsiteY11" fmla="*/ 657940 h 1208773"/>
              <a:gd name="connsiteX12" fmla="*/ 4228351 w 6661311"/>
              <a:gd name="connsiteY12" fmla="*/ 923156 h 1208773"/>
              <a:gd name="connsiteX13" fmla="*/ 4559887 w 6661311"/>
              <a:gd name="connsiteY13" fmla="*/ 907855 h 1208773"/>
              <a:gd name="connsiteX14" fmla="*/ 4916925 w 6661311"/>
              <a:gd name="connsiteY14" fmla="*/ 474329 h 1208773"/>
              <a:gd name="connsiteX15" fmla="*/ 5258661 w 6661311"/>
              <a:gd name="connsiteY15" fmla="*/ 749745 h 1208773"/>
              <a:gd name="connsiteX16" fmla="*/ 5605498 w 6661311"/>
              <a:gd name="connsiteY16" fmla="*/ 933356 h 1208773"/>
              <a:gd name="connsiteX17" fmla="*/ 5957436 w 6661311"/>
              <a:gd name="connsiteY17" fmla="*/ 1208773 h 1208773"/>
              <a:gd name="connsiteX18" fmla="*/ 6309373 w 6661311"/>
              <a:gd name="connsiteY18" fmla="*/ 841551 h 1208773"/>
              <a:gd name="connsiteX19" fmla="*/ 6661311 w 6661311"/>
              <a:gd name="connsiteY19" fmla="*/ 958858 h 1208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661311" h="1208773">
                <a:moveTo>
                  <a:pt x="0" y="163210"/>
                </a:moveTo>
                <a:lnTo>
                  <a:pt x="367240" y="321320"/>
                </a:lnTo>
                <a:lnTo>
                  <a:pt x="729378" y="81605"/>
                </a:lnTo>
                <a:lnTo>
                  <a:pt x="1071115" y="0"/>
                </a:lnTo>
                <a:lnTo>
                  <a:pt x="1412851" y="438627"/>
                </a:lnTo>
                <a:lnTo>
                  <a:pt x="1774990" y="525332"/>
                </a:lnTo>
                <a:lnTo>
                  <a:pt x="2116726" y="86705"/>
                </a:lnTo>
                <a:lnTo>
                  <a:pt x="2494166" y="494730"/>
                </a:lnTo>
                <a:lnTo>
                  <a:pt x="2815501" y="821150"/>
                </a:lnTo>
                <a:lnTo>
                  <a:pt x="3157237" y="831350"/>
                </a:lnTo>
                <a:lnTo>
                  <a:pt x="3504074" y="484529"/>
                </a:lnTo>
                <a:lnTo>
                  <a:pt x="3876414" y="657940"/>
                </a:lnTo>
                <a:lnTo>
                  <a:pt x="4228351" y="923156"/>
                </a:lnTo>
                <a:lnTo>
                  <a:pt x="4559887" y="907855"/>
                </a:lnTo>
                <a:lnTo>
                  <a:pt x="4916925" y="474329"/>
                </a:lnTo>
                <a:lnTo>
                  <a:pt x="5258661" y="749745"/>
                </a:lnTo>
                <a:lnTo>
                  <a:pt x="5605498" y="933356"/>
                </a:lnTo>
                <a:lnTo>
                  <a:pt x="5957436" y="1208773"/>
                </a:lnTo>
                <a:lnTo>
                  <a:pt x="6309373" y="841551"/>
                </a:lnTo>
                <a:lnTo>
                  <a:pt x="6661311" y="958858"/>
                </a:lnTo>
              </a:path>
            </a:pathLst>
          </a:custGeom>
          <a:ln w="76200" cmpd="sng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2281448" y="2044778"/>
            <a:ext cx="8630393" cy="927136"/>
          </a:xfrm>
          <a:custGeom>
            <a:avLst/>
            <a:gdLst>
              <a:gd name="connsiteX0" fmla="*/ 0 w 6666411"/>
              <a:gd name="connsiteY0" fmla="*/ 265216 h 1009861"/>
              <a:gd name="connsiteX1" fmla="*/ 372340 w 6666411"/>
              <a:gd name="connsiteY1" fmla="*/ 357022 h 1009861"/>
              <a:gd name="connsiteX2" fmla="*/ 729378 w 6666411"/>
              <a:gd name="connsiteY2" fmla="*/ 40803 h 1009861"/>
              <a:gd name="connsiteX3" fmla="*/ 1076215 w 6666411"/>
              <a:gd name="connsiteY3" fmla="*/ 0 h 1009861"/>
              <a:gd name="connsiteX4" fmla="*/ 1407751 w 6666411"/>
              <a:gd name="connsiteY4" fmla="*/ 285617 h 1009861"/>
              <a:gd name="connsiteX5" fmla="*/ 1769889 w 6666411"/>
              <a:gd name="connsiteY5" fmla="*/ 469228 h 1009861"/>
              <a:gd name="connsiteX6" fmla="*/ 2106525 w 6666411"/>
              <a:gd name="connsiteY6" fmla="*/ 96906 h 1009861"/>
              <a:gd name="connsiteX7" fmla="*/ 2463563 w 6666411"/>
              <a:gd name="connsiteY7" fmla="*/ 255016 h 1009861"/>
              <a:gd name="connsiteX8" fmla="*/ 2825702 w 6666411"/>
              <a:gd name="connsiteY8" fmla="*/ 612037 h 1009861"/>
              <a:gd name="connsiteX9" fmla="*/ 3167438 w 6666411"/>
              <a:gd name="connsiteY9" fmla="*/ 622238 h 1009861"/>
              <a:gd name="connsiteX10" fmla="*/ 3514275 w 6666411"/>
              <a:gd name="connsiteY10" fmla="*/ 336621 h 1009861"/>
              <a:gd name="connsiteX11" fmla="*/ 3856012 w 6666411"/>
              <a:gd name="connsiteY11" fmla="*/ 413125 h 1009861"/>
              <a:gd name="connsiteX12" fmla="*/ 4218150 w 6666411"/>
              <a:gd name="connsiteY12" fmla="*/ 759946 h 1009861"/>
              <a:gd name="connsiteX13" fmla="*/ 4559887 w 6666411"/>
              <a:gd name="connsiteY13" fmla="*/ 882353 h 1009861"/>
              <a:gd name="connsiteX14" fmla="*/ 4911824 w 6666411"/>
              <a:gd name="connsiteY14" fmla="*/ 448827 h 1009861"/>
              <a:gd name="connsiteX15" fmla="*/ 5268862 w 6666411"/>
              <a:gd name="connsiteY15" fmla="*/ 678341 h 1009861"/>
              <a:gd name="connsiteX16" fmla="*/ 5615699 w 6666411"/>
              <a:gd name="connsiteY16" fmla="*/ 943557 h 1009861"/>
              <a:gd name="connsiteX17" fmla="*/ 5952335 w 6666411"/>
              <a:gd name="connsiteY17" fmla="*/ 1009861 h 1009861"/>
              <a:gd name="connsiteX18" fmla="*/ 6309373 w 6666411"/>
              <a:gd name="connsiteY18" fmla="*/ 846651 h 1009861"/>
              <a:gd name="connsiteX19" fmla="*/ 6666411 w 6666411"/>
              <a:gd name="connsiteY19" fmla="*/ 872153 h 1009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666411" h="1009861">
                <a:moveTo>
                  <a:pt x="0" y="265216"/>
                </a:moveTo>
                <a:lnTo>
                  <a:pt x="372340" y="357022"/>
                </a:lnTo>
                <a:lnTo>
                  <a:pt x="729378" y="40803"/>
                </a:lnTo>
                <a:lnTo>
                  <a:pt x="1076215" y="0"/>
                </a:lnTo>
                <a:lnTo>
                  <a:pt x="1407751" y="285617"/>
                </a:lnTo>
                <a:lnTo>
                  <a:pt x="1769889" y="469228"/>
                </a:lnTo>
                <a:lnTo>
                  <a:pt x="2106525" y="96906"/>
                </a:lnTo>
                <a:lnTo>
                  <a:pt x="2463563" y="255016"/>
                </a:lnTo>
                <a:lnTo>
                  <a:pt x="2825702" y="612037"/>
                </a:lnTo>
                <a:lnTo>
                  <a:pt x="3167438" y="622238"/>
                </a:lnTo>
                <a:lnTo>
                  <a:pt x="3514275" y="336621"/>
                </a:lnTo>
                <a:lnTo>
                  <a:pt x="3856012" y="413125"/>
                </a:lnTo>
                <a:lnTo>
                  <a:pt x="4218150" y="759946"/>
                </a:lnTo>
                <a:lnTo>
                  <a:pt x="4559887" y="882353"/>
                </a:lnTo>
                <a:lnTo>
                  <a:pt x="4911824" y="448827"/>
                </a:lnTo>
                <a:lnTo>
                  <a:pt x="5268862" y="678341"/>
                </a:lnTo>
                <a:lnTo>
                  <a:pt x="5615699" y="943557"/>
                </a:lnTo>
                <a:lnTo>
                  <a:pt x="5952335" y="1009861"/>
                </a:lnTo>
                <a:lnTo>
                  <a:pt x="6309373" y="846651"/>
                </a:lnTo>
                <a:lnTo>
                  <a:pt x="6666411" y="872153"/>
                </a:lnTo>
              </a:path>
            </a:pathLst>
          </a:custGeom>
          <a:ln w="76200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2282864" y="5083484"/>
            <a:ext cx="8628977" cy="282270"/>
          </a:xfrm>
          <a:custGeom>
            <a:avLst/>
            <a:gdLst>
              <a:gd name="connsiteX0" fmla="*/ 0 w 6656210"/>
              <a:gd name="connsiteY0" fmla="*/ 0 h 326420"/>
              <a:gd name="connsiteX1" fmla="*/ 357039 w 6656210"/>
              <a:gd name="connsiteY1" fmla="*/ 56103 h 326420"/>
              <a:gd name="connsiteX2" fmla="*/ 708976 w 6656210"/>
              <a:gd name="connsiteY2" fmla="*/ 142809 h 326420"/>
              <a:gd name="connsiteX3" fmla="*/ 1066014 w 6656210"/>
              <a:gd name="connsiteY3" fmla="*/ 86705 h 326420"/>
              <a:gd name="connsiteX4" fmla="*/ 1423052 w 6656210"/>
              <a:gd name="connsiteY4" fmla="*/ 239714 h 326420"/>
              <a:gd name="connsiteX5" fmla="*/ 1764789 w 6656210"/>
              <a:gd name="connsiteY5" fmla="*/ 142809 h 326420"/>
              <a:gd name="connsiteX6" fmla="*/ 2116726 w 6656210"/>
              <a:gd name="connsiteY6" fmla="*/ 86705 h 326420"/>
              <a:gd name="connsiteX7" fmla="*/ 2453362 w 6656210"/>
              <a:gd name="connsiteY7" fmla="*/ 306018 h 326420"/>
              <a:gd name="connsiteX8" fmla="*/ 2810400 w 6656210"/>
              <a:gd name="connsiteY8" fmla="*/ 306018 h 326420"/>
              <a:gd name="connsiteX9" fmla="*/ 3162338 w 6656210"/>
              <a:gd name="connsiteY9" fmla="*/ 295818 h 326420"/>
              <a:gd name="connsiteX10" fmla="*/ 3514275 w 6656210"/>
              <a:gd name="connsiteY10" fmla="*/ 260116 h 326420"/>
              <a:gd name="connsiteX11" fmla="*/ 3866213 w 6656210"/>
              <a:gd name="connsiteY11" fmla="*/ 326420 h 326420"/>
              <a:gd name="connsiteX12" fmla="*/ 4207949 w 6656210"/>
              <a:gd name="connsiteY12" fmla="*/ 244815 h 326420"/>
              <a:gd name="connsiteX13" fmla="*/ 4564987 w 6656210"/>
              <a:gd name="connsiteY13" fmla="*/ 112207 h 326420"/>
              <a:gd name="connsiteX14" fmla="*/ 4906724 w 6656210"/>
              <a:gd name="connsiteY14" fmla="*/ 137708 h 326420"/>
              <a:gd name="connsiteX15" fmla="*/ 5263762 w 6656210"/>
              <a:gd name="connsiteY15" fmla="*/ 178511 h 326420"/>
              <a:gd name="connsiteX16" fmla="*/ 5610599 w 6656210"/>
              <a:gd name="connsiteY16" fmla="*/ 81605 h 326420"/>
              <a:gd name="connsiteX17" fmla="*/ 5957436 w 6656210"/>
              <a:gd name="connsiteY17" fmla="*/ 285617 h 326420"/>
              <a:gd name="connsiteX18" fmla="*/ 6314474 w 6656210"/>
              <a:gd name="connsiteY18" fmla="*/ 91805 h 326420"/>
              <a:gd name="connsiteX19" fmla="*/ 6656210 w 6656210"/>
              <a:gd name="connsiteY19" fmla="*/ 178511 h 326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656210" h="326420">
                <a:moveTo>
                  <a:pt x="0" y="0"/>
                </a:moveTo>
                <a:lnTo>
                  <a:pt x="357039" y="56103"/>
                </a:lnTo>
                <a:lnTo>
                  <a:pt x="708976" y="142809"/>
                </a:lnTo>
                <a:lnTo>
                  <a:pt x="1066014" y="86705"/>
                </a:lnTo>
                <a:lnTo>
                  <a:pt x="1423052" y="239714"/>
                </a:lnTo>
                <a:lnTo>
                  <a:pt x="1764789" y="142809"/>
                </a:lnTo>
                <a:lnTo>
                  <a:pt x="2116726" y="86705"/>
                </a:lnTo>
                <a:lnTo>
                  <a:pt x="2453362" y="306018"/>
                </a:lnTo>
                <a:lnTo>
                  <a:pt x="2810400" y="306018"/>
                </a:lnTo>
                <a:lnTo>
                  <a:pt x="3162338" y="295818"/>
                </a:lnTo>
                <a:lnTo>
                  <a:pt x="3514275" y="260116"/>
                </a:lnTo>
                <a:lnTo>
                  <a:pt x="3866213" y="326420"/>
                </a:lnTo>
                <a:lnTo>
                  <a:pt x="4207949" y="244815"/>
                </a:lnTo>
                <a:lnTo>
                  <a:pt x="4564987" y="112207"/>
                </a:lnTo>
                <a:lnTo>
                  <a:pt x="4906724" y="137708"/>
                </a:lnTo>
                <a:lnTo>
                  <a:pt x="5263762" y="178511"/>
                </a:lnTo>
                <a:lnTo>
                  <a:pt x="5610599" y="81605"/>
                </a:lnTo>
                <a:lnTo>
                  <a:pt x="5957436" y="285617"/>
                </a:lnTo>
                <a:lnTo>
                  <a:pt x="6314474" y="91805"/>
                </a:lnTo>
                <a:lnTo>
                  <a:pt x="6656210" y="178511"/>
                </a:lnTo>
              </a:path>
            </a:pathLst>
          </a:custGeom>
          <a:ln w="76200" cmpd="sng">
            <a:solidFill>
              <a:srgbClr val="8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1124259" y="1794845"/>
          <a:ext cx="1188720" cy="4301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60231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20%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0231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15%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0231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10%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0231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5%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0231">
                <a:tc>
                  <a:txBody>
                    <a:bodyPr/>
                    <a:lstStyle/>
                    <a:p>
                      <a:pPr algn="r"/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5910962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262360" cy="1325563"/>
          </a:xfrm>
        </p:spPr>
        <p:txBody>
          <a:bodyPr/>
          <a:lstStyle/>
          <a:p>
            <a:r>
              <a:rPr lang="en-US" dirty="0"/>
              <a:t>P4P Did Not Improve Mortality in England</a:t>
            </a:r>
            <a:br>
              <a:rPr lang="en-US" dirty="0"/>
            </a:br>
            <a:r>
              <a:rPr lang="en-US" sz="2400" dirty="0"/>
              <a:t>World’s largest P4P program tied 25% of GP income to quality targets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Lancet 2016;388:268</a:t>
            </a:r>
          </a:p>
          <a:p>
            <a:r>
              <a:rPr lang="en-US" dirty="0"/>
              <a:t>Note: Data shows trends compared to developed nations without P4P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281212"/>
            <a:ext cx="299720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Change </a:t>
            </a:r>
            <a:r>
              <a:rPr lang="en-US" sz="2400">
                <a:solidFill>
                  <a:schemeClr val="bg1"/>
                </a:solidFill>
              </a:rPr>
              <a:t>in Deaths/100,000 From Pre to Post P4P Implementation</a:t>
            </a:r>
            <a:endParaRPr lang="en-US" sz="2400" dirty="0">
              <a:solidFill>
                <a:schemeClr val="bg1"/>
              </a:solidFill>
            </a:endParaRPr>
          </a:p>
        </p:txBody>
      </p:sp>
      <p:graphicFrame>
        <p:nvGraphicFramePr>
          <p:cNvPr id="3" name="Chart 2"/>
          <p:cNvGraphicFramePr/>
          <p:nvPr/>
        </p:nvGraphicFramePr>
        <p:xfrm>
          <a:off x="2997200" y="1574800"/>
          <a:ext cx="8768080" cy="4622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10848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3" name="Rectangle 2">
            <a:extLst>
              <a:ext uri="{FF2B5EF4-FFF2-40B4-BE49-F238E27FC236}">
                <a16:creationId xmlns:a16="http://schemas.microsoft.com/office/drawing/2014/main" id="{A39EB597-63D5-434A-B022-05F1AA0DDA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1975" y="609600"/>
            <a:ext cx="10839450" cy="5715000"/>
          </a:xfrm>
        </p:spPr>
        <p:txBody>
          <a:bodyPr/>
          <a:lstStyle/>
          <a:p>
            <a:pPr>
              <a:tabLst>
                <a:tab pos="8013700" algn="l"/>
              </a:tabLst>
            </a:pPr>
            <a:r>
              <a:rPr lang="en-US" altLang="en-US" sz="7200" dirty="0"/>
              <a:t>Underinsurance</a:t>
            </a:r>
            <a:br>
              <a:rPr lang="en-US" altLang="en-US" sz="6000" dirty="0"/>
            </a:br>
            <a:r>
              <a:rPr lang="en-US" altLang="en-US" dirty="0"/>
              <a:t>Impedes Access, Worsens Health, and </a:t>
            </a:r>
            <a:br>
              <a:rPr lang="en-US" altLang="en-US" dirty="0"/>
            </a:br>
            <a:r>
              <a:rPr lang="en-US" altLang="en-US" dirty="0"/>
              <a:t>Bankrupts Families </a:t>
            </a:r>
            <a:endParaRPr lang="en-US" altLang="en-US" sz="6000" dirty="0"/>
          </a:p>
        </p:txBody>
      </p:sp>
    </p:spTree>
    <p:extLst>
      <p:ext uri="{BB962C8B-B14F-4D97-AF65-F5344CB8AC3E}">
        <p14:creationId xmlns:p14="http://schemas.microsoft.com/office/powerpoint/2010/main" val="380643429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 Hospitals Have Lower Mortality and Readmissions than Other Hospitals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/>
              <a:t>JAMA IM 2017;177:882</a:t>
            </a:r>
          </a:p>
          <a:p>
            <a:r>
              <a:rPr lang="en-US"/>
              <a:t>PNA = Pneumonia; All rates are risk-adjusted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2447365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30 Day Mortality or readmissions per 100 patients</a:t>
            </a:r>
          </a:p>
        </p:txBody>
      </p:sp>
      <p:graphicFrame>
        <p:nvGraphicFramePr>
          <p:cNvPr id="5" name="Chart 4"/>
          <p:cNvGraphicFramePr/>
          <p:nvPr/>
        </p:nvGraphicFramePr>
        <p:xfrm>
          <a:off x="1" y="1901953"/>
          <a:ext cx="11693768" cy="3960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217985" y="1794202"/>
            <a:ext cx="3552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Mortality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77908" y="1794202"/>
            <a:ext cx="3475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Readmissions</a:t>
            </a:r>
          </a:p>
        </p:txBody>
      </p:sp>
      <p:sp useBgFill="1">
        <p:nvSpPr>
          <p:cNvPr id="7" name="Rectangle 6"/>
          <p:cNvSpPr/>
          <p:nvPr/>
        </p:nvSpPr>
        <p:spPr>
          <a:xfrm>
            <a:off x="6981088" y="2141572"/>
            <a:ext cx="720973" cy="32217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3316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E5D13-E969-1F4A-A13D-DAF0A0412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71302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VA Hospitals Have Lower Mortality Than Nearby Hospitals</a:t>
            </a:r>
            <a:br>
              <a:rPr lang="en-US" dirty="0"/>
            </a:br>
            <a:r>
              <a:rPr lang="en-US" sz="2800" dirty="0"/>
              <a:t>A comparison of VA and non-VA hospitals in 121 hospital market areas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2D3C92-4414-EF42-9A27-0C1104233C85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Ann Intern Med 2019;170:426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E04BE2-7126-A645-A8EA-0886FD001718}"/>
              </a:ext>
            </a:extLst>
          </p:cNvPr>
          <p:cNvSpPr txBox="1"/>
          <p:nvPr/>
        </p:nvSpPr>
        <p:spPr>
          <a:xfrm>
            <a:off x="345688" y="2430966"/>
            <a:ext cx="23757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30-day mortality rate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DA6DC41-90C0-7C48-8E08-DD8F6AC838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3677395"/>
              </p:ext>
            </p:extLst>
          </p:nvPr>
        </p:nvGraphicFramePr>
        <p:xfrm>
          <a:off x="245327" y="1884556"/>
          <a:ext cx="11418849" cy="4253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82016051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2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/>
              <a:t>ACOs and  P4P:</a:t>
            </a:r>
            <a:br>
              <a:rPr lang="en-US" altLang="en-US"/>
            </a:br>
            <a:r>
              <a:rPr lang="en-US" altLang="en-US"/>
              <a:t>Implementation Without Evidence</a:t>
            </a:r>
          </a:p>
        </p:txBody>
      </p:sp>
      <p:sp>
        <p:nvSpPr>
          <p:cNvPr id="5" name="Freeform 4"/>
          <p:cNvSpPr/>
          <p:nvPr/>
        </p:nvSpPr>
        <p:spPr>
          <a:xfrm>
            <a:off x="429985" y="2439264"/>
            <a:ext cx="7162800" cy="1865382"/>
          </a:xfrm>
          <a:custGeom>
            <a:avLst/>
            <a:gdLst>
              <a:gd name="connsiteX0" fmla="*/ 0 w 10515600"/>
              <a:gd name="connsiteY0" fmla="*/ 0 h 1965599"/>
              <a:gd name="connsiteX1" fmla="*/ 10515600 w 10515600"/>
              <a:gd name="connsiteY1" fmla="*/ 0 h 1965599"/>
              <a:gd name="connsiteX2" fmla="*/ 10515600 w 10515600"/>
              <a:gd name="connsiteY2" fmla="*/ 1965599 h 1965599"/>
              <a:gd name="connsiteX3" fmla="*/ 0 w 10515600"/>
              <a:gd name="connsiteY3" fmla="*/ 1965599 h 1965599"/>
              <a:gd name="connsiteX4" fmla="*/ 0 w 10515600"/>
              <a:gd name="connsiteY4" fmla="*/ 0 h 1965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15600" h="1965599">
                <a:moveTo>
                  <a:pt x="0" y="0"/>
                </a:moveTo>
                <a:lnTo>
                  <a:pt x="10515600" y="0"/>
                </a:lnTo>
                <a:lnTo>
                  <a:pt x="10515600" y="1965599"/>
                </a:lnTo>
                <a:lnTo>
                  <a:pt x="0" y="196559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2880" tIns="333248" rIns="457200" bIns="170688" numCol="1" spcCol="1270" anchor="t" anchorCtr="0">
            <a:noAutofit/>
          </a:bodyPr>
          <a:lstStyle/>
          <a:p>
            <a:pPr marL="228600" lvl="1" indent="-228600" algn="l" defTabSz="1066800" rtl="0"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000" kern="1200" dirty="0"/>
              <a:t>No RCTs showing improved outcomes.</a:t>
            </a:r>
          </a:p>
          <a:p>
            <a:pPr marL="228600" lvl="1" indent="-228600" algn="l" defTabSz="1066800" rtl="0"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000" kern="1200" dirty="0"/>
              <a:t>No improvement in 3 largest programs.</a:t>
            </a:r>
          </a:p>
          <a:p>
            <a:pPr marL="228600" lvl="1" indent="-228600" algn="l" defTabSz="1066800" rtl="0"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000" kern="1200" dirty="0"/>
              <a:t>Negative side effects likely, e.g. increased CHF deaths.</a:t>
            </a:r>
          </a:p>
          <a:p>
            <a:pPr marL="228600" lvl="1" indent="-228600" algn="l" defTabSz="1066800" rtl="0"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000" kern="1200" dirty="0"/>
              <a:t>VA (no P4P) has better quality than hospitals paid P4P</a:t>
            </a:r>
          </a:p>
        </p:txBody>
      </p:sp>
      <p:sp>
        <p:nvSpPr>
          <p:cNvPr id="6" name="Freeform 5"/>
          <p:cNvSpPr/>
          <p:nvPr/>
        </p:nvSpPr>
        <p:spPr>
          <a:xfrm>
            <a:off x="612865" y="1838569"/>
            <a:ext cx="6196149" cy="904631"/>
          </a:xfrm>
          <a:custGeom>
            <a:avLst/>
            <a:gdLst>
              <a:gd name="connsiteX0" fmla="*/ 0 w 9799298"/>
              <a:gd name="connsiteY0" fmla="*/ 78722 h 472320"/>
              <a:gd name="connsiteX1" fmla="*/ 78722 w 9799298"/>
              <a:gd name="connsiteY1" fmla="*/ 0 h 472320"/>
              <a:gd name="connsiteX2" fmla="*/ 9720576 w 9799298"/>
              <a:gd name="connsiteY2" fmla="*/ 0 h 472320"/>
              <a:gd name="connsiteX3" fmla="*/ 9799298 w 9799298"/>
              <a:gd name="connsiteY3" fmla="*/ 78722 h 472320"/>
              <a:gd name="connsiteX4" fmla="*/ 9799298 w 9799298"/>
              <a:gd name="connsiteY4" fmla="*/ 393598 h 472320"/>
              <a:gd name="connsiteX5" fmla="*/ 9720576 w 9799298"/>
              <a:gd name="connsiteY5" fmla="*/ 472320 h 472320"/>
              <a:gd name="connsiteX6" fmla="*/ 78722 w 9799298"/>
              <a:gd name="connsiteY6" fmla="*/ 472320 h 472320"/>
              <a:gd name="connsiteX7" fmla="*/ 0 w 9799298"/>
              <a:gd name="connsiteY7" fmla="*/ 393598 h 472320"/>
              <a:gd name="connsiteX8" fmla="*/ 0 w 9799298"/>
              <a:gd name="connsiteY8" fmla="*/ 78722 h 47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99298" h="472320">
                <a:moveTo>
                  <a:pt x="0" y="78722"/>
                </a:moveTo>
                <a:cubicBezTo>
                  <a:pt x="0" y="35245"/>
                  <a:pt x="35245" y="0"/>
                  <a:pt x="78722" y="0"/>
                </a:cubicBezTo>
                <a:lnTo>
                  <a:pt x="9720576" y="0"/>
                </a:lnTo>
                <a:cubicBezTo>
                  <a:pt x="9764053" y="0"/>
                  <a:pt x="9799298" y="35245"/>
                  <a:pt x="9799298" y="78722"/>
                </a:cubicBezTo>
                <a:lnTo>
                  <a:pt x="9799298" y="393598"/>
                </a:lnTo>
                <a:cubicBezTo>
                  <a:pt x="9799298" y="437075"/>
                  <a:pt x="9764053" y="472320"/>
                  <a:pt x="9720576" y="472320"/>
                </a:cubicBezTo>
                <a:lnTo>
                  <a:pt x="78722" y="472320"/>
                </a:lnTo>
                <a:cubicBezTo>
                  <a:pt x="35245" y="472320"/>
                  <a:pt x="0" y="437075"/>
                  <a:pt x="0" y="393598"/>
                </a:cubicBezTo>
                <a:lnTo>
                  <a:pt x="0" y="78722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1282" tIns="23057" rIns="114497" bIns="23057" numCol="1" spcCol="1270" anchor="ctr" anchorCtr="0">
            <a:noAutofit/>
          </a:bodyPr>
          <a:lstStyle/>
          <a:p>
            <a:pPr lvl="0" algn="l" defTabSz="10668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/>
              <a:t>P4P – Official Medicare policy, widely adopted by private payers</a:t>
            </a:r>
          </a:p>
        </p:txBody>
      </p:sp>
      <p:sp>
        <p:nvSpPr>
          <p:cNvPr id="7" name="Freeform 6"/>
          <p:cNvSpPr/>
          <p:nvPr/>
        </p:nvSpPr>
        <p:spPr>
          <a:xfrm>
            <a:off x="429985" y="4711837"/>
            <a:ext cx="7162800" cy="1482740"/>
          </a:xfrm>
          <a:custGeom>
            <a:avLst/>
            <a:gdLst>
              <a:gd name="connsiteX0" fmla="*/ 0 w 10515600"/>
              <a:gd name="connsiteY0" fmla="*/ 0 h 1562400"/>
              <a:gd name="connsiteX1" fmla="*/ 10515600 w 10515600"/>
              <a:gd name="connsiteY1" fmla="*/ 0 h 1562400"/>
              <a:gd name="connsiteX2" fmla="*/ 10515600 w 10515600"/>
              <a:gd name="connsiteY2" fmla="*/ 1562400 h 1562400"/>
              <a:gd name="connsiteX3" fmla="*/ 0 w 10515600"/>
              <a:gd name="connsiteY3" fmla="*/ 1562400 h 1562400"/>
              <a:gd name="connsiteX4" fmla="*/ 0 w 10515600"/>
              <a:gd name="connsiteY4" fmla="*/ 0 h 156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15600" h="1562400">
                <a:moveTo>
                  <a:pt x="0" y="0"/>
                </a:moveTo>
                <a:lnTo>
                  <a:pt x="10515600" y="0"/>
                </a:lnTo>
                <a:lnTo>
                  <a:pt x="10515600" y="1562400"/>
                </a:lnTo>
                <a:lnTo>
                  <a:pt x="0" y="15624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2880" tIns="333248" rIns="457200" bIns="170688" numCol="1" spcCol="1270" anchor="t" anchorCtr="0">
            <a:noAutofit/>
          </a:bodyPr>
          <a:lstStyle/>
          <a:p>
            <a:pPr marL="228600" lvl="1" indent="-228600" algn="l" defTabSz="1066800" rtl="0"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000" kern="1200"/>
              <a:t>No RCTs.</a:t>
            </a:r>
          </a:p>
          <a:p>
            <a:pPr marL="228600" lvl="1" indent="-228600" algn="l" defTabSz="1066800" rtl="0"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000" kern="1200"/>
              <a:t>No savings once bonuses factored in.</a:t>
            </a:r>
          </a:p>
          <a:p>
            <a:pPr marL="228600" lvl="1" indent="-228600" algn="l" defTabSz="1066800" rtl="0"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000" kern="1200"/>
              <a:t>Disturbing HMO experience.</a:t>
            </a:r>
          </a:p>
        </p:txBody>
      </p:sp>
      <p:sp>
        <p:nvSpPr>
          <p:cNvPr id="8" name="Freeform 7"/>
          <p:cNvSpPr/>
          <p:nvPr/>
        </p:nvSpPr>
        <p:spPr>
          <a:xfrm>
            <a:off x="612865" y="4475677"/>
            <a:ext cx="6196149" cy="472320"/>
          </a:xfrm>
          <a:custGeom>
            <a:avLst/>
            <a:gdLst>
              <a:gd name="connsiteX0" fmla="*/ 0 w 9799298"/>
              <a:gd name="connsiteY0" fmla="*/ 78722 h 472320"/>
              <a:gd name="connsiteX1" fmla="*/ 78722 w 9799298"/>
              <a:gd name="connsiteY1" fmla="*/ 0 h 472320"/>
              <a:gd name="connsiteX2" fmla="*/ 9720576 w 9799298"/>
              <a:gd name="connsiteY2" fmla="*/ 0 h 472320"/>
              <a:gd name="connsiteX3" fmla="*/ 9799298 w 9799298"/>
              <a:gd name="connsiteY3" fmla="*/ 78722 h 472320"/>
              <a:gd name="connsiteX4" fmla="*/ 9799298 w 9799298"/>
              <a:gd name="connsiteY4" fmla="*/ 393598 h 472320"/>
              <a:gd name="connsiteX5" fmla="*/ 9720576 w 9799298"/>
              <a:gd name="connsiteY5" fmla="*/ 472320 h 472320"/>
              <a:gd name="connsiteX6" fmla="*/ 78722 w 9799298"/>
              <a:gd name="connsiteY6" fmla="*/ 472320 h 472320"/>
              <a:gd name="connsiteX7" fmla="*/ 0 w 9799298"/>
              <a:gd name="connsiteY7" fmla="*/ 393598 h 472320"/>
              <a:gd name="connsiteX8" fmla="*/ 0 w 9799298"/>
              <a:gd name="connsiteY8" fmla="*/ 78722 h 47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99298" h="472320">
                <a:moveTo>
                  <a:pt x="0" y="78722"/>
                </a:moveTo>
                <a:cubicBezTo>
                  <a:pt x="0" y="35245"/>
                  <a:pt x="35245" y="0"/>
                  <a:pt x="78722" y="0"/>
                </a:cubicBezTo>
                <a:lnTo>
                  <a:pt x="9720576" y="0"/>
                </a:lnTo>
                <a:cubicBezTo>
                  <a:pt x="9764053" y="0"/>
                  <a:pt x="9799298" y="35245"/>
                  <a:pt x="9799298" y="78722"/>
                </a:cubicBezTo>
                <a:lnTo>
                  <a:pt x="9799298" y="393598"/>
                </a:lnTo>
                <a:cubicBezTo>
                  <a:pt x="9799298" y="437075"/>
                  <a:pt x="9764053" y="472320"/>
                  <a:pt x="9720576" y="472320"/>
                </a:cubicBezTo>
                <a:lnTo>
                  <a:pt x="78722" y="472320"/>
                </a:lnTo>
                <a:cubicBezTo>
                  <a:pt x="35245" y="472320"/>
                  <a:pt x="0" y="437075"/>
                  <a:pt x="0" y="393598"/>
                </a:cubicBezTo>
                <a:lnTo>
                  <a:pt x="0" y="78722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1282" tIns="23057" rIns="114497" bIns="23057" numCol="1" spcCol="1270" anchor="ctr" anchorCtr="0">
            <a:noAutofit/>
          </a:bodyPr>
          <a:lstStyle/>
          <a:p>
            <a:pPr lvl="0" algn="l" defTabSz="10668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/>
              <a:t>ACOs – Newest health policy panacea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298870" y="2032641"/>
            <a:ext cx="4359730" cy="375487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 wrap="square" lIns="182880" tIns="182880" rIns="182880" bIns="182880" rtlCol="0" anchor="ctr" anchorCtr="0">
            <a:spAutoFit/>
          </a:bodyPr>
          <a:lstStyle/>
          <a:p>
            <a:pPr algn="ctr"/>
            <a:r>
              <a:rPr lang="en-US" altLang="en-US" sz="2800">
                <a:solidFill>
                  <a:schemeClr val="bg1"/>
                </a:solidFill>
              </a:rPr>
              <a:t>Implementing </a:t>
            </a:r>
            <a:r>
              <a:rPr lang="en-US" altLang="en-US" sz="2800" b="1" i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everywhere</a:t>
            </a:r>
            <a:r>
              <a:rPr lang="en-US" altLang="en-US" sz="280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</a:t>
            </a:r>
            <a:r>
              <a:rPr lang="en-US" altLang="en-US" sz="2800">
                <a:solidFill>
                  <a:schemeClr val="bg1"/>
                </a:solidFill>
              </a:rPr>
              <a:t>interventions which </a:t>
            </a:r>
          </a:p>
          <a:p>
            <a:pPr algn="ctr"/>
            <a:r>
              <a:rPr lang="en-US" altLang="en-US" sz="2800">
                <a:solidFill>
                  <a:schemeClr val="bg1"/>
                </a:solidFill>
              </a:rPr>
              <a:t>have been proven </a:t>
            </a:r>
            <a:r>
              <a:rPr lang="en-US" altLang="en-US" sz="2800" b="1" i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nowhere</a:t>
            </a:r>
            <a:r>
              <a:rPr lang="en-US" altLang="en-US" sz="280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</a:t>
            </a:r>
          </a:p>
          <a:p>
            <a:pPr algn="ctr"/>
            <a:r>
              <a:rPr lang="en-US" altLang="en-US" sz="4000" b="1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risks failure on a colossal scale </a:t>
            </a:r>
            <a:endParaRPr lang="en-US" altLang="en-US" sz="2800" b="1">
              <a:solidFill>
                <a:srgbClr val="FFFF00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478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" grpId="0" uiExpand="1" build="p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947057" y="609600"/>
            <a:ext cx="10744200" cy="5943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6600"/>
              <a:t>Mandate Model Reform:</a:t>
            </a:r>
            <a:br>
              <a:rPr lang="en-US" altLang="en-US" sz="6600"/>
            </a:br>
            <a:r>
              <a:rPr lang="en-US" altLang="en-US" sz="6600"/>
              <a:t>Keeping Private Insurers In Charge</a:t>
            </a:r>
          </a:p>
        </p:txBody>
      </p:sp>
    </p:spTree>
    <p:extLst>
      <p:ext uri="{BB962C8B-B14F-4D97-AF65-F5344CB8AC3E}">
        <p14:creationId xmlns:p14="http://schemas.microsoft.com/office/powerpoint/2010/main" val="1891829944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587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“Mandate Model” of Reform</a:t>
            </a:r>
          </a:p>
        </p:txBody>
      </p:sp>
      <p:pic>
        <p:nvPicPr>
          <p:cNvPr id="34" name="Picture 4" descr="richard-nixon-picture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45130" y="3958523"/>
            <a:ext cx="1448690" cy="1865693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838200" y="1579059"/>
            <a:ext cx="7405309" cy="4431853"/>
          </a:xfrm>
          <a:prstGeom prst="rect">
            <a:avLst/>
          </a:prstGeom>
        </p:spPr>
        <p:txBody>
          <a:bodyPr vert="horz" lIns="91291" tIns="45648" rIns="91291" bIns="45648" rtlCol="0">
            <a:norm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6725" indent="-466725">
              <a:spcAft>
                <a:spcPts val="1200"/>
              </a:spcAft>
              <a:buClr>
                <a:schemeClr val="bg1"/>
              </a:buClr>
              <a:buFont typeface="+mj-lt"/>
              <a:buAutoNum type="arabicPeriod"/>
            </a:pPr>
            <a:r>
              <a:rPr lang="en-US" altLang="en-US" sz="2800" dirty="0">
                <a:solidFill>
                  <a:schemeClr val="bg1"/>
                </a:solidFill>
                <a:latin typeface="+mn-lt"/>
                <a:ea typeface="Franklin Gothic Book" charset="0"/>
                <a:cs typeface="Franklin Gothic Book" charset="0"/>
              </a:rPr>
              <a:t>Expanded Medicaid-like program</a:t>
            </a:r>
          </a:p>
          <a:p>
            <a:pPr marL="628650" lvl="1" indent="-222250">
              <a:spcAft>
                <a:spcPts val="1200"/>
              </a:spcAft>
              <a:buClr>
                <a:schemeClr val="bg1"/>
              </a:buClr>
            </a:pPr>
            <a:r>
              <a:rPr lang="en-US" altLang="en-US" dirty="0">
                <a:solidFill>
                  <a:schemeClr val="bg1"/>
                </a:solidFill>
                <a:latin typeface="+mn-lt"/>
                <a:ea typeface="Franklin Gothic Book" charset="0"/>
                <a:cs typeface="Franklin Gothic Book" charset="0"/>
              </a:rPr>
              <a:t>Free for the poor</a:t>
            </a:r>
          </a:p>
          <a:p>
            <a:pPr marL="628650" lvl="1" indent="-222250">
              <a:spcAft>
                <a:spcPts val="1200"/>
              </a:spcAft>
              <a:buClr>
                <a:schemeClr val="bg1"/>
              </a:buClr>
            </a:pPr>
            <a:r>
              <a:rPr lang="en-US" altLang="en-US" dirty="0">
                <a:solidFill>
                  <a:schemeClr val="bg1"/>
                </a:solidFill>
                <a:latin typeface="+mn-lt"/>
                <a:ea typeface="Franklin Gothic Book" charset="0"/>
                <a:cs typeface="Franklin Gothic Book" charset="0"/>
              </a:rPr>
              <a:t>Subsidies for low income</a:t>
            </a:r>
          </a:p>
          <a:p>
            <a:pPr marL="628650" lvl="1" indent="-222250">
              <a:spcAft>
                <a:spcPts val="1200"/>
              </a:spcAft>
              <a:buClr>
                <a:schemeClr val="bg1"/>
              </a:buClr>
            </a:pPr>
            <a:r>
              <a:rPr lang="en-US" altLang="en-US" dirty="0">
                <a:solidFill>
                  <a:schemeClr val="bg1"/>
                </a:solidFill>
                <a:latin typeface="+mn-lt"/>
                <a:ea typeface="Franklin Gothic Book" charset="0"/>
                <a:cs typeface="Franklin Gothic Book" charset="0"/>
              </a:rPr>
              <a:t>Buy-in without subsidies for others</a:t>
            </a:r>
          </a:p>
          <a:p>
            <a:pPr marL="466725" indent="-466725">
              <a:spcAft>
                <a:spcPts val="1200"/>
              </a:spcAft>
              <a:buClr>
                <a:schemeClr val="bg1"/>
              </a:buClr>
              <a:buFont typeface="+mj-lt"/>
              <a:buAutoNum type="arabicPeriod"/>
            </a:pPr>
            <a:r>
              <a:rPr lang="en-US" altLang="en-US" sz="2800" dirty="0">
                <a:solidFill>
                  <a:schemeClr val="bg1"/>
                </a:solidFill>
                <a:latin typeface="+mn-lt"/>
                <a:ea typeface="Franklin Gothic Book" charset="0"/>
                <a:cs typeface="Franklin Gothic Book" charset="0"/>
              </a:rPr>
              <a:t>Employer Mandate +/- Individual</a:t>
            </a:r>
          </a:p>
          <a:p>
            <a:pPr marL="466725" indent="-466725">
              <a:spcAft>
                <a:spcPts val="1200"/>
              </a:spcAft>
              <a:buClr>
                <a:schemeClr val="bg1"/>
              </a:buClr>
              <a:buFont typeface="+mj-lt"/>
              <a:buAutoNum type="arabicPeriod"/>
            </a:pPr>
            <a:r>
              <a:rPr lang="en-US" altLang="en-US" sz="2800" dirty="0">
                <a:solidFill>
                  <a:schemeClr val="bg1"/>
                </a:solidFill>
                <a:latin typeface="+mn-lt"/>
                <a:ea typeface="Franklin Gothic Book" charset="0"/>
                <a:cs typeface="Franklin Gothic Book" charset="0"/>
              </a:rPr>
              <a:t>Insurance Exchanges</a:t>
            </a:r>
          </a:p>
        </p:txBody>
      </p:sp>
      <p:pic>
        <p:nvPicPr>
          <p:cNvPr id="7" name="Picture 7" descr="heritage-foundation-logo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3904" y="3110663"/>
            <a:ext cx="1364573" cy="1481328"/>
          </a:xfrm>
          <a:prstGeom prst="rect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8" descr="Mitt_Romney-0_0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38561" y="1878438"/>
            <a:ext cx="1457855" cy="1865693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2" descr="ObamaFingerDec6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36501" y="646211"/>
            <a:ext cx="1449275" cy="186569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6877469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62482" y="243840"/>
            <a:ext cx="8467036" cy="5711737"/>
            <a:chOff x="890324" y="294640"/>
            <a:chExt cx="8467036" cy="5711737"/>
          </a:xfrm>
        </p:grpSpPr>
        <p:pic>
          <p:nvPicPr>
            <p:cNvPr id="3" name="Picture 2" descr="cartoon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178869" y="294640"/>
              <a:ext cx="3178491" cy="2677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 descr="cartoon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178869" y="2843644"/>
              <a:ext cx="3178491" cy="3162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2081" name="Picture 2" descr="cartoon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90324" y="294640"/>
              <a:ext cx="5429195" cy="571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Picture 2" descr="cartoon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44520" y="5745863"/>
            <a:ext cx="584998" cy="209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7077853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Medicare’s “Software”</a:t>
            </a:r>
            <a:br>
              <a:rPr lang="en-US" dirty="0"/>
            </a:br>
            <a:r>
              <a:rPr lang="en-US" sz="2700" dirty="0"/>
              <a:t>18.9 million seniors enrolled within 11 months</a:t>
            </a:r>
          </a:p>
        </p:txBody>
      </p:sp>
      <p:pic>
        <p:nvPicPr>
          <p:cNvPr id="3" name="Picture 3" descr="truman-medicare-enrollment-card-croppe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brightnessContrast bright="-17000" contrast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318" y="1578155"/>
            <a:ext cx="8225790" cy="4338534"/>
          </a:xfrm>
          <a:prstGeom prst="rect">
            <a:avLst/>
          </a:prstGeom>
          <a:ln w="19050" cmpd="sng">
            <a:solidFill>
              <a:srgbClr val="00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ruman-medicare-enrollment-card-cropped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1000"/>
                    </a14:imgEffect>
                    <a14:imgEffect>
                      <a14:brightnessContrast bright="-17000" contrast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13992" y="2487966"/>
            <a:ext cx="9619944" cy="1315722"/>
          </a:xfrm>
          <a:prstGeom prst="rect">
            <a:avLst/>
          </a:prstGeom>
          <a:ln w="12700" cmpd="sng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truman-medicare-enrollment-card-cropped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1000"/>
                    </a14:imgEffect>
                    <a14:imgEffect>
                      <a14:brightnessContrast bright="-17000" contrast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5595" y="3946848"/>
            <a:ext cx="11068895" cy="1595536"/>
          </a:xfrm>
          <a:prstGeom prst="rect">
            <a:avLst/>
          </a:prstGeom>
          <a:ln w="12700" cmpd="sng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04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ACA Decreased Incidence of Unmet Medical Needs Due to Cost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/>
              <a:t>Health Affairs 2017;36:1656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34509" y="5363439"/>
            <a:ext cx="7666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Income as Percent of Federal Poverty Level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232212"/>
            <a:ext cx="25818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Percent of Adults</a:t>
            </a:r>
          </a:p>
          <a:p>
            <a:r>
              <a:rPr lang="en-US" sz="2400">
                <a:solidFill>
                  <a:schemeClr val="bg1"/>
                </a:solidFill>
              </a:rPr>
              <a:t>Ages 18-64</a:t>
            </a:r>
          </a:p>
          <a:p>
            <a:r>
              <a:rPr lang="en-US" sz="2400">
                <a:solidFill>
                  <a:schemeClr val="bg1"/>
                </a:solidFill>
              </a:rPr>
              <a:t>Reporting an Unmet Health Need (Past 12 Months)</a:t>
            </a:r>
          </a:p>
        </p:txBody>
      </p:sp>
      <p:graphicFrame>
        <p:nvGraphicFramePr>
          <p:cNvPr id="6" name="Chart 5"/>
          <p:cNvGraphicFramePr/>
          <p:nvPr/>
        </p:nvGraphicFramePr>
        <p:xfrm>
          <a:off x="0" y="1512277"/>
          <a:ext cx="11353800" cy="3902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 useBgFill="1">
        <p:nvSpPr>
          <p:cNvPr id="7" name="TextBox 6"/>
          <p:cNvSpPr txBox="1"/>
          <p:nvPr/>
        </p:nvSpPr>
        <p:spPr>
          <a:xfrm>
            <a:off x="6292630" y="1908707"/>
            <a:ext cx="5007974" cy="584775"/>
          </a:xfrm>
          <a:prstGeom prst="rect">
            <a:avLst/>
          </a:prstGeom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b="1" i="1">
                <a:solidFill>
                  <a:schemeClr val="bg1"/>
                </a:solidFill>
              </a:rPr>
              <a:t>Better, but still not good.</a:t>
            </a:r>
          </a:p>
        </p:txBody>
      </p:sp>
    </p:spTree>
    <p:extLst>
      <p:ext uri="{BB962C8B-B14F-4D97-AF65-F5344CB8AC3E}">
        <p14:creationId xmlns:p14="http://schemas.microsoft.com/office/powerpoint/2010/main" val="3861860750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4000" dirty="0">
                <a:latin typeface="+mj-lt"/>
                <a:ea typeface="Times New Roman" charset="0"/>
                <a:cs typeface="Times New Roman" charset="0"/>
              </a:rPr>
              <a:t>Trump’s Health Financing Actions</a:t>
            </a:r>
          </a:p>
        </p:txBody>
      </p:sp>
      <p:sp>
        <p:nvSpPr>
          <p:cNvPr id="11267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413657" y="1401587"/>
            <a:ext cx="11114314" cy="4678363"/>
          </a:xfrm>
        </p:spPr>
        <p:txBody>
          <a:bodyPr>
            <a:normAutofit fontScale="92500"/>
          </a:bodyPr>
          <a:lstStyle/>
          <a:p>
            <a:pPr marL="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</a:pPr>
            <a:r>
              <a:rPr lang="en-US" altLang="en-US" sz="2800" dirty="0">
                <a:latin typeface="+mn-lt"/>
                <a:ea typeface="Times New Roman" charset="0"/>
                <a:cs typeface="Times New Roman" charset="0"/>
              </a:rPr>
              <a:t>Expand “association” and “short term” junk insurance – Increase under-insurance, undermine ACA risk pool raising cost for sicker people.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</a:pPr>
            <a:r>
              <a:rPr lang="en-US" altLang="en-US" sz="2800" dirty="0">
                <a:latin typeface="+mn-lt"/>
                <a:ea typeface="Times New Roman" charset="0"/>
                <a:cs typeface="Times New Roman" charset="0"/>
              </a:rPr>
              <a:t>Let employers deny coverage for birth control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</a:pPr>
            <a:r>
              <a:rPr lang="en-US" altLang="en-US" sz="2800" dirty="0">
                <a:latin typeface="+mn-lt"/>
                <a:ea typeface="Times New Roman" charset="0"/>
                <a:cs typeface="Times New Roman" charset="0"/>
              </a:rPr>
              <a:t>Obstruct ACA enrollment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</a:pPr>
            <a:r>
              <a:rPr lang="en-US" altLang="en-US" sz="2800" dirty="0">
                <a:latin typeface="+mn-lt"/>
                <a:ea typeface="Times New Roman" charset="0"/>
                <a:cs typeface="Times New Roman" charset="0"/>
              </a:rPr>
              <a:t>Allow states to implement punitive Medicaid changes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</a:pPr>
            <a:r>
              <a:rPr lang="en-US" altLang="en-US" sz="2800" dirty="0">
                <a:latin typeface="+mn-lt"/>
                <a:ea typeface="Times New Roman" charset="0"/>
                <a:cs typeface="Times New Roman" charset="0"/>
              </a:rPr>
              <a:t>“Public charge” rule threatens documented immigrants if anyone in family uses Medicaid or nutrition services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</a:pPr>
            <a:r>
              <a:rPr lang="en-US" altLang="en-US" sz="2800" dirty="0">
                <a:latin typeface="+mn-lt"/>
                <a:ea typeface="Times New Roman" charset="0"/>
                <a:cs typeface="Times New Roman" charset="0"/>
              </a:rPr>
              <a:t>Promote Medicare Advantage</a:t>
            </a:r>
          </a:p>
        </p:txBody>
      </p:sp>
    </p:spTree>
    <p:extLst>
      <p:ext uri="{BB962C8B-B14F-4D97-AF65-F5344CB8AC3E}">
        <p14:creationId xmlns:p14="http://schemas.microsoft.com/office/powerpoint/2010/main" val="52243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uiExpand="1" build="p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C2D7B7-9E54-AA49-B178-5597501D8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Trump’s Short-Term Health Plans’ Outrageously High Overhead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02D070-3160-4C41-865E-C74DBD36F39B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Modern Healthcare August 12, 2019:10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https://www.</a:t>
            </a:r>
            <a:r>
              <a:rPr lang="en-US" dirty="0" err="1"/>
              <a:t>modernhealthcare</a:t>
            </a:r>
            <a:r>
              <a:rPr lang="en-US" dirty="0"/>
              <a:t>.‹com/insurance/short-term-health-plans-spend-little-medical-care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A92D90-CA80-3942-A287-9072A3F0EFEA}"/>
              </a:ext>
            </a:extLst>
          </p:cNvPr>
          <p:cNvSpPr txBox="1"/>
          <p:nvPr/>
        </p:nvSpPr>
        <p:spPr>
          <a:xfrm>
            <a:off x="234175" y="2289675"/>
            <a:ext cx="23640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Overhead as percent of premiums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1A3B792-01D8-2844-8CC9-A16CEEEECB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1400687"/>
              </p:ext>
            </p:extLst>
          </p:nvPr>
        </p:nvGraphicFramePr>
        <p:xfrm>
          <a:off x="2598233" y="1588773"/>
          <a:ext cx="9244361" cy="4427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04656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Under-Insurance Growing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Commonwealth Fund Health insurance Surveys 2003-2018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*Under-insurance is defined here as being </a:t>
            </a:r>
            <a:r>
              <a:rPr lang="en-US" i="1" dirty="0"/>
              <a:t>insured</a:t>
            </a:r>
            <a:r>
              <a:rPr lang="en-US" dirty="0"/>
              <a:t> all year, but out-of-pocket expenses were &gt;10% of income (&gt;5% of income if low income) or deductible was &gt;5% of income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8022" y="2208362"/>
            <a:ext cx="22946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Percent of Adults 19-64 under-insured*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643588692"/>
              </p:ext>
            </p:extLst>
          </p:nvPr>
        </p:nvGraphicFramePr>
        <p:xfrm>
          <a:off x="2432648" y="1293962"/>
          <a:ext cx="9074990" cy="4722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73540696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345" name="Picture 2" descr="ScreenHunter_83 May">
            <a:extLst>
              <a:ext uri="{FF2B5EF4-FFF2-40B4-BE49-F238E27FC236}">
                <a16:creationId xmlns:a16="http://schemas.microsoft.com/office/drawing/2014/main" id="{795EC525-1DAC-714F-AAFD-9E9638DB8A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9956" y="202165"/>
            <a:ext cx="5471637" cy="650860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ScreenHunter_84 May">
            <a:extLst>
              <a:ext uri="{FF2B5EF4-FFF2-40B4-BE49-F238E27FC236}">
                <a16:creationId xmlns:a16="http://schemas.microsoft.com/office/drawing/2014/main" id="{7CCC6280-10D2-6840-9759-042EA550AC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45731" y="202165"/>
            <a:ext cx="4980956" cy="240740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C37EE1B2-230E-AE4A-859F-060F985CF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774" y="1733580"/>
            <a:ext cx="8768443" cy="2862322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/>
        </p:spPr>
        <p:txBody>
          <a:bodyPr wrap="square" lIns="182880" tIns="182880" rIns="182880" bIns="182880" anchor="ctr">
            <a:spAutoFit/>
          </a:bodyPr>
          <a:lstStyle/>
          <a:p>
            <a:pPr eaLnBrk="1" hangingPunct="1">
              <a:spcAft>
                <a:spcPts val="1200"/>
              </a:spcAft>
            </a:pPr>
            <a:r>
              <a:rPr lang="en-US" altLang="en-US" sz="5400">
                <a:solidFill>
                  <a:schemeClr val="bg1"/>
                </a:solidFill>
                <a:latin typeface="Arial" panose="020B0604020202020204" pitchFamily="34" charset="0"/>
              </a:rPr>
              <a:t>“53</a:t>
            </a:r>
            <a:r>
              <a:rPr lang="en-US" altLang="en-US" sz="5400" dirty="0">
                <a:solidFill>
                  <a:schemeClr val="bg1"/>
                </a:solidFill>
                <a:latin typeface="Arial" panose="020B0604020202020204" pitchFamily="34" charset="0"/>
              </a:rPr>
              <a:t>…</a:t>
            </a:r>
            <a:r>
              <a:rPr lang="en-US" altLang="en-US" sz="5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mountain climbing</a:t>
            </a:r>
            <a:r>
              <a:rPr lang="en-US" altLang="en-US" sz="54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, </a:t>
            </a:r>
            <a:r>
              <a:rPr lang="en-US" altLang="en-US" sz="5400" dirty="0">
                <a:solidFill>
                  <a:schemeClr val="bg1"/>
                </a:solidFill>
                <a:latin typeface="Arial" panose="020B0604020202020204" pitchFamily="34" charset="0"/>
              </a:rPr>
              <a:t>bungee jumping, scuba </a:t>
            </a:r>
            <a:r>
              <a:rPr lang="en-US" altLang="en-US" sz="5400">
                <a:solidFill>
                  <a:schemeClr val="bg1"/>
                </a:solidFill>
                <a:latin typeface="Arial" panose="020B0604020202020204" pitchFamily="34" charset="0"/>
              </a:rPr>
              <a:t>diving....”</a:t>
            </a:r>
            <a:endParaRPr lang="en-US" altLang="en-US" sz="5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14AFC9-5537-844C-9AC4-C9F980128DDF}"/>
              </a:ext>
            </a:extLst>
          </p:cNvPr>
          <p:cNvSpPr txBox="1"/>
          <p:nvPr/>
        </p:nvSpPr>
        <p:spPr>
          <a:xfrm>
            <a:off x="8033887" y="5589407"/>
            <a:ext cx="415811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050" dirty="0">
                <a:solidFill>
                  <a:schemeClr val="bg1"/>
                </a:solidFill>
              </a:rPr>
              <a:t>https://</a:t>
            </a:r>
            <a:r>
              <a:rPr lang="en-US" sz="1050" dirty="0" err="1">
                <a:solidFill>
                  <a:schemeClr val="bg1"/>
                </a:solidFill>
              </a:rPr>
              <a:t>www.modernhealthcare.com</a:t>
            </a:r>
            <a:r>
              <a:rPr lang="en-US" sz="1050" dirty="0">
                <a:solidFill>
                  <a:schemeClr val="bg1"/>
                </a:solidFill>
              </a:rPr>
              <a:t>/article/20180505/NEWS/180509954/insurer-sends-some-mixed-messages-on-mountain-climbing</a:t>
            </a:r>
          </a:p>
        </p:txBody>
      </p:sp>
    </p:spTree>
    <p:extLst>
      <p:ext uri="{BB962C8B-B14F-4D97-AF65-F5344CB8AC3E}">
        <p14:creationId xmlns:p14="http://schemas.microsoft.com/office/powerpoint/2010/main" val="106729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FC1DD-0E00-264F-9DCC-A1281E8B8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59365" cy="1325563"/>
          </a:xfrm>
        </p:spPr>
        <p:txBody>
          <a:bodyPr>
            <a:noAutofit/>
          </a:bodyPr>
          <a:lstStyle/>
          <a:p>
            <a:r>
              <a:rPr lang="en-US" sz="3600" dirty="0"/>
              <a:t>Medicaid Work Requirement: Trivial Savings Unless Exempt Groups Are Also Disenrolled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28882F-F5E9-1744-AD3F-23352223E29C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Source: Goldman, Woolhandler, Himmelstein et al. Forthcoming, JAMA IM &amp; CBPP, May 23, 2018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Note: Spending on enrollees with multiple exemptions appear in only one category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Note: Estimated bureaucratic costs of administering requirement: $185 million per year in KY, $600 mil in PA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DE892E7-69EF-8B43-A585-78A326D0AA83}"/>
              </a:ext>
            </a:extLst>
          </p:cNvPr>
          <p:cNvGraphicFramePr/>
          <p:nvPr/>
        </p:nvGraphicFramePr>
        <p:xfrm>
          <a:off x="492114" y="1542696"/>
          <a:ext cx="11551534" cy="4622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D162314-3D32-6A42-99C2-EC33A2A3879A}"/>
              </a:ext>
            </a:extLst>
          </p:cNvPr>
          <p:cNvSpPr txBox="1"/>
          <p:nvPr/>
        </p:nvSpPr>
        <p:spPr>
          <a:xfrm>
            <a:off x="1365812" y="2775878"/>
            <a:ext cx="18188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Percent of Medicaid spending</a:t>
            </a:r>
          </a:p>
        </p:txBody>
      </p:sp>
    </p:spTree>
    <p:extLst>
      <p:ext uri="{BB962C8B-B14F-4D97-AF65-F5344CB8AC3E}">
        <p14:creationId xmlns:p14="http://schemas.microsoft.com/office/powerpoint/2010/main" val="1200839069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8089" y="555009"/>
            <a:ext cx="10185780" cy="5562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5400"/>
              <a:t>American Taxpayers </a:t>
            </a:r>
            <a:br>
              <a:rPr lang="en-US" altLang="en-US" sz="5400"/>
            </a:br>
            <a:r>
              <a:rPr lang="en-US" altLang="en-US" sz="5400"/>
              <a:t>Already Pay More Than </a:t>
            </a:r>
            <a:br>
              <a:rPr lang="en-US" altLang="en-US" sz="5400"/>
            </a:br>
            <a:r>
              <a:rPr lang="en-US" altLang="en-US" sz="5400"/>
              <a:t>People in Nations With </a:t>
            </a:r>
            <a:br>
              <a:rPr lang="en-US" altLang="en-US" sz="5400"/>
            </a:br>
            <a:r>
              <a:rPr lang="en-US" altLang="en-US" sz="5400"/>
              <a:t>National Health Insurance</a:t>
            </a:r>
          </a:p>
        </p:txBody>
      </p:sp>
    </p:spTree>
    <p:extLst>
      <p:ext uri="{BB962C8B-B14F-4D97-AF65-F5344CB8AC3E}">
        <p14:creationId xmlns:p14="http://schemas.microsoft.com/office/powerpoint/2010/main" val="3090473043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275840" y="1791408"/>
            <a:ext cx="3654352" cy="365435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91440" rIns="0" bIns="0" rtlCol="0" anchor="b"/>
          <a:lstStyle/>
          <a:p>
            <a:pPr algn="ctr">
              <a:lnSpc>
                <a:spcPct val="90000"/>
              </a:lnSpc>
            </a:pPr>
            <a:endParaRPr lang="en-US" sz="3600" b="1" dirty="0">
              <a:solidFill>
                <a:schemeClr val="tx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chemeClr val="tx1"/>
                </a:solidFill>
              </a:rPr>
              <a:t>Tax Funded</a:t>
            </a:r>
          </a:p>
          <a:p>
            <a:pPr algn="ctr">
              <a:lnSpc>
                <a:spcPct val="90000"/>
              </a:lnSpc>
            </a:pPr>
            <a:r>
              <a:rPr lang="en-US" sz="4800" b="1" dirty="0">
                <a:solidFill>
                  <a:schemeClr val="tx1"/>
                </a:solidFill>
              </a:rPr>
              <a:t>65%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/>
              <a:t>2</a:t>
            </a:r>
            <a:r>
              <a:rPr lang="en-US" dirty="0"/>
              <a:t>/</a:t>
            </a:r>
            <a:r>
              <a:rPr lang="en-US" baseline="-25000" dirty="0"/>
              <a:t>3</a:t>
            </a:r>
            <a:r>
              <a:rPr lang="en-US" dirty="0"/>
              <a:t> of Our Healthcare Spending</a:t>
            </a:r>
            <a:br>
              <a:rPr lang="en-US" dirty="0"/>
            </a:br>
            <a:r>
              <a:rPr lang="en-US" dirty="0"/>
              <a:t>Comes From Our Taxes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</a:t>
            </a:r>
            <a:r>
              <a:rPr lang="en-US" dirty="0" err="1"/>
              <a:t>Himmelstein</a:t>
            </a:r>
            <a:r>
              <a:rPr lang="en-US" dirty="0"/>
              <a:t> &amp; </a:t>
            </a:r>
            <a:r>
              <a:rPr lang="en-US" dirty="0" err="1"/>
              <a:t>Woolhandler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Analysis of NCHS data</a:t>
            </a:r>
          </a:p>
        </p:txBody>
      </p:sp>
      <p:graphicFrame>
        <p:nvGraphicFramePr>
          <p:cNvPr id="2" name="Chart 1"/>
          <p:cNvGraphicFramePr/>
          <p:nvPr/>
        </p:nvGraphicFramePr>
        <p:xfrm>
          <a:off x="0" y="1595120"/>
          <a:ext cx="12192000" cy="4543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332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Graphic spid="2" grpId="0">
        <p:bldSub>
          <a:bldChart bld="category"/>
        </p:bldSub>
      </p:bldGraphic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 </a:t>
            </a:r>
            <a:r>
              <a:rPr lang="en-US" i="1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Public</a:t>
            </a:r>
            <a:r>
              <a:rPr lang="en-US" dirty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</a:t>
            </a:r>
            <a:r>
              <a:rPr lang="en-US" dirty="0"/>
              <a:t>Spending per Capita for Health Exceeds </a:t>
            </a:r>
            <a:r>
              <a:rPr lang="en-US" i="1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Total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Spending in Other Nations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Note: “Public” includes benefit costs for </a:t>
            </a:r>
            <a:r>
              <a:rPr lang="en-US" dirty="0" err="1"/>
              <a:t>gvt</a:t>
            </a:r>
            <a:r>
              <a:rPr lang="en-US" dirty="0"/>
              <a:t> employees and tax subsidies for private insurance</a:t>
            </a:r>
          </a:p>
          <a:p>
            <a:r>
              <a:rPr lang="en-US" dirty="0"/>
              <a:t>OECD 2019; NCHS; AJPH 2016;106:449 (updated) </a:t>
            </a:r>
            <a:r>
              <a:rPr lang="mr-IN" dirty="0"/>
              <a:t>–</a:t>
            </a:r>
            <a:r>
              <a:rPr lang="en-US" dirty="0"/>
              <a:t> Data are for 2018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996370237"/>
              </p:ext>
            </p:extLst>
          </p:nvPr>
        </p:nvGraphicFramePr>
        <p:xfrm>
          <a:off x="345687" y="1690688"/>
          <a:ext cx="11641873" cy="4108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/>
          <p:cNvSpPr/>
          <p:nvPr/>
        </p:nvSpPr>
        <p:spPr>
          <a:xfrm>
            <a:off x="2418186" y="5520946"/>
            <a:ext cx="273169" cy="27316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7506825" y="5520946"/>
            <a:ext cx="273169" cy="273169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7" name="TextBox 6"/>
          <p:cNvSpPr txBox="1"/>
          <p:nvPr/>
        </p:nvSpPr>
        <p:spPr>
          <a:xfrm>
            <a:off x="9437802" y="3833485"/>
            <a:ext cx="1844416" cy="954107"/>
          </a:xfrm>
          <a:prstGeom prst="rect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USA Total:</a:t>
            </a:r>
          </a:p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$11,120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BE7CD0-E8A2-1A41-9E7A-7DAD296C5373}"/>
              </a:ext>
            </a:extLst>
          </p:cNvPr>
          <p:cNvSpPr txBox="1"/>
          <p:nvPr/>
        </p:nvSpPr>
        <p:spPr>
          <a:xfrm>
            <a:off x="2661785" y="5426698"/>
            <a:ext cx="2380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Total Spending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F28D52-9873-FA48-A76E-FFA6CBDD95E7}"/>
              </a:ext>
            </a:extLst>
          </p:cNvPr>
          <p:cNvSpPr txBox="1"/>
          <p:nvPr/>
        </p:nvSpPr>
        <p:spPr>
          <a:xfrm>
            <a:off x="5452160" y="5426698"/>
            <a:ext cx="1830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USA Public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E6E04B-3E4B-2E49-B1DC-D40D7065B486}"/>
              </a:ext>
            </a:extLst>
          </p:cNvPr>
          <p:cNvSpPr txBox="1"/>
          <p:nvPr/>
        </p:nvSpPr>
        <p:spPr>
          <a:xfrm>
            <a:off x="7722119" y="5426698"/>
            <a:ext cx="1936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USA Private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5741A6-5033-1140-B8E8-79B4914DAC9D}"/>
              </a:ext>
            </a:extLst>
          </p:cNvPr>
          <p:cNvSpPr/>
          <p:nvPr/>
        </p:nvSpPr>
        <p:spPr>
          <a:xfrm>
            <a:off x="5220798" y="5520946"/>
            <a:ext cx="273169" cy="273169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828672956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609600"/>
            <a:ext cx="9680812" cy="5638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5400"/>
              <a:t>The USA</a:t>
            </a:r>
            <a:br>
              <a:rPr lang="en-US" altLang="en-US" sz="5400"/>
            </a:br>
            <a:r>
              <a:rPr lang="en-US" altLang="en-US" sz="7200"/>
              <a:t>Trails Other Nations</a:t>
            </a:r>
          </a:p>
        </p:txBody>
      </p:sp>
    </p:spTree>
    <p:extLst>
      <p:ext uri="{BB962C8B-B14F-4D97-AF65-F5344CB8AC3E}">
        <p14:creationId xmlns:p14="http://schemas.microsoft.com/office/powerpoint/2010/main" val="3254909004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USA Patients Skip Care More Often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/>
              <a:t>Commonwealth Fund Survey, 2016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2292824"/>
            <a:ext cx="27295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Patients skipping a consultation, test, treatment, Rx, or follow-up due to cost in the past 12 months</a:t>
            </a:r>
          </a:p>
        </p:txBody>
      </p:sp>
      <p:graphicFrame>
        <p:nvGraphicFramePr>
          <p:cNvPr id="5" name="Chart 4"/>
          <p:cNvGraphicFramePr/>
          <p:nvPr/>
        </p:nvGraphicFramePr>
        <p:xfrm>
          <a:off x="2524836" y="1255594"/>
          <a:ext cx="8828964" cy="4761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45983022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Life Expectancy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OECD, 2019</a:t>
            </a:r>
          </a:p>
          <a:p>
            <a:r>
              <a:rPr lang="en-US" dirty="0"/>
              <a:t>Note: Data are for 2017 or most recent year available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2292824"/>
            <a:ext cx="27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Years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530752326"/>
              </p:ext>
            </p:extLst>
          </p:nvPr>
        </p:nvGraphicFramePr>
        <p:xfrm>
          <a:off x="1187355" y="1255594"/>
          <a:ext cx="10166445" cy="4761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38397163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Infant Mortality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OECD, 2019</a:t>
            </a:r>
          </a:p>
          <a:p>
            <a:r>
              <a:rPr lang="en-US" dirty="0"/>
              <a:t>Note: Data are for 2017 or most recent year available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424427883"/>
              </p:ext>
            </p:extLst>
          </p:nvPr>
        </p:nvGraphicFramePr>
        <p:xfrm>
          <a:off x="1897039" y="1255594"/>
          <a:ext cx="9456761" cy="4761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2210937"/>
            <a:ext cx="18970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Deaths in First Year of Life / 1000 Live Births</a:t>
            </a:r>
          </a:p>
        </p:txBody>
      </p:sp>
    </p:spTree>
    <p:extLst>
      <p:ext uri="{BB962C8B-B14F-4D97-AF65-F5344CB8AC3E}">
        <p14:creationId xmlns:p14="http://schemas.microsoft.com/office/powerpoint/2010/main" val="864570066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Maternal Mortality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OECD, 2019 and Global Burden of Disease, 2015</a:t>
            </a:r>
          </a:p>
          <a:p>
            <a:r>
              <a:rPr lang="en-US" dirty="0"/>
              <a:t>Note: Data are for 2017 or most recent year available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4149805587"/>
              </p:ext>
            </p:extLst>
          </p:nvPr>
        </p:nvGraphicFramePr>
        <p:xfrm>
          <a:off x="1897039" y="1255594"/>
          <a:ext cx="9456761" cy="4761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2210937"/>
            <a:ext cx="1897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Deaths per 100,000 Live Births</a:t>
            </a:r>
          </a:p>
        </p:txBody>
      </p:sp>
    </p:spTree>
    <p:extLst>
      <p:ext uri="{BB962C8B-B14F-4D97-AF65-F5344CB8AC3E}">
        <p14:creationId xmlns:p14="http://schemas.microsoft.com/office/powerpoint/2010/main" val="2200870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8F535-BB2B-CC40-98AD-4F3D9D30F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Average Deductible Rising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D2F176-D248-9A41-A27C-9E8E87C71F13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Kaiser/HRET Survey of Employer-Sponsored Benefits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048226-2BBB-9843-BCF7-68BFEF401D42}"/>
              </a:ext>
            </a:extLst>
          </p:cNvPr>
          <p:cNvSpPr txBox="1"/>
          <p:nvPr/>
        </p:nvSpPr>
        <p:spPr>
          <a:xfrm>
            <a:off x="108858" y="1880862"/>
            <a:ext cx="36807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Average Deductible for Covered Workers, Single Coverage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87CBA31-7520-F14C-B911-26967CEF85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7179279"/>
              </p:ext>
            </p:extLst>
          </p:nvPr>
        </p:nvGraphicFramePr>
        <p:xfrm>
          <a:off x="2903456" y="1447800"/>
          <a:ext cx="8795208" cy="4568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26979894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22" name="Rectangle 2"/>
          <p:cNvSpPr>
            <a:spLocks noGrp="1" noChangeArrowheads="1"/>
          </p:cNvSpPr>
          <p:nvPr>
            <p:ph type="title"/>
          </p:nvPr>
        </p:nvSpPr>
        <p:spPr>
          <a:xfrm>
            <a:off x="563880" y="1808481"/>
            <a:ext cx="11628120" cy="220884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800" dirty="0"/>
              <a:t>High USA Costs </a:t>
            </a:r>
            <a:r>
              <a:rPr lang="en-US" altLang="en-US" sz="4800" i="1" dirty="0"/>
              <a:t>Do Not </a:t>
            </a:r>
            <a:r>
              <a:rPr lang="en-US" altLang="en-US" sz="4800" dirty="0"/>
              <a:t>Result From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59760" y="3204478"/>
            <a:ext cx="5755422" cy="230832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293688" indent="-293688">
              <a:buFont typeface="Arial" charset="0"/>
              <a:buChar char="•"/>
            </a:pPr>
            <a:r>
              <a:rPr lang="en-US" sz="4800" b="1" dirty="0">
                <a:solidFill>
                  <a:schemeClr val="bg1"/>
                </a:solidFill>
              </a:rPr>
              <a:t>Bad Health Habits</a:t>
            </a:r>
          </a:p>
          <a:p>
            <a:pPr marL="293688" indent="-293688">
              <a:buFont typeface="Arial" charset="0"/>
              <a:buChar char="•"/>
            </a:pPr>
            <a:r>
              <a:rPr lang="en-US" sz="4800" b="1" dirty="0">
                <a:solidFill>
                  <a:schemeClr val="bg1"/>
                </a:solidFill>
              </a:rPr>
              <a:t>Aging</a:t>
            </a:r>
          </a:p>
          <a:p>
            <a:pPr marL="293688" indent="-293688">
              <a:buFont typeface="Arial" charset="0"/>
              <a:buChar char="•"/>
            </a:pPr>
            <a:r>
              <a:rPr lang="en-US" sz="4800" b="1" dirty="0">
                <a:solidFill>
                  <a:schemeClr val="bg1"/>
                </a:solidFill>
              </a:rPr>
              <a:t>Overuse of Care</a:t>
            </a:r>
          </a:p>
        </p:txBody>
      </p:sp>
    </p:spTree>
    <p:extLst>
      <p:ext uri="{BB962C8B-B14F-4D97-AF65-F5344CB8AC3E}">
        <p14:creationId xmlns:p14="http://schemas.microsoft.com/office/powerpoint/2010/main" val="134421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Smoking Prevalence</a:t>
            </a:r>
            <a:br>
              <a:rPr lang="en-US" dirty="0"/>
            </a:br>
            <a:r>
              <a:rPr lang="en-US" sz="2800" dirty="0"/>
              <a:t>Percent of population &gt;age 15 who smoke daily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647410484"/>
              </p:ext>
            </p:extLst>
          </p:nvPr>
        </p:nvGraphicFramePr>
        <p:xfrm>
          <a:off x="838200" y="1524000"/>
          <a:ext cx="10515600" cy="4487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OECD, 2019</a:t>
            </a:r>
          </a:p>
          <a:p>
            <a:r>
              <a:rPr lang="en-US" dirty="0"/>
              <a:t>Note: Data are for 2018 or most recent year available</a:t>
            </a:r>
          </a:p>
        </p:txBody>
      </p:sp>
    </p:spTree>
    <p:extLst>
      <p:ext uri="{BB962C8B-B14F-4D97-AF65-F5344CB8AC3E}">
        <p14:creationId xmlns:p14="http://schemas.microsoft.com/office/powerpoint/2010/main" val="1396388808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Percentage of Elderly</a:t>
            </a:r>
            <a:br>
              <a:rPr lang="en-US" dirty="0"/>
            </a:br>
            <a:r>
              <a:rPr lang="en-US" sz="2800" dirty="0"/>
              <a:t>Percent of population &gt;age 64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675054583"/>
              </p:ext>
            </p:extLst>
          </p:nvPr>
        </p:nvGraphicFramePr>
        <p:xfrm>
          <a:off x="838200" y="1524000"/>
          <a:ext cx="10515600" cy="4487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OECD, 2019</a:t>
            </a:r>
          </a:p>
          <a:p>
            <a:r>
              <a:rPr lang="en-US" dirty="0"/>
              <a:t>Note: Data are for 2018 or most recent year available</a:t>
            </a:r>
          </a:p>
        </p:txBody>
      </p:sp>
    </p:spTree>
    <p:extLst>
      <p:ext uri="{BB962C8B-B14F-4D97-AF65-F5344CB8AC3E}">
        <p14:creationId xmlns:p14="http://schemas.microsoft.com/office/powerpoint/2010/main" val="61604817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53984-0861-F845-BF8B-7DCF055EC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Hospital Inpatient Days per Capita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E21056-B7E8-F541-ADFF-985DD79065A7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Source: OECD, 2019 &amp; Kaiser </a:t>
            </a:r>
            <a:r>
              <a:rPr lang="en-US" dirty="0" err="1"/>
              <a:t>Fdn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Note: Figures are for 2018 or most recent available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7A058B-5C7E-2442-A758-B39CEA443E1D}"/>
              </a:ext>
            </a:extLst>
          </p:cNvPr>
          <p:cNvSpPr txBox="1"/>
          <p:nvPr/>
        </p:nvSpPr>
        <p:spPr>
          <a:xfrm>
            <a:off x="0" y="2464904"/>
            <a:ext cx="20345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Hospital days</a:t>
            </a:r>
          </a:p>
          <a:p>
            <a:r>
              <a:rPr lang="en-US" sz="2400" dirty="0">
                <a:solidFill>
                  <a:schemeClr val="bg1"/>
                </a:solidFill>
              </a:rPr>
              <a:t>per person</a:t>
            </a:r>
          </a:p>
          <a:p>
            <a:r>
              <a:rPr lang="en-US" sz="2400" dirty="0">
                <a:solidFill>
                  <a:schemeClr val="bg1"/>
                </a:solidFill>
              </a:rPr>
              <a:t>per year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86946845-1BA2-574C-978D-2D13514D60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3786717"/>
              </p:ext>
            </p:extLst>
          </p:nvPr>
        </p:nvGraphicFramePr>
        <p:xfrm>
          <a:off x="2032000" y="1402773"/>
          <a:ext cx="9321800" cy="45096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42875801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Physician Visits per Capita</a:t>
            </a:r>
            <a:endParaRPr lang="en-US" sz="16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663295463"/>
              </p:ext>
            </p:extLst>
          </p:nvPr>
        </p:nvGraphicFramePr>
        <p:xfrm>
          <a:off x="838200" y="1361440"/>
          <a:ext cx="10515600" cy="4546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OECD, 2019</a:t>
            </a:r>
          </a:p>
          <a:p>
            <a:r>
              <a:rPr lang="en-US" dirty="0"/>
              <a:t>Note: Data are for 2018or most recent year available</a:t>
            </a:r>
          </a:p>
        </p:txBody>
      </p:sp>
    </p:spTree>
    <p:extLst>
      <p:ext uri="{BB962C8B-B14F-4D97-AF65-F5344CB8AC3E}">
        <p14:creationId xmlns:p14="http://schemas.microsoft.com/office/powerpoint/2010/main" val="2831613501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86440" cy="1325563"/>
          </a:xfrm>
        </p:spPr>
        <p:txBody>
          <a:bodyPr>
            <a:normAutofit/>
          </a:bodyPr>
          <a:lstStyle/>
          <a:p>
            <a:r>
              <a:rPr lang="en-US"/>
              <a:t>Number of Nurses per 1,000 Population</a:t>
            </a:r>
            <a:endParaRPr lang="en-US" sz="16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400679015"/>
              </p:ext>
            </p:extLst>
          </p:nvPr>
        </p:nvGraphicFramePr>
        <p:xfrm>
          <a:off x="838200" y="1361440"/>
          <a:ext cx="10515600" cy="4546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OECD, 2019</a:t>
            </a:r>
          </a:p>
          <a:p>
            <a:r>
              <a:rPr lang="en-US" dirty="0"/>
              <a:t>Note: Data are for “professionally active nurses” for 2018 or most recent year available</a:t>
            </a:r>
          </a:p>
        </p:txBody>
      </p:sp>
    </p:spTree>
    <p:extLst>
      <p:ext uri="{BB962C8B-B14F-4D97-AF65-F5344CB8AC3E}">
        <p14:creationId xmlns:p14="http://schemas.microsoft.com/office/powerpoint/2010/main" val="1867871322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6AB1D-BE56-BB4F-8741-741D0334E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 Scan Units / Million Population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451FF7-DEE8-E34F-9A73-7EFD83DD3C1F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Source: OECD, 2019</a:t>
            </a:r>
          </a:p>
          <a:p>
            <a:r>
              <a:rPr lang="en-US" dirty="0"/>
              <a:t>Note: Data are for 2018 or most recent year available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EA3893-57DA-2F44-9586-39278F509278}"/>
              </a:ext>
            </a:extLst>
          </p:cNvPr>
          <p:cNvSpPr txBox="1"/>
          <p:nvPr/>
        </p:nvSpPr>
        <p:spPr>
          <a:xfrm>
            <a:off x="0" y="2785418"/>
            <a:ext cx="18253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PET Scanners per Million Population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99E5960-D369-1B46-AFE9-DD0D930D5A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0345876"/>
              </p:ext>
            </p:extLst>
          </p:nvPr>
        </p:nvGraphicFramePr>
        <p:xfrm>
          <a:off x="1825337" y="1413164"/>
          <a:ext cx="10081741" cy="4603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45632653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USA Renal Failure Patients </a:t>
            </a:r>
            <a:br>
              <a:rPr lang="en-US" dirty="0"/>
            </a:br>
            <a:r>
              <a:rPr lang="en-US" dirty="0"/>
              <a:t>Are Less Likely to Get Transplants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OECD 2015</a:t>
            </a:r>
          </a:p>
          <a:p>
            <a:r>
              <a:rPr lang="en-US" dirty="0"/>
              <a:t>Note: Data are for 2013 or most recent year available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120" y="2281212"/>
            <a:ext cx="243840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Percent of ESRD Patients with </a:t>
            </a:r>
            <a:r>
              <a:rPr lang="en-US" sz="2400">
                <a:solidFill>
                  <a:schemeClr val="bg1"/>
                </a:solidFill>
              </a:rPr>
              <a:t>Functioning Transplants</a:t>
            </a:r>
            <a:endParaRPr lang="en-US" sz="2400" dirty="0">
              <a:solidFill>
                <a:schemeClr val="bg1"/>
              </a:solidFill>
            </a:endParaRPr>
          </a:p>
        </p:txBody>
      </p:sp>
      <p:graphicFrame>
        <p:nvGraphicFramePr>
          <p:cNvPr id="3" name="Chart 2"/>
          <p:cNvGraphicFramePr/>
          <p:nvPr/>
        </p:nvGraphicFramePr>
        <p:xfrm>
          <a:off x="2377440" y="1615441"/>
          <a:ext cx="8890000" cy="4395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9720936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Countries Provide </a:t>
            </a:r>
            <a:br>
              <a:rPr lang="en-US" dirty="0"/>
            </a:br>
            <a:r>
              <a:rPr lang="en-US" dirty="0"/>
              <a:t>More Long Term Care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OECD, 2019</a:t>
            </a:r>
          </a:p>
          <a:p>
            <a:r>
              <a:rPr lang="en-US" dirty="0"/>
              <a:t>Note: Data are for 2017 or most recent year available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2361063"/>
            <a:ext cx="2388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Percent of total population receiving LTC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110122277"/>
              </p:ext>
            </p:extLst>
          </p:nvPr>
        </p:nvGraphicFramePr>
        <p:xfrm>
          <a:off x="2388358" y="1473958"/>
          <a:ext cx="8965442" cy="4542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74405823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Medical Journal Articles per Capita</a:t>
            </a:r>
            <a:br>
              <a:rPr lang="en-US" dirty="0"/>
            </a:br>
            <a:r>
              <a:rPr lang="en-US" sz="2200" dirty="0"/>
              <a:t>Number of clinical medicine articles 1992-2002 per thousand population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Lancet 2004;363:250</a:t>
            </a:r>
          </a:p>
        </p:txBody>
      </p:sp>
      <p:graphicFrame>
        <p:nvGraphicFramePr>
          <p:cNvPr id="2" name="Chart 1"/>
          <p:cNvGraphicFramePr/>
          <p:nvPr/>
        </p:nvGraphicFramePr>
        <p:xfrm>
          <a:off x="838200" y="1493521"/>
          <a:ext cx="10515600" cy="4429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/>
          <p:nvPr/>
        </p:nvSpPr>
        <p:spPr>
          <a:xfrm>
            <a:off x="1452880" y="2391508"/>
            <a:ext cx="731520" cy="299329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248900" y="4290646"/>
            <a:ext cx="731520" cy="10941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552383" y="2523392"/>
            <a:ext cx="731520" cy="286140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651885" y="2945423"/>
            <a:ext cx="731520" cy="243937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51387" y="3367454"/>
            <a:ext cx="731520" cy="201734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850890" y="3516923"/>
            <a:ext cx="731520" cy="186787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950393" y="3938954"/>
            <a:ext cx="731520" cy="144584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049896" y="3938954"/>
            <a:ext cx="731520" cy="144584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149398" y="4000500"/>
            <a:ext cx="731520" cy="138430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849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5" name="Rectangle 2">
            <a:extLst>
              <a:ext uri="{FF2B5EF4-FFF2-40B4-BE49-F238E27FC236}">
                <a16:creationId xmlns:a16="http://schemas.microsoft.com/office/drawing/2014/main" id="{5B302CF2-F50C-714E-BBB3-68777DF7B5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Many Plans Now Pay </a:t>
            </a:r>
            <a:r>
              <a:rPr lang="en-US" altLang="en-US" i="1" dirty="0">
                <a:solidFill>
                  <a:srgbClr val="FFFF00"/>
                </a:solidFill>
              </a:rPr>
              <a:t>Nothing</a:t>
            </a:r>
            <a:r>
              <a:rPr lang="en-US" altLang="en-US" dirty="0"/>
              <a:t> for </a:t>
            </a:r>
            <a:br>
              <a:rPr lang="en-US" altLang="en-US" dirty="0"/>
            </a:br>
            <a:r>
              <a:rPr lang="en-US" altLang="en-US" dirty="0"/>
              <a:t>Out-of-Network Care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373709D-9629-EE47-81B9-8D50B22CE2C2}"/>
              </a:ext>
            </a:extLst>
          </p:cNvPr>
          <p:cNvSpPr txBox="1">
            <a:spLocks/>
          </p:cNvSpPr>
          <p:nvPr/>
        </p:nvSpPr>
        <p:spPr>
          <a:xfrm>
            <a:off x="0" y="6016753"/>
            <a:ext cx="8229600" cy="841248"/>
          </a:xfrm>
          <a:ln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RWJF 10/4/2018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4DE4AE-36E5-8A4E-B980-D2476379AD94}"/>
              </a:ext>
            </a:extLst>
          </p:cNvPr>
          <p:cNvSpPr txBox="1"/>
          <p:nvPr/>
        </p:nvSpPr>
        <p:spPr>
          <a:xfrm>
            <a:off x="197963" y="2309101"/>
            <a:ext cx="24321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Percent with </a:t>
            </a:r>
            <a:r>
              <a:rPr lang="en-US" sz="2400" i="1" dirty="0">
                <a:solidFill>
                  <a:schemeClr val="bg1"/>
                </a:solidFill>
              </a:rPr>
              <a:t>any</a:t>
            </a:r>
            <a:r>
              <a:rPr lang="en-US" sz="2400" dirty="0">
                <a:solidFill>
                  <a:schemeClr val="bg1"/>
                </a:solidFill>
              </a:rPr>
              <a:t> out-of-network benefit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734B3FD1-701C-C647-86E8-DDB04A9F8D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0467215"/>
              </p:ext>
            </p:extLst>
          </p:nvPr>
        </p:nvGraphicFramePr>
        <p:xfrm>
          <a:off x="197963" y="1583703"/>
          <a:ext cx="11155837" cy="4298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86646383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Out-of-Pocket Payments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OECD 2018, NCHS</a:t>
            </a:r>
          </a:p>
          <a:p>
            <a:r>
              <a:rPr lang="en-US" dirty="0"/>
              <a:t>Notes: Data are for 2016 or most recent year available. Figures adjusted for Purchasing Power Parity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120" y="2650543"/>
            <a:ext cx="170688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$ per Capita</a:t>
            </a:r>
          </a:p>
        </p:txBody>
      </p:sp>
      <p:graphicFrame>
        <p:nvGraphicFramePr>
          <p:cNvPr id="3" name="Chart 2"/>
          <p:cNvGraphicFramePr/>
          <p:nvPr/>
        </p:nvGraphicFramePr>
        <p:xfrm>
          <a:off x="1310640" y="1615441"/>
          <a:ext cx="9956800" cy="4395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11478114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Insurance Overhead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OECD 2019; NCHS; CIHI</a:t>
            </a:r>
          </a:p>
          <a:p>
            <a:r>
              <a:rPr lang="en-US" dirty="0"/>
              <a:t>Notes: Data are for 2018 or most recent year available. Figures adjusted for Purchasing Power Parity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120" y="2650543"/>
            <a:ext cx="170688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$ per Capita</a:t>
            </a:r>
            <a:endParaRPr lang="en-US" sz="2400" dirty="0">
              <a:solidFill>
                <a:schemeClr val="bg1"/>
              </a:solidFill>
            </a:endParaRP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2789075722"/>
              </p:ext>
            </p:extLst>
          </p:nvPr>
        </p:nvGraphicFramePr>
        <p:xfrm>
          <a:off x="1310640" y="1615441"/>
          <a:ext cx="9956800" cy="4395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84937646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7420E8E-BC41-A443-87EA-53EC2E88CB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3598111"/>
              </p:ext>
            </p:extLst>
          </p:nvPr>
        </p:nvGraphicFramePr>
        <p:xfrm>
          <a:off x="147918" y="1690688"/>
          <a:ext cx="11500743" cy="4326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85D19F0-3E38-464F-B6DD-1839C6421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Private Insurance: </a:t>
            </a:r>
            <a:br>
              <a:rPr lang="en-US" dirty="0"/>
            </a:br>
            <a:r>
              <a:rPr lang="en-US" dirty="0"/>
              <a:t>High Overhead Everywhere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7CE9F-EB66-5049-BA92-03B2C3B0C61E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Int. J Health Planning and Management 2018;e:263 and NCHS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8A673C-1DA8-164C-92F3-83848C2F5B94}"/>
              </a:ext>
            </a:extLst>
          </p:cNvPr>
          <p:cNvSpPr txBox="1"/>
          <p:nvPr/>
        </p:nvSpPr>
        <p:spPr>
          <a:xfrm>
            <a:off x="147918" y="2716306"/>
            <a:ext cx="1734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Percent overhead</a:t>
            </a:r>
          </a:p>
        </p:txBody>
      </p:sp>
    </p:spTree>
    <p:extLst>
      <p:ext uri="{BB962C8B-B14F-4D97-AF65-F5344CB8AC3E}">
        <p14:creationId xmlns:p14="http://schemas.microsoft.com/office/powerpoint/2010/main" val="3121693525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06760" cy="1325563"/>
          </a:xfrm>
        </p:spPr>
        <p:txBody>
          <a:bodyPr>
            <a:normAutofit fontScale="90000"/>
          </a:bodyPr>
          <a:lstStyle/>
          <a:p>
            <a:r>
              <a:rPr lang="en-US" sz="4900" dirty="0"/>
              <a:t>USA Doctors Face Biggest Rx Hassles</a:t>
            </a:r>
            <a:br>
              <a:rPr lang="en-US" sz="4900" dirty="0"/>
            </a:br>
            <a:r>
              <a:rPr lang="en-US" sz="2700" dirty="0"/>
              <a:t>Percent of Primary Care Doctors Saying MD or Staff Time </a:t>
            </a:r>
            <a:br>
              <a:rPr lang="en-US" sz="2700" dirty="0"/>
            </a:br>
            <a:r>
              <a:rPr lang="en-US" sz="2700" dirty="0"/>
              <a:t>Getting Needed Rx Approvals Is a Major Problem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Commonwealth Fund Survey of Primary Care Physicians, November, 2012</a:t>
            </a:r>
          </a:p>
          <a:p>
            <a:r>
              <a:rPr lang="en-US" dirty="0"/>
              <a:t>Note: Rx indicates prescribed drug or treatment</a:t>
            </a:r>
          </a:p>
        </p:txBody>
      </p:sp>
      <p:graphicFrame>
        <p:nvGraphicFramePr>
          <p:cNvPr id="2" name="Chart 1"/>
          <p:cNvGraphicFramePr/>
          <p:nvPr/>
        </p:nvGraphicFramePr>
        <p:xfrm>
          <a:off x="838200" y="1690689"/>
          <a:ext cx="10571480" cy="4320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29021478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79480" cy="1325563"/>
          </a:xfrm>
        </p:spPr>
        <p:txBody>
          <a:bodyPr/>
          <a:lstStyle/>
          <a:p>
            <a:r>
              <a:rPr lang="en-US" dirty="0"/>
              <a:t>USA Doctors’ Satisfaction Is Low</a:t>
            </a:r>
            <a:br>
              <a:rPr lang="en-US" dirty="0"/>
            </a:br>
            <a:r>
              <a:rPr lang="en-US" sz="2400" dirty="0"/>
              <a:t>Percent of primary care doctors saying they are satisfied or very satisfied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Commonwealth Fund Survey of Primary Care Physicians, November 2012</a:t>
            </a:r>
          </a:p>
        </p:txBody>
      </p:sp>
      <p:graphicFrame>
        <p:nvGraphicFramePr>
          <p:cNvPr id="2" name="Chart 1"/>
          <p:cNvGraphicFramePr/>
          <p:nvPr/>
        </p:nvGraphicFramePr>
        <p:xfrm>
          <a:off x="838200" y="1493521"/>
          <a:ext cx="10551160" cy="4517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02479256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65480" y="2693522"/>
            <a:ext cx="6385781" cy="132556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5400" dirty="0"/>
              <a:t>Canada’s </a:t>
            </a:r>
            <a:br>
              <a:rPr lang="en-US" altLang="en-US" sz="5400" dirty="0"/>
            </a:br>
            <a:r>
              <a:rPr lang="en-US" altLang="en-US" sz="5400" dirty="0"/>
              <a:t>National Health Insurance Program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1261" y="1483053"/>
            <a:ext cx="4635500" cy="3746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3296900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Minimum Standards for</a:t>
            </a:r>
            <a:br>
              <a:rPr lang="en-US" dirty="0"/>
            </a:br>
            <a:r>
              <a:rPr lang="en-US" dirty="0"/>
              <a:t>Canada’s Provincial Programs</a:t>
            </a:r>
          </a:p>
        </p:txBody>
      </p:sp>
      <p:sp>
        <p:nvSpPr>
          <p:cNvPr id="6" name="Freeform 5"/>
          <p:cNvSpPr/>
          <p:nvPr/>
        </p:nvSpPr>
        <p:spPr>
          <a:xfrm>
            <a:off x="3628212" y="1913077"/>
            <a:ext cx="7875431" cy="743591"/>
          </a:xfrm>
          <a:custGeom>
            <a:avLst/>
            <a:gdLst>
              <a:gd name="connsiteX0" fmla="*/ 123934 w 743591"/>
              <a:gd name="connsiteY0" fmla="*/ 0 h 7077861"/>
              <a:gd name="connsiteX1" fmla="*/ 619657 w 743591"/>
              <a:gd name="connsiteY1" fmla="*/ 0 h 7077861"/>
              <a:gd name="connsiteX2" fmla="*/ 743591 w 743591"/>
              <a:gd name="connsiteY2" fmla="*/ 123934 h 7077861"/>
              <a:gd name="connsiteX3" fmla="*/ 743591 w 743591"/>
              <a:gd name="connsiteY3" fmla="*/ 7077861 h 7077861"/>
              <a:gd name="connsiteX4" fmla="*/ 743591 w 743591"/>
              <a:gd name="connsiteY4" fmla="*/ 7077861 h 7077861"/>
              <a:gd name="connsiteX5" fmla="*/ 0 w 743591"/>
              <a:gd name="connsiteY5" fmla="*/ 7077861 h 7077861"/>
              <a:gd name="connsiteX6" fmla="*/ 0 w 743591"/>
              <a:gd name="connsiteY6" fmla="*/ 7077861 h 7077861"/>
              <a:gd name="connsiteX7" fmla="*/ 0 w 743591"/>
              <a:gd name="connsiteY7" fmla="*/ 123934 h 7077861"/>
              <a:gd name="connsiteX8" fmla="*/ 123934 w 743591"/>
              <a:gd name="connsiteY8" fmla="*/ 0 h 7077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3591" h="7077861">
                <a:moveTo>
                  <a:pt x="743591" y="1179667"/>
                </a:moveTo>
                <a:lnTo>
                  <a:pt x="743591" y="5898194"/>
                </a:lnTo>
                <a:cubicBezTo>
                  <a:pt x="743591" y="6549705"/>
                  <a:pt x="737762" y="7077856"/>
                  <a:pt x="730571" y="7077856"/>
                </a:cubicBezTo>
                <a:lnTo>
                  <a:pt x="0" y="7077856"/>
                </a:lnTo>
                <a:lnTo>
                  <a:pt x="0" y="7077856"/>
                </a:lnTo>
                <a:lnTo>
                  <a:pt x="0" y="5"/>
                </a:lnTo>
                <a:lnTo>
                  <a:pt x="0" y="5"/>
                </a:lnTo>
                <a:lnTo>
                  <a:pt x="730571" y="5"/>
                </a:lnTo>
                <a:cubicBezTo>
                  <a:pt x="737762" y="5"/>
                  <a:pt x="743591" y="528156"/>
                  <a:pt x="743591" y="1179667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60123" rIns="283948" bIns="160125" numCol="1" spcCol="1270" anchor="ctr" anchorCtr="0">
            <a:noAutofit/>
          </a:bodyPr>
          <a:lstStyle/>
          <a:p>
            <a:pPr marL="0" lvl="1" algn="l" defTabSz="10668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000" kern="1200" dirty="0"/>
              <a:t>Universal coverage that is not impeded, either directly or indirectly, whether by charges or otherwise, reasonable access.</a:t>
            </a:r>
          </a:p>
        </p:txBody>
      </p:sp>
      <p:sp>
        <p:nvSpPr>
          <p:cNvPr id="7" name="Freeform 6"/>
          <p:cNvSpPr/>
          <p:nvPr/>
        </p:nvSpPr>
        <p:spPr>
          <a:xfrm>
            <a:off x="688357" y="1820127"/>
            <a:ext cx="3107521" cy="929489"/>
          </a:xfrm>
          <a:custGeom>
            <a:avLst/>
            <a:gdLst>
              <a:gd name="connsiteX0" fmla="*/ 0 w 3107521"/>
              <a:gd name="connsiteY0" fmla="*/ 154918 h 929489"/>
              <a:gd name="connsiteX1" fmla="*/ 154918 w 3107521"/>
              <a:gd name="connsiteY1" fmla="*/ 0 h 929489"/>
              <a:gd name="connsiteX2" fmla="*/ 2952603 w 3107521"/>
              <a:gd name="connsiteY2" fmla="*/ 0 h 929489"/>
              <a:gd name="connsiteX3" fmla="*/ 3107521 w 3107521"/>
              <a:gd name="connsiteY3" fmla="*/ 154918 h 929489"/>
              <a:gd name="connsiteX4" fmla="*/ 3107521 w 3107521"/>
              <a:gd name="connsiteY4" fmla="*/ 774571 h 929489"/>
              <a:gd name="connsiteX5" fmla="*/ 2952603 w 3107521"/>
              <a:gd name="connsiteY5" fmla="*/ 929489 h 929489"/>
              <a:gd name="connsiteX6" fmla="*/ 154918 w 3107521"/>
              <a:gd name="connsiteY6" fmla="*/ 929489 h 929489"/>
              <a:gd name="connsiteX7" fmla="*/ 0 w 3107521"/>
              <a:gd name="connsiteY7" fmla="*/ 774571 h 929489"/>
              <a:gd name="connsiteX8" fmla="*/ 0 w 3107521"/>
              <a:gd name="connsiteY8" fmla="*/ 154918 h 929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07521" h="929489">
                <a:moveTo>
                  <a:pt x="0" y="154918"/>
                </a:moveTo>
                <a:cubicBezTo>
                  <a:pt x="0" y="69359"/>
                  <a:pt x="69359" y="0"/>
                  <a:pt x="154918" y="0"/>
                </a:cubicBezTo>
                <a:lnTo>
                  <a:pt x="2952603" y="0"/>
                </a:lnTo>
                <a:cubicBezTo>
                  <a:pt x="3038162" y="0"/>
                  <a:pt x="3107521" y="69359"/>
                  <a:pt x="3107521" y="154918"/>
                </a:cubicBezTo>
                <a:lnTo>
                  <a:pt x="3107521" y="774571"/>
                </a:lnTo>
                <a:cubicBezTo>
                  <a:pt x="3107521" y="860130"/>
                  <a:pt x="3038162" y="929489"/>
                  <a:pt x="2952603" y="929489"/>
                </a:cubicBezTo>
                <a:lnTo>
                  <a:pt x="154918" y="929489"/>
                </a:lnTo>
                <a:cubicBezTo>
                  <a:pt x="69359" y="929489"/>
                  <a:pt x="0" y="860130"/>
                  <a:pt x="0" y="774571"/>
                </a:cubicBezTo>
                <a:lnTo>
                  <a:pt x="0" y="154918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054" tIns="98714" rIns="152054" bIns="98714" numCol="1" spcCol="1270" anchor="ctr" anchorCtr="0">
            <a:noAutofit/>
          </a:bodyPr>
          <a:lstStyle/>
          <a:p>
            <a:pPr lvl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 dirty="0"/>
              <a:t>Universal</a:t>
            </a:r>
          </a:p>
        </p:txBody>
      </p:sp>
      <p:sp>
        <p:nvSpPr>
          <p:cNvPr id="8" name="Freeform 7"/>
          <p:cNvSpPr/>
          <p:nvPr/>
        </p:nvSpPr>
        <p:spPr>
          <a:xfrm>
            <a:off x="3628212" y="2987254"/>
            <a:ext cx="7875431" cy="743591"/>
          </a:xfrm>
          <a:custGeom>
            <a:avLst/>
            <a:gdLst>
              <a:gd name="connsiteX0" fmla="*/ 123934 w 743591"/>
              <a:gd name="connsiteY0" fmla="*/ 0 h 7077861"/>
              <a:gd name="connsiteX1" fmla="*/ 619657 w 743591"/>
              <a:gd name="connsiteY1" fmla="*/ 0 h 7077861"/>
              <a:gd name="connsiteX2" fmla="*/ 743591 w 743591"/>
              <a:gd name="connsiteY2" fmla="*/ 123934 h 7077861"/>
              <a:gd name="connsiteX3" fmla="*/ 743591 w 743591"/>
              <a:gd name="connsiteY3" fmla="*/ 7077861 h 7077861"/>
              <a:gd name="connsiteX4" fmla="*/ 743591 w 743591"/>
              <a:gd name="connsiteY4" fmla="*/ 7077861 h 7077861"/>
              <a:gd name="connsiteX5" fmla="*/ 0 w 743591"/>
              <a:gd name="connsiteY5" fmla="*/ 7077861 h 7077861"/>
              <a:gd name="connsiteX6" fmla="*/ 0 w 743591"/>
              <a:gd name="connsiteY6" fmla="*/ 7077861 h 7077861"/>
              <a:gd name="connsiteX7" fmla="*/ 0 w 743591"/>
              <a:gd name="connsiteY7" fmla="*/ 123934 h 7077861"/>
              <a:gd name="connsiteX8" fmla="*/ 123934 w 743591"/>
              <a:gd name="connsiteY8" fmla="*/ 0 h 7077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3591" h="7077861">
                <a:moveTo>
                  <a:pt x="743591" y="1179667"/>
                </a:moveTo>
                <a:lnTo>
                  <a:pt x="743591" y="5898194"/>
                </a:lnTo>
                <a:cubicBezTo>
                  <a:pt x="743591" y="6549705"/>
                  <a:pt x="737762" y="7077856"/>
                  <a:pt x="730571" y="7077856"/>
                </a:cubicBezTo>
                <a:lnTo>
                  <a:pt x="0" y="7077856"/>
                </a:lnTo>
                <a:lnTo>
                  <a:pt x="0" y="7077856"/>
                </a:lnTo>
                <a:lnTo>
                  <a:pt x="0" y="5"/>
                </a:lnTo>
                <a:lnTo>
                  <a:pt x="0" y="5"/>
                </a:lnTo>
                <a:lnTo>
                  <a:pt x="730571" y="5"/>
                </a:lnTo>
                <a:cubicBezTo>
                  <a:pt x="737762" y="5"/>
                  <a:pt x="743591" y="528156"/>
                  <a:pt x="743591" y="1179667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60123" rIns="283948" bIns="160125" numCol="1" spcCol="1270" anchor="ctr" anchorCtr="0">
            <a:noAutofit/>
          </a:bodyPr>
          <a:lstStyle/>
          <a:p>
            <a:pPr marL="0" lvl="1" algn="l" defTabSz="10668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000" kern="1200"/>
              <a:t>Portability of benefits from province to province</a:t>
            </a:r>
          </a:p>
        </p:txBody>
      </p:sp>
      <p:sp>
        <p:nvSpPr>
          <p:cNvPr id="9" name="Freeform 8"/>
          <p:cNvSpPr/>
          <p:nvPr/>
        </p:nvSpPr>
        <p:spPr>
          <a:xfrm>
            <a:off x="688357" y="2894304"/>
            <a:ext cx="3107521" cy="929489"/>
          </a:xfrm>
          <a:custGeom>
            <a:avLst/>
            <a:gdLst>
              <a:gd name="connsiteX0" fmla="*/ 0 w 3107521"/>
              <a:gd name="connsiteY0" fmla="*/ 154918 h 929489"/>
              <a:gd name="connsiteX1" fmla="*/ 154918 w 3107521"/>
              <a:gd name="connsiteY1" fmla="*/ 0 h 929489"/>
              <a:gd name="connsiteX2" fmla="*/ 2952603 w 3107521"/>
              <a:gd name="connsiteY2" fmla="*/ 0 h 929489"/>
              <a:gd name="connsiteX3" fmla="*/ 3107521 w 3107521"/>
              <a:gd name="connsiteY3" fmla="*/ 154918 h 929489"/>
              <a:gd name="connsiteX4" fmla="*/ 3107521 w 3107521"/>
              <a:gd name="connsiteY4" fmla="*/ 774571 h 929489"/>
              <a:gd name="connsiteX5" fmla="*/ 2952603 w 3107521"/>
              <a:gd name="connsiteY5" fmla="*/ 929489 h 929489"/>
              <a:gd name="connsiteX6" fmla="*/ 154918 w 3107521"/>
              <a:gd name="connsiteY6" fmla="*/ 929489 h 929489"/>
              <a:gd name="connsiteX7" fmla="*/ 0 w 3107521"/>
              <a:gd name="connsiteY7" fmla="*/ 774571 h 929489"/>
              <a:gd name="connsiteX8" fmla="*/ 0 w 3107521"/>
              <a:gd name="connsiteY8" fmla="*/ 154918 h 929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07521" h="929489">
                <a:moveTo>
                  <a:pt x="0" y="154918"/>
                </a:moveTo>
                <a:cubicBezTo>
                  <a:pt x="0" y="69359"/>
                  <a:pt x="69359" y="0"/>
                  <a:pt x="154918" y="0"/>
                </a:cubicBezTo>
                <a:lnTo>
                  <a:pt x="2952603" y="0"/>
                </a:lnTo>
                <a:cubicBezTo>
                  <a:pt x="3038162" y="0"/>
                  <a:pt x="3107521" y="69359"/>
                  <a:pt x="3107521" y="154918"/>
                </a:cubicBezTo>
                <a:lnTo>
                  <a:pt x="3107521" y="774571"/>
                </a:lnTo>
                <a:cubicBezTo>
                  <a:pt x="3107521" y="860130"/>
                  <a:pt x="3038162" y="929489"/>
                  <a:pt x="2952603" y="929489"/>
                </a:cubicBezTo>
                <a:lnTo>
                  <a:pt x="154918" y="929489"/>
                </a:lnTo>
                <a:cubicBezTo>
                  <a:pt x="69359" y="929489"/>
                  <a:pt x="0" y="860130"/>
                  <a:pt x="0" y="774571"/>
                </a:cubicBezTo>
                <a:lnTo>
                  <a:pt x="0" y="154918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054" tIns="98714" rIns="152054" bIns="98714" numCol="1" spcCol="1270" anchor="ctr" anchorCtr="0">
            <a:noAutofit/>
          </a:bodyPr>
          <a:lstStyle/>
          <a:p>
            <a:pPr lvl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/>
              <a:t>Portable</a:t>
            </a:r>
          </a:p>
        </p:txBody>
      </p:sp>
      <p:sp>
        <p:nvSpPr>
          <p:cNvPr id="10" name="Freeform 9"/>
          <p:cNvSpPr/>
          <p:nvPr/>
        </p:nvSpPr>
        <p:spPr>
          <a:xfrm>
            <a:off x="3628212" y="4061431"/>
            <a:ext cx="7875431" cy="743591"/>
          </a:xfrm>
          <a:custGeom>
            <a:avLst/>
            <a:gdLst>
              <a:gd name="connsiteX0" fmla="*/ 123934 w 743591"/>
              <a:gd name="connsiteY0" fmla="*/ 0 h 7077861"/>
              <a:gd name="connsiteX1" fmla="*/ 619657 w 743591"/>
              <a:gd name="connsiteY1" fmla="*/ 0 h 7077861"/>
              <a:gd name="connsiteX2" fmla="*/ 743591 w 743591"/>
              <a:gd name="connsiteY2" fmla="*/ 123934 h 7077861"/>
              <a:gd name="connsiteX3" fmla="*/ 743591 w 743591"/>
              <a:gd name="connsiteY3" fmla="*/ 7077861 h 7077861"/>
              <a:gd name="connsiteX4" fmla="*/ 743591 w 743591"/>
              <a:gd name="connsiteY4" fmla="*/ 7077861 h 7077861"/>
              <a:gd name="connsiteX5" fmla="*/ 0 w 743591"/>
              <a:gd name="connsiteY5" fmla="*/ 7077861 h 7077861"/>
              <a:gd name="connsiteX6" fmla="*/ 0 w 743591"/>
              <a:gd name="connsiteY6" fmla="*/ 7077861 h 7077861"/>
              <a:gd name="connsiteX7" fmla="*/ 0 w 743591"/>
              <a:gd name="connsiteY7" fmla="*/ 123934 h 7077861"/>
              <a:gd name="connsiteX8" fmla="*/ 123934 w 743591"/>
              <a:gd name="connsiteY8" fmla="*/ 0 h 7077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3591" h="7077861">
                <a:moveTo>
                  <a:pt x="743591" y="1179667"/>
                </a:moveTo>
                <a:lnTo>
                  <a:pt x="743591" y="5898194"/>
                </a:lnTo>
                <a:cubicBezTo>
                  <a:pt x="743591" y="6549705"/>
                  <a:pt x="737762" y="7077856"/>
                  <a:pt x="730571" y="7077856"/>
                </a:cubicBezTo>
                <a:lnTo>
                  <a:pt x="0" y="7077856"/>
                </a:lnTo>
                <a:lnTo>
                  <a:pt x="0" y="7077856"/>
                </a:lnTo>
                <a:lnTo>
                  <a:pt x="0" y="5"/>
                </a:lnTo>
                <a:lnTo>
                  <a:pt x="0" y="5"/>
                </a:lnTo>
                <a:lnTo>
                  <a:pt x="730571" y="5"/>
                </a:lnTo>
                <a:cubicBezTo>
                  <a:pt x="737762" y="5"/>
                  <a:pt x="743591" y="528156"/>
                  <a:pt x="743591" y="1179667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60123" rIns="283948" bIns="160125" numCol="1" spcCol="1270" anchor="ctr" anchorCtr="0">
            <a:noAutofit/>
          </a:bodyPr>
          <a:lstStyle/>
          <a:p>
            <a:pPr marL="0" lvl="1" algn="l" defTabSz="10668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000" kern="1200"/>
              <a:t>Coverage for all medically necessary services</a:t>
            </a:r>
          </a:p>
        </p:txBody>
      </p:sp>
      <p:sp>
        <p:nvSpPr>
          <p:cNvPr id="11" name="Freeform 10"/>
          <p:cNvSpPr/>
          <p:nvPr/>
        </p:nvSpPr>
        <p:spPr>
          <a:xfrm>
            <a:off x="688357" y="3968481"/>
            <a:ext cx="3107521" cy="929489"/>
          </a:xfrm>
          <a:custGeom>
            <a:avLst/>
            <a:gdLst>
              <a:gd name="connsiteX0" fmla="*/ 0 w 3107521"/>
              <a:gd name="connsiteY0" fmla="*/ 154918 h 929489"/>
              <a:gd name="connsiteX1" fmla="*/ 154918 w 3107521"/>
              <a:gd name="connsiteY1" fmla="*/ 0 h 929489"/>
              <a:gd name="connsiteX2" fmla="*/ 2952603 w 3107521"/>
              <a:gd name="connsiteY2" fmla="*/ 0 h 929489"/>
              <a:gd name="connsiteX3" fmla="*/ 3107521 w 3107521"/>
              <a:gd name="connsiteY3" fmla="*/ 154918 h 929489"/>
              <a:gd name="connsiteX4" fmla="*/ 3107521 w 3107521"/>
              <a:gd name="connsiteY4" fmla="*/ 774571 h 929489"/>
              <a:gd name="connsiteX5" fmla="*/ 2952603 w 3107521"/>
              <a:gd name="connsiteY5" fmla="*/ 929489 h 929489"/>
              <a:gd name="connsiteX6" fmla="*/ 154918 w 3107521"/>
              <a:gd name="connsiteY6" fmla="*/ 929489 h 929489"/>
              <a:gd name="connsiteX7" fmla="*/ 0 w 3107521"/>
              <a:gd name="connsiteY7" fmla="*/ 774571 h 929489"/>
              <a:gd name="connsiteX8" fmla="*/ 0 w 3107521"/>
              <a:gd name="connsiteY8" fmla="*/ 154918 h 929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07521" h="929489">
                <a:moveTo>
                  <a:pt x="0" y="154918"/>
                </a:moveTo>
                <a:cubicBezTo>
                  <a:pt x="0" y="69359"/>
                  <a:pt x="69359" y="0"/>
                  <a:pt x="154918" y="0"/>
                </a:cubicBezTo>
                <a:lnTo>
                  <a:pt x="2952603" y="0"/>
                </a:lnTo>
                <a:cubicBezTo>
                  <a:pt x="3038162" y="0"/>
                  <a:pt x="3107521" y="69359"/>
                  <a:pt x="3107521" y="154918"/>
                </a:cubicBezTo>
                <a:lnTo>
                  <a:pt x="3107521" y="774571"/>
                </a:lnTo>
                <a:cubicBezTo>
                  <a:pt x="3107521" y="860130"/>
                  <a:pt x="3038162" y="929489"/>
                  <a:pt x="2952603" y="929489"/>
                </a:cubicBezTo>
                <a:lnTo>
                  <a:pt x="154918" y="929489"/>
                </a:lnTo>
                <a:cubicBezTo>
                  <a:pt x="69359" y="929489"/>
                  <a:pt x="0" y="860130"/>
                  <a:pt x="0" y="774571"/>
                </a:cubicBezTo>
                <a:lnTo>
                  <a:pt x="0" y="154918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054" tIns="98714" rIns="152054" bIns="98714" numCol="1" spcCol="1270" anchor="ctr" anchorCtr="0">
            <a:noAutofit/>
          </a:bodyPr>
          <a:lstStyle/>
          <a:p>
            <a:pPr lvl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 dirty="0"/>
              <a:t>Comprehensive</a:t>
            </a:r>
          </a:p>
        </p:txBody>
      </p:sp>
      <p:sp>
        <p:nvSpPr>
          <p:cNvPr id="12" name="Freeform 11"/>
          <p:cNvSpPr/>
          <p:nvPr/>
        </p:nvSpPr>
        <p:spPr>
          <a:xfrm>
            <a:off x="3628212" y="5135608"/>
            <a:ext cx="7875431" cy="743591"/>
          </a:xfrm>
          <a:custGeom>
            <a:avLst/>
            <a:gdLst>
              <a:gd name="connsiteX0" fmla="*/ 123934 w 743591"/>
              <a:gd name="connsiteY0" fmla="*/ 0 h 7077861"/>
              <a:gd name="connsiteX1" fmla="*/ 619657 w 743591"/>
              <a:gd name="connsiteY1" fmla="*/ 0 h 7077861"/>
              <a:gd name="connsiteX2" fmla="*/ 743591 w 743591"/>
              <a:gd name="connsiteY2" fmla="*/ 123934 h 7077861"/>
              <a:gd name="connsiteX3" fmla="*/ 743591 w 743591"/>
              <a:gd name="connsiteY3" fmla="*/ 7077861 h 7077861"/>
              <a:gd name="connsiteX4" fmla="*/ 743591 w 743591"/>
              <a:gd name="connsiteY4" fmla="*/ 7077861 h 7077861"/>
              <a:gd name="connsiteX5" fmla="*/ 0 w 743591"/>
              <a:gd name="connsiteY5" fmla="*/ 7077861 h 7077861"/>
              <a:gd name="connsiteX6" fmla="*/ 0 w 743591"/>
              <a:gd name="connsiteY6" fmla="*/ 7077861 h 7077861"/>
              <a:gd name="connsiteX7" fmla="*/ 0 w 743591"/>
              <a:gd name="connsiteY7" fmla="*/ 123934 h 7077861"/>
              <a:gd name="connsiteX8" fmla="*/ 123934 w 743591"/>
              <a:gd name="connsiteY8" fmla="*/ 0 h 7077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3591" h="7077861">
                <a:moveTo>
                  <a:pt x="743591" y="1179667"/>
                </a:moveTo>
                <a:lnTo>
                  <a:pt x="743591" y="5898194"/>
                </a:lnTo>
                <a:cubicBezTo>
                  <a:pt x="743591" y="6549705"/>
                  <a:pt x="737762" y="7077856"/>
                  <a:pt x="730571" y="7077856"/>
                </a:cubicBezTo>
                <a:lnTo>
                  <a:pt x="0" y="7077856"/>
                </a:lnTo>
                <a:lnTo>
                  <a:pt x="0" y="7077856"/>
                </a:lnTo>
                <a:lnTo>
                  <a:pt x="0" y="5"/>
                </a:lnTo>
                <a:lnTo>
                  <a:pt x="0" y="5"/>
                </a:lnTo>
                <a:lnTo>
                  <a:pt x="730571" y="5"/>
                </a:lnTo>
                <a:cubicBezTo>
                  <a:pt x="737762" y="5"/>
                  <a:pt x="743591" y="528156"/>
                  <a:pt x="743591" y="1179667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60123" rIns="283948" bIns="160125" numCol="1" spcCol="1270" anchor="ctr" anchorCtr="0">
            <a:noAutofit/>
          </a:bodyPr>
          <a:lstStyle/>
          <a:p>
            <a:pPr marL="0" lvl="1" algn="l" defTabSz="10668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000" kern="1200" dirty="0"/>
              <a:t>Publicly administered, non-profit program</a:t>
            </a:r>
          </a:p>
        </p:txBody>
      </p:sp>
      <p:sp>
        <p:nvSpPr>
          <p:cNvPr id="13" name="Freeform 12"/>
          <p:cNvSpPr/>
          <p:nvPr/>
        </p:nvSpPr>
        <p:spPr>
          <a:xfrm>
            <a:off x="688357" y="5042658"/>
            <a:ext cx="3107521" cy="929489"/>
          </a:xfrm>
          <a:custGeom>
            <a:avLst/>
            <a:gdLst>
              <a:gd name="connsiteX0" fmla="*/ 0 w 3107521"/>
              <a:gd name="connsiteY0" fmla="*/ 154918 h 929489"/>
              <a:gd name="connsiteX1" fmla="*/ 154918 w 3107521"/>
              <a:gd name="connsiteY1" fmla="*/ 0 h 929489"/>
              <a:gd name="connsiteX2" fmla="*/ 2952603 w 3107521"/>
              <a:gd name="connsiteY2" fmla="*/ 0 h 929489"/>
              <a:gd name="connsiteX3" fmla="*/ 3107521 w 3107521"/>
              <a:gd name="connsiteY3" fmla="*/ 154918 h 929489"/>
              <a:gd name="connsiteX4" fmla="*/ 3107521 w 3107521"/>
              <a:gd name="connsiteY4" fmla="*/ 774571 h 929489"/>
              <a:gd name="connsiteX5" fmla="*/ 2952603 w 3107521"/>
              <a:gd name="connsiteY5" fmla="*/ 929489 h 929489"/>
              <a:gd name="connsiteX6" fmla="*/ 154918 w 3107521"/>
              <a:gd name="connsiteY6" fmla="*/ 929489 h 929489"/>
              <a:gd name="connsiteX7" fmla="*/ 0 w 3107521"/>
              <a:gd name="connsiteY7" fmla="*/ 774571 h 929489"/>
              <a:gd name="connsiteX8" fmla="*/ 0 w 3107521"/>
              <a:gd name="connsiteY8" fmla="*/ 154918 h 929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07521" h="929489">
                <a:moveTo>
                  <a:pt x="0" y="154918"/>
                </a:moveTo>
                <a:cubicBezTo>
                  <a:pt x="0" y="69359"/>
                  <a:pt x="69359" y="0"/>
                  <a:pt x="154918" y="0"/>
                </a:cubicBezTo>
                <a:lnTo>
                  <a:pt x="2952603" y="0"/>
                </a:lnTo>
                <a:cubicBezTo>
                  <a:pt x="3038162" y="0"/>
                  <a:pt x="3107521" y="69359"/>
                  <a:pt x="3107521" y="154918"/>
                </a:cubicBezTo>
                <a:lnTo>
                  <a:pt x="3107521" y="774571"/>
                </a:lnTo>
                <a:cubicBezTo>
                  <a:pt x="3107521" y="860130"/>
                  <a:pt x="3038162" y="929489"/>
                  <a:pt x="2952603" y="929489"/>
                </a:cubicBezTo>
                <a:lnTo>
                  <a:pt x="154918" y="929489"/>
                </a:lnTo>
                <a:cubicBezTo>
                  <a:pt x="69359" y="929489"/>
                  <a:pt x="0" y="860130"/>
                  <a:pt x="0" y="774571"/>
                </a:cubicBezTo>
                <a:lnTo>
                  <a:pt x="0" y="154918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054" tIns="98714" rIns="152054" bIns="98714" numCol="1" spcCol="1270" anchor="ctr" anchorCtr="0">
            <a:noAutofit/>
          </a:bodyPr>
          <a:lstStyle/>
          <a:p>
            <a:pPr lvl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81321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5" name="Rectangle 2">
            <a:extLst>
              <a:ext uri="{FF2B5EF4-FFF2-40B4-BE49-F238E27FC236}">
                <a16:creationId xmlns:a16="http://schemas.microsoft.com/office/drawing/2014/main" id="{238E7EFB-69E2-4145-B297-32799BACB7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Hospital Financing:</a:t>
            </a:r>
            <a:br>
              <a:rPr lang="en-US" altLang="en-US" dirty="0"/>
            </a:br>
            <a:r>
              <a:rPr lang="en-US" altLang="en-US" dirty="0"/>
              <a:t>Medicare vs. Medicare</a:t>
            </a:r>
            <a:r>
              <a:rPr lang="en-US" altLang="en-US" sz="4000" dirty="0"/>
              <a:t> 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2F953C4E-6728-E347-A1AF-E4A4A2AD561F}"/>
              </a:ext>
            </a:extLst>
          </p:cNvPr>
          <p:cNvSpPr/>
          <p:nvPr/>
        </p:nvSpPr>
        <p:spPr>
          <a:xfrm>
            <a:off x="838251" y="1690688"/>
            <a:ext cx="4913783" cy="748800"/>
          </a:xfrm>
          <a:custGeom>
            <a:avLst/>
            <a:gdLst>
              <a:gd name="connsiteX0" fmla="*/ 0 w 4913783"/>
              <a:gd name="connsiteY0" fmla="*/ 0 h 748800"/>
              <a:gd name="connsiteX1" fmla="*/ 4913783 w 4913783"/>
              <a:gd name="connsiteY1" fmla="*/ 0 h 748800"/>
              <a:gd name="connsiteX2" fmla="*/ 4913783 w 4913783"/>
              <a:gd name="connsiteY2" fmla="*/ 748800 h 748800"/>
              <a:gd name="connsiteX3" fmla="*/ 0 w 4913783"/>
              <a:gd name="connsiteY3" fmla="*/ 748800 h 748800"/>
              <a:gd name="connsiteX4" fmla="*/ 0 w 4913783"/>
              <a:gd name="connsiteY4" fmla="*/ 0 h 74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13783" h="748800">
                <a:moveTo>
                  <a:pt x="0" y="0"/>
                </a:moveTo>
                <a:lnTo>
                  <a:pt x="4913783" y="0"/>
                </a:lnTo>
                <a:lnTo>
                  <a:pt x="4913783" y="748800"/>
                </a:lnTo>
                <a:lnTo>
                  <a:pt x="0" y="74880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13792" rIns="199136" bIns="11379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/>
              <a:t>American Medicare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4DC7493-F59E-5E44-9385-1471981C898E}"/>
              </a:ext>
            </a:extLst>
          </p:cNvPr>
          <p:cNvSpPr/>
          <p:nvPr/>
        </p:nvSpPr>
        <p:spPr>
          <a:xfrm>
            <a:off x="838251" y="2439487"/>
            <a:ext cx="4913783" cy="3308170"/>
          </a:xfrm>
          <a:custGeom>
            <a:avLst/>
            <a:gdLst>
              <a:gd name="connsiteX0" fmla="*/ 0 w 4913783"/>
              <a:gd name="connsiteY0" fmla="*/ 0 h 2854800"/>
              <a:gd name="connsiteX1" fmla="*/ 4913783 w 4913783"/>
              <a:gd name="connsiteY1" fmla="*/ 0 h 2854800"/>
              <a:gd name="connsiteX2" fmla="*/ 4913783 w 4913783"/>
              <a:gd name="connsiteY2" fmla="*/ 2854800 h 2854800"/>
              <a:gd name="connsiteX3" fmla="*/ 0 w 4913783"/>
              <a:gd name="connsiteY3" fmla="*/ 2854800 h 2854800"/>
              <a:gd name="connsiteX4" fmla="*/ 0 w 4913783"/>
              <a:gd name="connsiteY4" fmla="*/ 0 h 285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13783" h="2854800">
                <a:moveTo>
                  <a:pt x="0" y="0"/>
                </a:moveTo>
                <a:lnTo>
                  <a:pt x="4913783" y="0"/>
                </a:lnTo>
                <a:lnTo>
                  <a:pt x="4913783" y="2854800"/>
                </a:lnTo>
                <a:lnTo>
                  <a:pt x="0" y="2854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>
                <a:tint val="40000"/>
                <a:hueOff val="0"/>
                <a:satOff val="0"/>
                <a:lumOff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8684" tIns="138684" rIns="184912" bIns="208026" numCol="1" spcCol="1270" anchor="t" anchorCtr="0">
            <a:noAutofit/>
          </a:bodyPr>
          <a:lstStyle/>
          <a:p>
            <a:pPr marL="228600" lvl="1" indent="-228600" algn="l" defTabSz="11557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2600" kern="1200"/>
              <a:t>Per-patient payments</a:t>
            </a:r>
          </a:p>
          <a:p>
            <a:pPr marL="228600" lvl="1" indent="-228600" algn="l" defTabSz="11557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2600" kern="1200" dirty="0"/>
              <a:t>Capital and operating payments intermixed</a:t>
            </a:r>
          </a:p>
          <a:p>
            <a:pPr marL="228600" lvl="1" indent="-228600" algn="l" defTabSz="11557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2600" kern="1200"/>
              <a:t>New investments funded from surplus/profit	</a:t>
            </a:r>
          </a:p>
          <a:p>
            <a:pPr marL="228600" lvl="1" indent="-228600" algn="l" defTabSz="11557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2600" kern="1200"/>
              <a:t>For-profits thrive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0C1C82C-4D29-FA42-9B1D-23085B102545}"/>
              </a:ext>
            </a:extLst>
          </p:cNvPr>
          <p:cNvSpPr/>
          <p:nvPr/>
        </p:nvSpPr>
        <p:spPr>
          <a:xfrm>
            <a:off x="6439964" y="1690688"/>
            <a:ext cx="4913783" cy="748800"/>
          </a:xfrm>
          <a:custGeom>
            <a:avLst/>
            <a:gdLst>
              <a:gd name="connsiteX0" fmla="*/ 0 w 4913783"/>
              <a:gd name="connsiteY0" fmla="*/ 0 h 748800"/>
              <a:gd name="connsiteX1" fmla="*/ 4913783 w 4913783"/>
              <a:gd name="connsiteY1" fmla="*/ 0 h 748800"/>
              <a:gd name="connsiteX2" fmla="*/ 4913783 w 4913783"/>
              <a:gd name="connsiteY2" fmla="*/ 748800 h 748800"/>
              <a:gd name="connsiteX3" fmla="*/ 0 w 4913783"/>
              <a:gd name="connsiteY3" fmla="*/ 748800 h 748800"/>
              <a:gd name="connsiteX4" fmla="*/ 0 w 4913783"/>
              <a:gd name="connsiteY4" fmla="*/ 0 h 74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13783" h="748800">
                <a:moveTo>
                  <a:pt x="0" y="0"/>
                </a:moveTo>
                <a:lnTo>
                  <a:pt x="4913783" y="0"/>
                </a:lnTo>
                <a:lnTo>
                  <a:pt x="4913783" y="748800"/>
                </a:lnTo>
                <a:lnTo>
                  <a:pt x="0" y="74880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13792" rIns="199136" bIns="11379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/>
              <a:t>Canadian Medicare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D28169B-6769-0A4C-931C-49F767FAF02D}"/>
              </a:ext>
            </a:extLst>
          </p:cNvPr>
          <p:cNvSpPr/>
          <p:nvPr/>
        </p:nvSpPr>
        <p:spPr>
          <a:xfrm>
            <a:off x="6439964" y="2439487"/>
            <a:ext cx="4913783" cy="3308170"/>
          </a:xfrm>
          <a:custGeom>
            <a:avLst/>
            <a:gdLst>
              <a:gd name="connsiteX0" fmla="*/ 0 w 4913783"/>
              <a:gd name="connsiteY0" fmla="*/ 0 h 2854800"/>
              <a:gd name="connsiteX1" fmla="*/ 4913783 w 4913783"/>
              <a:gd name="connsiteY1" fmla="*/ 0 h 2854800"/>
              <a:gd name="connsiteX2" fmla="*/ 4913783 w 4913783"/>
              <a:gd name="connsiteY2" fmla="*/ 2854800 h 2854800"/>
              <a:gd name="connsiteX3" fmla="*/ 0 w 4913783"/>
              <a:gd name="connsiteY3" fmla="*/ 2854800 h 2854800"/>
              <a:gd name="connsiteX4" fmla="*/ 0 w 4913783"/>
              <a:gd name="connsiteY4" fmla="*/ 0 h 285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13783" h="2854800">
                <a:moveTo>
                  <a:pt x="0" y="0"/>
                </a:moveTo>
                <a:lnTo>
                  <a:pt x="4913783" y="0"/>
                </a:lnTo>
                <a:lnTo>
                  <a:pt x="4913783" y="2854800"/>
                </a:lnTo>
                <a:lnTo>
                  <a:pt x="0" y="2854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>
                <a:tint val="40000"/>
                <a:hueOff val="0"/>
                <a:satOff val="0"/>
                <a:lumOff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8684" tIns="138684" rIns="184912" bIns="208026" numCol="1" spcCol="1270" anchor="t" anchorCtr="0">
            <a:noAutofit/>
          </a:bodyPr>
          <a:lstStyle/>
          <a:p>
            <a:pPr marL="228600" lvl="1" indent="-228600" algn="l" defTabSz="11557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2600" kern="1200" dirty="0"/>
              <a:t>Global budgets</a:t>
            </a:r>
          </a:p>
          <a:p>
            <a:pPr marL="228600" lvl="1" indent="-228600" algn="l" defTabSz="11557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2600" kern="1200" dirty="0"/>
              <a:t>Separate payment for capital and operations</a:t>
            </a:r>
          </a:p>
          <a:p>
            <a:pPr marL="228600" lvl="1" indent="-228600" algn="l" defTabSz="11557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2600" kern="1200" dirty="0"/>
              <a:t>New investments funded by government grants</a:t>
            </a:r>
          </a:p>
          <a:p>
            <a:pPr marL="228600" lvl="1" indent="-228600" algn="l" defTabSz="11557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2600" kern="1200" dirty="0"/>
              <a:t>Eliminates opportunity for profitmaking	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ED3869-DEA0-C745-A6B3-514865CAC8F0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4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8" grpId="0" uiExpand="1" build="p" animBg="1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37E7F-F95C-BE46-9A6E-03EF88180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Medicare vs Medicare: </a:t>
            </a:r>
            <a:br>
              <a:rPr lang="en-US" dirty="0"/>
            </a:br>
            <a:r>
              <a:rPr lang="en-US" dirty="0"/>
              <a:t>Costs in a Parallel Universe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77FD2BC9-F16B-6841-B8AB-32D0E4756786}"/>
              </a:ext>
            </a:extLst>
          </p:cNvPr>
          <p:cNvGraphicFramePr/>
          <p:nvPr/>
        </p:nvGraphicFramePr>
        <p:xfrm>
          <a:off x="2246347" y="1690688"/>
          <a:ext cx="9107453" cy="4326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B3C219-E56A-DD44-A3F3-CC02B67C0682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Source: Woolhandler &amp; Himmelstein analysis based on CMS, CIHI, and Health Canada data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Note: Canada projections based on provincial spending for aged, adjusted for PPP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CB0BEC-2783-CD4D-93E2-71C10ED5FF9B}"/>
              </a:ext>
            </a:extLst>
          </p:cNvPr>
          <p:cNvSpPr txBox="1"/>
          <p:nvPr/>
        </p:nvSpPr>
        <p:spPr>
          <a:xfrm>
            <a:off x="71121" y="2086847"/>
            <a:ext cx="2562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Medicare spending for aged (Billions)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B149EC-2133-4B41-AF68-A35C828BA39D}"/>
              </a:ext>
            </a:extLst>
          </p:cNvPr>
          <p:cNvSpPr/>
          <p:nvPr/>
        </p:nvSpPr>
        <p:spPr>
          <a:xfrm>
            <a:off x="3695978" y="1850623"/>
            <a:ext cx="5672148" cy="99134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 if Medicare’s costs in the USA </a:t>
            </a:r>
          </a:p>
          <a:p>
            <a:pPr algn="ctr"/>
            <a:r>
              <a:rPr lang="en-US" sz="2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had grown at Canada’s rate?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B4BA9D3-EE9E-F84F-A01C-DC51517D48E5}"/>
              </a:ext>
            </a:extLst>
          </p:cNvPr>
          <p:cNvSpPr/>
          <p:nvPr/>
        </p:nvSpPr>
        <p:spPr>
          <a:xfrm>
            <a:off x="128655" y="4345608"/>
            <a:ext cx="226772" cy="226772"/>
          </a:xfrm>
          <a:prstGeom prst="rect">
            <a:avLst/>
          </a:prstGeom>
          <a:solidFill>
            <a:schemeClr val="accent1"/>
          </a:solidFill>
          <a:ln w="9525" cmpd="sng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DF0C8829-A00E-FB4A-B48D-E2803FBB2466}"/>
              </a:ext>
            </a:extLst>
          </p:cNvPr>
          <p:cNvSpPr/>
          <p:nvPr/>
        </p:nvSpPr>
        <p:spPr>
          <a:xfrm>
            <a:off x="128655" y="3485659"/>
            <a:ext cx="226772" cy="226772"/>
          </a:xfrm>
          <a:prstGeom prst="rect">
            <a:avLst/>
          </a:prstGeom>
          <a:solidFill>
            <a:schemeClr val="accent2"/>
          </a:solidFill>
          <a:ln w="9525" cmpd="sng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793ADFE-4C91-CA47-B652-613D06001EE0}"/>
              </a:ext>
            </a:extLst>
          </p:cNvPr>
          <p:cNvSpPr txBox="1"/>
          <p:nvPr/>
        </p:nvSpPr>
        <p:spPr>
          <a:xfrm>
            <a:off x="345981" y="3422518"/>
            <a:ext cx="1673594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</a:rPr>
              <a:t>Medicare, actual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6F38DD3-2D67-8E41-BA75-542C6B61093E}"/>
              </a:ext>
            </a:extLst>
          </p:cNvPr>
          <p:cNvSpPr txBox="1"/>
          <p:nvPr/>
        </p:nvSpPr>
        <p:spPr>
          <a:xfrm>
            <a:off x="355427" y="4271616"/>
            <a:ext cx="227842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</a:rPr>
              <a:t>Medicare at Canada’s growth rate</a:t>
            </a:r>
          </a:p>
        </p:txBody>
      </p:sp>
    </p:spTree>
    <p:extLst>
      <p:ext uri="{BB962C8B-B14F-4D97-AF65-F5344CB8AC3E}">
        <p14:creationId xmlns:p14="http://schemas.microsoft.com/office/powerpoint/2010/main" val="2776461216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/>
        </p:nvGraphicFramePr>
        <p:xfrm>
          <a:off x="0" y="1804016"/>
          <a:ext cx="11958320" cy="4212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NEJM 1973;289:1174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2096546"/>
            <a:ext cx="2346959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Percent of serious symptoms for which physician was seen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Free Care in Quebec Increased Physician Care for Serious Symptoms</a:t>
            </a:r>
            <a:br>
              <a:rPr lang="en-US" dirty="0"/>
            </a:br>
            <a:r>
              <a:rPr lang="en-US" sz="2400" dirty="0"/>
              <a:t>Biggest impact on poor and middle class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7535" y="4328068"/>
            <a:ext cx="226772" cy="226772"/>
          </a:xfrm>
          <a:prstGeom prst="rect">
            <a:avLst/>
          </a:prstGeom>
          <a:solidFill>
            <a:schemeClr val="accent1"/>
          </a:solidFill>
          <a:ln w="9525" cmpd="sng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535" y="4714001"/>
            <a:ext cx="226772" cy="226772"/>
          </a:xfrm>
          <a:prstGeom prst="rect">
            <a:avLst/>
          </a:prstGeom>
          <a:solidFill>
            <a:schemeClr val="accent2"/>
          </a:solidFill>
          <a:ln w="9525" cmpd="sng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286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5" name="Rectangle 2">
            <a:extLst>
              <a:ext uri="{FF2B5EF4-FFF2-40B4-BE49-F238E27FC236}">
                <a16:creationId xmlns:a16="http://schemas.microsoft.com/office/drawing/2014/main" id="{012AB546-7B5A-A049-9EC8-34CFF3879A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Progress on Mortality Halted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2FC7CC-6933-D34D-A362-97063FD9B4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Source: NCHS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Note: Data for 2017 is preliminary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C755E2-01B4-5D4E-B914-20C6DD78E6A7}"/>
              </a:ext>
            </a:extLst>
          </p:cNvPr>
          <p:cNvSpPr txBox="1"/>
          <p:nvPr/>
        </p:nvSpPr>
        <p:spPr>
          <a:xfrm>
            <a:off x="0" y="2561026"/>
            <a:ext cx="2123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Age adjusted mortality per 100,000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2832678-2C72-4544-BBC9-CA8C2FCF4CF3}"/>
              </a:ext>
            </a:extLst>
          </p:cNvPr>
          <p:cNvGraphicFramePr/>
          <p:nvPr/>
        </p:nvGraphicFramePr>
        <p:xfrm>
          <a:off x="2032000" y="1341120"/>
          <a:ext cx="9321800" cy="466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14750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 Deductible Coverage (HDHP) Compromises Finances and Access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/>
              <a:t>Cohen &amp; Zammitti, NCHS, June, 2017 </a:t>
            </a:r>
            <a:r>
              <a:rPr lang="mr-IN"/>
              <a:t>–</a:t>
            </a:r>
            <a:r>
              <a:rPr lang="en-US"/>
              <a:t> Based on 2016 NHIS data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/>
              <a:t>Note: Of people with job-based coverage, 26.9% had HDHP in 2011, rising to 39.6% in 2016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/>
              <a:t>Note: HDHP = &gt;$1200/$2400 single/family deductible in 2011. $1300/$2600 in 2016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4201" y="2053227"/>
            <a:ext cx="152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Percent of Adults 18-64</a:t>
            </a:r>
          </a:p>
        </p:txBody>
      </p:sp>
      <p:graphicFrame>
        <p:nvGraphicFramePr>
          <p:cNvPr id="5" name="Chart 4"/>
          <p:cNvGraphicFramePr/>
          <p:nvPr/>
        </p:nvGraphicFramePr>
        <p:xfrm>
          <a:off x="293914" y="1690688"/>
          <a:ext cx="11059886" cy="4447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66598694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41C40-84BE-A041-BB88-C3784D684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Quality of Care Slightly Better in Canada than in the USA</a:t>
            </a:r>
            <a:br>
              <a:rPr lang="en-US" dirty="0"/>
            </a:br>
            <a:r>
              <a:rPr lang="en-US" sz="2700" dirty="0"/>
              <a:t>A meta-analysis of patients treated for same illnesses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F304D7-E66F-2F47-BD3F-8AC3A44556A0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Source: </a:t>
            </a:r>
            <a:r>
              <a:rPr lang="en-US" dirty="0" err="1"/>
              <a:t>Guyatt</a:t>
            </a:r>
            <a:r>
              <a:rPr lang="en-US" dirty="0"/>
              <a:t> et al, Open Medicine, April 19, 2007. Table 1.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487429E-8CCC-4243-A222-07588A543F55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995487"/>
          <a:ext cx="10515600" cy="37818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40382">
                  <a:extLst>
                    <a:ext uri="{9D8B030D-6E8A-4147-A177-3AD203B41FA5}">
                      <a16:colId xmlns:a16="http://schemas.microsoft.com/office/drawing/2014/main" val="730822364"/>
                    </a:ext>
                  </a:extLst>
                </a:gridCol>
                <a:gridCol w="2570018">
                  <a:extLst>
                    <a:ext uri="{9D8B030D-6E8A-4147-A177-3AD203B41FA5}">
                      <a16:colId xmlns:a16="http://schemas.microsoft.com/office/drawing/2014/main" val="419662188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028802272"/>
                    </a:ext>
                  </a:extLst>
                </a:gridCol>
              </a:tblGrid>
              <a:tr h="1429726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High-Quality Studies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Low-Quality Studies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8003839"/>
                  </a:ext>
                </a:extLst>
              </a:tr>
              <a:tr h="784044">
                <a:tc>
                  <a:txBody>
                    <a:bodyPr/>
                    <a:lstStyle/>
                    <a:p>
                      <a:r>
                        <a:rPr lang="en-US" sz="2800" dirty="0"/>
                        <a:t>Results favored USA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6871174"/>
                  </a:ext>
                </a:extLst>
              </a:tr>
              <a:tr h="784044">
                <a:tc>
                  <a:txBody>
                    <a:bodyPr/>
                    <a:lstStyle/>
                    <a:p>
                      <a:r>
                        <a:rPr lang="en-US" sz="2800" dirty="0"/>
                        <a:t>Results favored Canada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5173524"/>
                  </a:ext>
                </a:extLst>
              </a:tr>
              <a:tr h="784044">
                <a:tc>
                  <a:txBody>
                    <a:bodyPr/>
                    <a:lstStyle/>
                    <a:p>
                      <a:r>
                        <a:rPr lang="en-US" sz="2800" dirty="0"/>
                        <a:t>Mixed or equivocal results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71450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2442115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Cystic Fibrosis Patients </a:t>
            </a:r>
            <a:br>
              <a:rPr lang="en-US"/>
            </a:br>
            <a:r>
              <a:rPr lang="en-US"/>
              <a:t>Live Longer in Canada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/>
              <a:t>Ann Int Med 2017;166:537</a:t>
            </a:r>
          </a:p>
          <a:p>
            <a:r>
              <a:rPr lang="en-US"/>
              <a:t>Note: Hazard Ratios are adjusted for multiple genetic and clinical characteristics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2665141"/>
            <a:ext cx="259943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Hazard Ratio </a:t>
            </a:r>
          </a:p>
          <a:p>
            <a:r>
              <a:rPr lang="en-US" sz="2400" dirty="0">
                <a:solidFill>
                  <a:schemeClr val="bg1"/>
                </a:solidFill>
              </a:rPr>
              <a:t>for death.</a:t>
            </a:r>
          </a:p>
          <a:p>
            <a:r>
              <a:rPr lang="en-US" sz="2400" dirty="0">
                <a:solidFill>
                  <a:schemeClr val="bg1"/>
                </a:solidFill>
              </a:rPr>
              <a:t>USA vs Canadian</a:t>
            </a:r>
          </a:p>
          <a:p>
            <a:r>
              <a:rPr lang="en-US" sz="2400" dirty="0">
                <a:solidFill>
                  <a:schemeClr val="bg1"/>
                </a:solidFill>
              </a:rPr>
              <a:t>CF patients</a:t>
            </a:r>
          </a:p>
          <a:p>
            <a:r>
              <a:rPr lang="en-US" sz="2400" dirty="0">
                <a:solidFill>
                  <a:schemeClr val="bg1"/>
                </a:solidFill>
              </a:rPr>
              <a:t>(Canada = 1.0)</a:t>
            </a:r>
          </a:p>
        </p:txBody>
      </p:sp>
      <p:graphicFrame>
        <p:nvGraphicFramePr>
          <p:cNvPr id="5" name="Chart 4"/>
          <p:cNvGraphicFramePr/>
          <p:nvPr/>
        </p:nvGraphicFramePr>
        <p:xfrm>
          <a:off x="2765502" y="1690689"/>
          <a:ext cx="8755938" cy="414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" name="Straight Connector 7"/>
          <p:cNvCxnSpPr>
            <a:cxnSpLocks/>
          </p:cNvCxnSpPr>
          <p:nvPr/>
        </p:nvCxnSpPr>
        <p:spPr>
          <a:xfrm>
            <a:off x="3543007" y="4212289"/>
            <a:ext cx="7810793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own Arrow Callout 10"/>
          <p:cNvSpPr/>
          <p:nvPr/>
        </p:nvSpPr>
        <p:spPr>
          <a:xfrm>
            <a:off x="8781668" y="240655"/>
            <a:ext cx="3223647" cy="2530740"/>
          </a:xfrm>
          <a:prstGeom prst="downArrowCallout">
            <a:avLst>
              <a:gd name="adj1" fmla="val 14015"/>
              <a:gd name="adj2" fmla="val 15114"/>
              <a:gd name="adj3" fmla="val 25000"/>
              <a:gd name="adj4" fmla="val 49049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Uninsured in USA 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die youngest</a:t>
            </a:r>
            <a:endParaRPr lang="en-US" sz="2800" b="1" i="1" dirty="0">
              <a:solidFill>
                <a:srgbClr val="FFFF00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8884171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028219713"/>
              </p:ext>
            </p:extLst>
          </p:nvPr>
        </p:nvGraphicFramePr>
        <p:xfrm>
          <a:off x="-1" y="1307939"/>
          <a:ext cx="11864051" cy="4708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Infant Mortality, USA and Canada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/>
              <a:t>Statistics Canada, Canadian Institute for Healtb Information, Natl Ctr for Health Statistics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2558005"/>
            <a:ext cx="2071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Deaths per 1,000 Live Births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B6CF2C-C013-E642-A37C-18F375171D47}"/>
              </a:ext>
            </a:extLst>
          </p:cNvPr>
          <p:cNvSpPr txBox="1"/>
          <p:nvPr/>
        </p:nvSpPr>
        <p:spPr>
          <a:xfrm>
            <a:off x="10578269" y="4253346"/>
            <a:ext cx="942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/>
              <a:t>USA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861FF4-660D-F443-8215-253B95932E89}"/>
              </a:ext>
            </a:extLst>
          </p:cNvPr>
          <p:cNvSpPr txBox="1"/>
          <p:nvPr/>
        </p:nvSpPr>
        <p:spPr>
          <a:xfrm>
            <a:off x="10036454" y="4988639"/>
            <a:ext cx="1484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/>
              <a:t>Canada</a:t>
            </a:r>
          </a:p>
        </p:txBody>
      </p:sp>
      <p:sp>
        <p:nvSpPr>
          <p:cNvPr id="8" name="Up Arrow Callout 7">
            <a:extLst>
              <a:ext uri="{FF2B5EF4-FFF2-40B4-BE49-F238E27FC236}">
                <a16:creationId xmlns:a16="http://schemas.microsoft.com/office/drawing/2014/main" id="{8BBD4206-0075-A345-B838-39FAE884B9DB}"/>
              </a:ext>
            </a:extLst>
          </p:cNvPr>
          <p:cNvSpPr/>
          <p:nvPr/>
        </p:nvSpPr>
        <p:spPr>
          <a:xfrm>
            <a:off x="2535381" y="2751784"/>
            <a:ext cx="2071869" cy="2203873"/>
          </a:xfrm>
          <a:prstGeom prst="upArrowCallou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First province implements NHP</a:t>
            </a:r>
          </a:p>
        </p:txBody>
      </p:sp>
    </p:spTree>
    <p:extLst>
      <p:ext uri="{BB962C8B-B14F-4D97-AF65-F5344CB8AC3E}">
        <p14:creationId xmlns:p14="http://schemas.microsoft.com/office/powerpoint/2010/main" val="4069773098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2A27B-2CFE-FD4B-BB21-37D3AE26B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Infant Deaths by Income, Canada 2011</a:t>
            </a:r>
            <a:br>
              <a:rPr lang="en-US" dirty="0"/>
            </a:br>
            <a:r>
              <a:rPr lang="en-US" sz="2800" dirty="0"/>
              <a:t>Even poor Canadians do as well as average Americans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92A6E7-D599-6149-842C-311EACB88DF4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Source: CDC and </a:t>
            </a:r>
            <a:r>
              <a:rPr lang="en-US" dirty="0" err="1"/>
              <a:t>StatCan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46A67C-C76F-2845-914B-B6C5DEC0A2FA}"/>
              </a:ext>
            </a:extLst>
          </p:cNvPr>
          <p:cNvSpPr txBox="1"/>
          <p:nvPr/>
        </p:nvSpPr>
        <p:spPr>
          <a:xfrm>
            <a:off x="2" y="2466109"/>
            <a:ext cx="18426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Infant mortality per 1,000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44972A-D02A-284F-8F58-0891F5DF5E8F}"/>
              </a:ext>
            </a:extLst>
          </p:cNvPr>
          <p:cNvSpPr txBox="1"/>
          <p:nvPr/>
        </p:nvSpPr>
        <p:spPr>
          <a:xfrm>
            <a:off x="4327236" y="5559693"/>
            <a:ext cx="4731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Income quintiles, Canada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0B06F9C-8B94-FC4E-A0D2-D3B9CECB94F1}"/>
              </a:ext>
            </a:extLst>
          </p:cNvPr>
          <p:cNvGraphicFramePr/>
          <p:nvPr/>
        </p:nvGraphicFramePr>
        <p:xfrm>
          <a:off x="1510145" y="1496291"/>
          <a:ext cx="10404764" cy="4211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35501901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Life Expectancy Falling for Lower-Income Americans, Rising for All Canadians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Source: Growing Gap in Life Expectancy by Income. NAS; Rich man Poor Man, CD Howe Institute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Data is non-weighted average of male and female figures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Data are for Canadians turning 50 in 2000 vs 1970, and for Americans turning 50 in 2010 vs 1980</a:t>
            </a:r>
          </a:p>
        </p:txBody>
      </p:sp>
      <p:graphicFrame>
        <p:nvGraphicFramePr>
          <p:cNvPr id="3" name="Chart 2"/>
          <p:cNvGraphicFramePr/>
          <p:nvPr/>
        </p:nvGraphicFramePr>
        <p:xfrm>
          <a:off x="108488" y="1690688"/>
          <a:ext cx="11768552" cy="43203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0" y="1865714"/>
            <a:ext cx="228600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Change in life expectancy at age 50 over past 3 decades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5B3388-B29D-DC4D-9052-D275384FBBFF}"/>
              </a:ext>
            </a:extLst>
          </p:cNvPr>
          <p:cNvCxnSpPr>
            <a:cxnSpLocks/>
          </p:cNvCxnSpPr>
          <p:nvPr/>
        </p:nvCxnSpPr>
        <p:spPr>
          <a:xfrm>
            <a:off x="2889504" y="4133088"/>
            <a:ext cx="8759952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197659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Healthcare Costs as a % of GDP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Sources: Statistics Canada, Canadian Inst. for Health Inf., and NCHS/Commerce Dept.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Note: USA data beyond 2017 is projected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4141595578"/>
              </p:ext>
            </p:extLst>
          </p:nvPr>
        </p:nvGraphicFramePr>
        <p:xfrm>
          <a:off x="1721922" y="1280160"/>
          <a:ext cx="10056790" cy="4704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/>
          <p:cNvSpPr/>
          <p:nvPr/>
        </p:nvSpPr>
        <p:spPr>
          <a:xfrm>
            <a:off x="8539480" y="1804534"/>
            <a:ext cx="914400" cy="483544"/>
          </a:xfrm>
          <a:prstGeom prst="rect">
            <a:avLst/>
          </a:prstGeom>
          <a:solidFill>
            <a:schemeClr val="accent2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ea typeface="Franklin Gothic Medium" charset="0"/>
                <a:cs typeface="Franklin Gothic Medium" charset="0"/>
              </a:rPr>
              <a:t>USA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871414" y="4129741"/>
            <a:ext cx="1776266" cy="483544"/>
          </a:xfrm>
          <a:prstGeom prst="rect">
            <a:avLst/>
          </a:prstGeom>
          <a:solidFill>
            <a:schemeClr val="accent1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Franklin Gothic Medium" charset="0"/>
                <a:cs typeface="Franklin Gothic Medium" charset="0"/>
              </a:rPr>
              <a:t>Canada</a:t>
            </a:r>
            <a:endParaRPr lang="en-US" sz="2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a typeface="Franklin Gothic Medium" charset="0"/>
              <a:cs typeface="Franklin Gothic Medium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0833" y="2173277"/>
            <a:ext cx="1802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cs typeface="Franklin Gothic Book"/>
              </a:rPr>
              <a:t>Health costs </a:t>
            </a:r>
          </a:p>
          <a:p>
            <a:r>
              <a:rPr lang="en-US" sz="2400" b="1" dirty="0">
                <a:solidFill>
                  <a:schemeClr val="bg1"/>
                </a:solidFill>
                <a:cs typeface="Franklin Gothic Book"/>
              </a:rPr>
              <a:t>% of GDP</a:t>
            </a:r>
          </a:p>
        </p:txBody>
      </p:sp>
      <p:sp>
        <p:nvSpPr>
          <p:cNvPr id="13" name="Down Arrow Callout 12"/>
          <p:cNvSpPr/>
          <p:nvPr/>
        </p:nvSpPr>
        <p:spPr>
          <a:xfrm>
            <a:off x="2165642" y="1819738"/>
            <a:ext cx="2483319" cy="3269498"/>
          </a:xfrm>
          <a:prstGeom prst="downArrowCallout">
            <a:avLst>
              <a:gd name="adj1" fmla="val 16473"/>
              <a:gd name="adj2" fmla="val 18411"/>
              <a:gd name="adj3" fmla="val 21512"/>
              <a:gd name="adj4" fmla="val 29414"/>
            </a:avLst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Canada’s NHP Enacted</a:t>
            </a:r>
            <a:endParaRPr lang="en-US" sz="2800"/>
          </a:p>
        </p:txBody>
      </p:sp>
      <p:sp>
        <p:nvSpPr>
          <p:cNvPr id="4" name="Down Arrow Callout 3"/>
          <p:cNvSpPr/>
          <p:nvPr/>
        </p:nvSpPr>
        <p:spPr>
          <a:xfrm>
            <a:off x="2826780" y="2983344"/>
            <a:ext cx="2483319" cy="1711835"/>
          </a:xfrm>
          <a:prstGeom prst="downArrowCallout">
            <a:avLst>
              <a:gd name="adj1" fmla="val 16473"/>
              <a:gd name="adj2" fmla="val 18411"/>
              <a:gd name="adj3" fmla="val 21512"/>
              <a:gd name="adj4" fmla="val 57699"/>
            </a:avLst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NHP </a:t>
            </a:r>
            <a:r>
              <a:rPr lang="en-US" sz="2800"/>
              <a:t>Fully Implemented</a:t>
            </a:r>
          </a:p>
        </p:txBody>
      </p:sp>
    </p:spTree>
    <p:extLst>
      <p:ext uri="{BB962C8B-B14F-4D97-AF65-F5344CB8AC3E}">
        <p14:creationId xmlns:p14="http://schemas.microsoft.com/office/powerpoint/2010/main" val="1053003193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US Medicare Coverage </a:t>
            </a:r>
            <a:br>
              <a:rPr lang="en-US" sz="4000" dirty="0"/>
            </a:br>
            <a:r>
              <a:rPr lang="en-US" sz="4000" dirty="0"/>
              <a:t>Much Worse than Canada’s</a:t>
            </a:r>
            <a:endParaRPr lang="en-US" sz="2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Note: Not comparable to figures for employer coverage because of high LTC needs in elderly</a:t>
            </a:r>
          </a:p>
          <a:p>
            <a:r>
              <a:rPr lang="en-US" dirty="0"/>
              <a:t>Source: EBRI and </a:t>
            </a:r>
            <a:r>
              <a:rPr lang="en-US" dirty="0" err="1"/>
              <a:t>Himmelstein</a:t>
            </a:r>
            <a:r>
              <a:rPr lang="en-US" dirty="0"/>
              <a:t>/</a:t>
            </a:r>
            <a:r>
              <a:rPr lang="en-US" dirty="0" err="1"/>
              <a:t>Woolhandler</a:t>
            </a:r>
            <a:r>
              <a:rPr lang="en-US" dirty="0"/>
              <a:t> analysis of Health Canada data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281" y="2416527"/>
            <a:ext cx="32715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cs typeface="Franklin Gothic Book"/>
              </a:rPr>
              <a:t>Percent of Seniors’ Total Medical Expenses Covered</a:t>
            </a:r>
          </a:p>
        </p:txBody>
      </p:sp>
      <p:graphicFrame>
        <p:nvGraphicFramePr>
          <p:cNvPr id="5" name="Chart 4"/>
          <p:cNvGraphicFramePr/>
          <p:nvPr/>
        </p:nvGraphicFramePr>
        <p:xfrm>
          <a:off x="3230881" y="1574800"/>
          <a:ext cx="7650480" cy="4436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55901074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0" tIns="0" rIns="0" bIns="0" rtlCol="0" anchor="ctr">
            <a:normAutofit/>
          </a:bodyPr>
          <a:lstStyle/>
          <a:p>
            <a:pPr eaLnBrk="1" hangingPunct="1"/>
            <a:r>
              <a:rPr lang="en-US" altLang="en-US" sz="5100"/>
              <a:t>How Canada Controls Costs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</a:t>
            </a:r>
            <a:r>
              <a:rPr lang="en-US" dirty="0" err="1"/>
              <a:t>Himmelstein</a:t>
            </a:r>
            <a:r>
              <a:rPr lang="en-US" dirty="0"/>
              <a:t> &amp; </a:t>
            </a:r>
            <a:r>
              <a:rPr lang="en-US" dirty="0" err="1"/>
              <a:t>Woolhandler</a:t>
            </a:r>
            <a:r>
              <a:rPr lang="en-US" dirty="0"/>
              <a:t>, Arch Intern Med, December, 2012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2440" y="1533823"/>
            <a:ext cx="10439400" cy="39703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Low administrative costs (16.7% of health spending vs. 31.0% in USA)</a:t>
            </a:r>
          </a:p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Lump-sum, global budgets for hospitals</a:t>
            </a:r>
          </a:p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Stringent controls on capital spending for new buildings and equipment</a:t>
            </a:r>
          </a:p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Single buyer purchasing reins in drug/device prices</a:t>
            </a:r>
          </a:p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Low litigation and malpractice costs</a:t>
            </a:r>
          </a:p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Emphasis on primary care</a:t>
            </a:r>
          </a:p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Exclusion of private insurers (private plans overcharge U.S. Medicare by tens of billions annually)</a:t>
            </a:r>
          </a:p>
        </p:txBody>
      </p:sp>
    </p:spTree>
    <p:extLst>
      <p:ext uri="{BB962C8B-B14F-4D97-AF65-F5344CB8AC3E}">
        <p14:creationId xmlns:p14="http://schemas.microsoft.com/office/powerpoint/2010/main" val="2361244031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EF4D0-2E1E-6D44-B7D0-298723D1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Insurance Overhead</a:t>
            </a:r>
            <a:br>
              <a:rPr lang="en-US" dirty="0"/>
            </a:br>
            <a:r>
              <a:rPr lang="en-US" dirty="0"/>
              <a:t>United States and Canada, 2019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47116C-77D8-C346-B895-6778DB453394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NCHS and CIHI (projected)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BA98F79-FD65-C748-AB4E-806EB8C675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9138895"/>
              </p:ext>
            </p:extLst>
          </p:nvPr>
        </p:nvGraphicFramePr>
        <p:xfrm>
          <a:off x="2032000" y="1690688"/>
          <a:ext cx="8128000" cy="4326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E0A8FDE-B5AF-E143-8F79-6C3B9723DCA6}"/>
              </a:ext>
            </a:extLst>
          </p:cNvPr>
          <p:cNvSpPr txBox="1"/>
          <p:nvPr/>
        </p:nvSpPr>
        <p:spPr>
          <a:xfrm>
            <a:off x="31376" y="2722859"/>
            <a:ext cx="16136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$ per Capita</a:t>
            </a:r>
          </a:p>
        </p:txBody>
      </p:sp>
    </p:spTree>
    <p:extLst>
      <p:ext uri="{BB962C8B-B14F-4D97-AF65-F5344CB8AC3E}">
        <p14:creationId xmlns:p14="http://schemas.microsoft.com/office/powerpoint/2010/main" val="758735873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EF4D0-2E1E-6D44-B7D0-298723D1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Hospital Billing and Administration</a:t>
            </a:r>
            <a:br>
              <a:rPr lang="en-US" dirty="0"/>
            </a:br>
            <a:r>
              <a:rPr lang="en-US" dirty="0"/>
              <a:t>United States and Canada, 2019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47116C-77D8-C346-B895-6778DB453394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Woolhandler et al. NEJM 2003;349:768 (updated); Himmelstein et al, Health </a:t>
            </a:r>
            <a:r>
              <a:rPr lang="en-US" dirty="0" err="1"/>
              <a:t>Aff</a:t>
            </a:r>
            <a:r>
              <a:rPr lang="en-US" dirty="0"/>
              <a:t> 9/2014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BA98F79-FD65-C748-AB4E-806EB8C675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5406571"/>
              </p:ext>
            </p:extLst>
          </p:nvPr>
        </p:nvGraphicFramePr>
        <p:xfrm>
          <a:off x="2032000" y="1690688"/>
          <a:ext cx="8128000" cy="4326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E0A8FDE-B5AF-E143-8F79-6C3B9723DCA6}"/>
              </a:ext>
            </a:extLst>
          </p:cNvPr>
          <p:cNvSpPr txBox="1"/>
          <p:nvPr/>
        </p:nvSpPr>
        <p:spPr>
          <a:xfrm>
            <a:off x="31376" y="2722859"/>
            <a:ext cx="182431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$ per Capita</a:t>
            </a:r>
          </a:p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(PPP adjusted)</a:t>
            </a:r>
          </a:p>
        </p:txBody>
      </p:sp>
    </p:spTree>
    <p:extLst>
      <p:ext uri="{BB962C8B-B14F-4D97-AF65-F5344CB8AC3E}">
        <p14:creationId xmlns:p14="http://schemas.microsoft.com/office/powerpoint/2010/main" val="28693567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09" name="Rectangle 2">
            <a:extLst>
              <a:ext uri="{FF2B5EF4-FFF2-40B4-BE49-F238E27FC236}">
                <a16:creationId xmlns:a16="http://schemas.microsoft.com/office/drawing/2014/main" id="{13F4334F-D4F2-B54A-A217-02E3E5AE0B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Many Families Lack Assets </a:t>
            </a:r>
            <a:br>
              <a:rPr lang="en-US" altLang="en-US" dirty="0"/>
            </a:br>
            <a:r>
              <a:rPr lang="en-US" altLang="en-US" dirty="0"/>
              <a:t>To Pay High Deductibles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4A2E8C-ACDC-0B4A-AD62-C94CD45D1AA2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Federal Reserve Survey of Consumer Finance, 2016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7A2560-F600-7C49-9E4A-AFD7833A10D3}"/>
              </a:ext>
            </a:extLst>
          </p:cNvPr>
          <p:cNvSpPr txBox="1"/>
          <p:nvPr/>
        </p:nvSpPr>
        <p:spPr>
          <a:xfrm>
            <a:off x="58191" y="2119745"/>
            <a:ext cx="21862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Median Financial Assets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C3871B9-7D98-3E4B-AD4D-54AD8BB1E8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2770845"/>
              </p:ext>
            </p:extLst>
          </p:nvPr>
        </p:nvGraphicFramePr>
        <p:xfrm>
          <a:off x="2244436" y="1341875"/>
          <a:ext cx="9109363" cy="4562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4C870AB-6D81-8842-8367-5D084F5CACFB}"/>
              </a:ext>
            </a:extLst>
          </p:cNvPr>
          <p:cNvSpPr txBox="1"/>
          <p:nvPr/>
        </p:nvSpPr>
        <p:spPr>
          <a:xfrm>
            <a:off x="4807669" y="5555088"/>
            <a:ext cx="4203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Income Quintile or Decile</a:t>
            </a:r>
          </a:p>
        </p:txBody>
      </p:sp>
    </p:spTree>
    <p:extLst>
      <p:ext uri="{BB962C8B-B14F-4D97-AF65-F5344CB8AC3E}">
        <p14:creationId xmlns:p14="http://schemas.microsoft.com/office/powerpoint/2010/main" val="2022487454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1" name="AutoShape 2" descr="Image result for cleveland clinic">
            <a:extLst>
              <a:ext uri="{FF2B5EF4-FFF2-40B4-BE49-F238E27FC236}">
                <a16:creationId xmlns:a16="http://schemas.microsoft.com/office/drawing/2014/main" id="{C78E83B0-0A51-004D-9AF6-3C9C9DF1EAD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65924" name="Rectangle 5">
            <a:extLst>
              <a:ext uri="{FF2B5EF4-FFF2-40B4-BE49-F238E27FC236}">
                <a16:creationId xmlns:a16="http://schemas.microsoft.com/office/drawing/2014/main" id="{4A55E0A9-7B2D-824D-8AAF-C4E89134D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640" y="1690688"/>
            <a:ext cx="10358719" cy="3801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1800"/>
              </a:spcBef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</a:rPr>
              <a:t>“Compounding the complexity, we have many different payers and multiple different products within each payer.</a:t>
            </a:r>
          </a:p>
          <a:p>
            <a:pPr eaLnBrk="1" hangingPunct="1">
              <a:spcBef>
                <a:spcPts val="1800"/>
              </a:spcBef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</a:rPr>
              <a:t>“Specifically we estimate that we have </a:t>
            </a:r>
            <a:r>
              <a:rPr lang="en-US" altLang="en-US" sz="2800" b="1" dirty="0">
                <a:solidFill>
                  <a:srgbClr val="FFFF00"/>
                </a:solidFill>
              </a:rPr>
              <a:t>3,000 contracted rate schedules</a:t>
            </a:r>
            <a:r>
              <a:rPr lang="en-US" altLang="en-US" sz="2800" dirty="0">
                <a:solidFill>
                  <a:schemeClr val="bg1"/>
                </a:solidFill>
              </a:rPr>
              <a:t> across the Cleveland Clinic… system.  </a:t>
            </a:r>
          </a:p>
          <a:p>
            <a:pPr eaLnBrk="1" hangingPunct="1">
              <a:spcBef>
                <a:spcPts val="1800"/>
              </a:spcBef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</a:rPr>
              <a:t>“Further, our chargemaster reflects over </a:t>
            </a:r>
            <a:r>
              <a:rPr lang="en-US" altLang="en-US" sz="2800" b="1" dirty="0">
                <a:solidFill>
                  <a:srgbClr val="FFFF00"/>
                </a:solidFill>
              </a:rPr>
              <a:t>70,000 lines</a:t>
            </a:r>
            <a:r>
              <a:rPr lang="en-US" altLang="en-US" sz="2800" dirty="0">
                <a:solidFill>
                  <a:schemeClr val="bg1"/>
                </a:solidFill>
              </a:rPr>
              <a:t>…. </a:t>
            </a:r>
          </a:p>
          <a:p>
            <a:pPr eaLnBrk="1" hangingPunct="1">
              <a:spcBef>
                <a:spcPts val="1800"/>
              </a:spcBef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</a:rPr>
              <a:t>“Thus, the number of data points needed to be posted would </a:t>
            </a:r>
            <a:r>
              <a:rPr lang="en-US" altLang="en-US" sz="2800" b="1" dirty="0">
                <a:solidFill>
                  <a:srgbClr val="FFFF00"/>
                </a:solidFill>
              </a:rPr>
              <a:t>exceed 210 million</a:t>
            </a:r>
            <a:r>
              <a:rPr lang="en-US" altLang="en-US" sz="2800" dirty="0">
                <a:solidFill>
                  <a:schemeClr val="bg1"/>
                </a:solidFill>
              </a:rPr>
              <a:t>….” </a:t>
            </a:r>
          </a:p>
        </p:txBody>
      </p:sp>
      <p:sp>
        <p:nvSpPr>
          <p:cNvPr id="465925" name="Rectangle 6">
            <a:extLst>
              <a:ext uri="{FF2B5EF4-FFF2-40B4-BE49-F238E27FC236}">
                <a16:creationId xmlns:a16="http://schemas.microsoft.com/office/drawing/2014/main" id="{F9C6D58F-3B71-DA44-96E7-2A5F1CE7A7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Cleveland Clinic: </a:t>
            </a:r>
            <a:r>
              <a:rPr lang="en-US" altLang="en-US" i="1" dirty="0">
                <a:solidFill>
                  <a:srgbClr val="FFFF00"/>
                </a:solidFill>
              </a:rPr>
              <a:t>210 Million Prices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B520B5-7A06-0D4A-85D7-9F953A8263F1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altLang="en-US" dirty="0"/>
              <a:t>Cleveland Clinic comment to CMS quoted in Modern Healthcare 9/30/2019</a:t>
            </a:r>
          </a:p>
        </p:txBody>
      </p:sp>
    </p:spTree>
    <p:extLst>
      <p:ext uri="{BB962C8B-B14F-4D97-AF65-F5344CB8AC3E}">
        <p14:creationId xmlns:p14="http://schemas.microsoft.com/office/powerpoint/2010/main" val="208343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59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59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59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5924" grpId="0" uiExpand="1" build="p"/>
    </p:bld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Google Shape;229;p41">
            <a:extLst>
              <a:ext uri="{FF2B5EF4-FFF2-40B4-BE49-F238E27FC236}">
                <a16:creationId xmlns:a16="http://schemas.microsoft.com/office/drawing/2014/main" id="{302E118A-273D-9242-A783-9EB187053239}"/>
              </a:ext>
            </a:extLst>
          </p:cNvPr>
          <p:cNvSpPr>
            <a:spLocks noGrp="1" noChangeArrowheads="1"/>
          </p:cNvSpPr>
          <p:nvPr>
            <p:ph type="body" idx="10"/>
          </p:nvPr>
        </p:nvSpPr>
        <p:spPr/>
        <p:txBody>
          <a:bodyPr vert="horz" lIns="91425" tIns="45700" rIns="91425" bIns="45700" rtlCol="0">
            <a:normAutofit/>
          </a:bodyPr>
          <a:lstStyle/>
          <a:p>
            <a:pPr>
              <a:buClr>
                <a:schemeClr val="accent1"/>
              </a:buClr>
              <a:buSzPts val="1800"/>
            </a:pPr>
            <a:r>
              <a:rPr lang="en-US" altLang="en-US" dirty="0"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Source: JAMA 2018;319:691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FF9A6E-3E52-5142-8FF6-037CB620C912}"/>
              </a:ext>
            </a:extLst>
          </p:cNvPr>
          <p:cNvSpPr/>
          <p:nvPr/>
        </p:nvSpPr>
        <p:spPr>
          <a:xfrm>
            <a:off x="954611" y="1383603"/>
            <a:ext cx="10282778" cy="3497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buClr>
                <a:schemeClr val="accent1"/>
              </a:buClr>
              <a:buSzPts val="1800"/>
            </a:pPr>
            <a:r>
              <a:rPr lang="en-US" altLang="en-US" sz="6600" b="1" dirty="0">
                <a:solidFill>
                  <a:schemeClr val="bg1"/>
                </a:solidFill>
                <a:sym typeface="Century Gothic" panose="020B0502020202020204" pitchFamily="34" charset="0"/>
              </a:rPr>
              <a:t>Duke Medical Center: </a:t>
            </a:r>
          </a:p>
          <a:p>
            <a:pPr algn="ctr">
              <a:lnSpc>
                <a:spcPct val="115000"/>
              </a:lnSpc>
              <a:buClr>
                <a:schemeClr val="accent1"/>
              </a:buClr>
              <a:buSzPts val="1800"/>
            </a:pPr>
            <a:r>
              <a:rPr lang="en-US" altLang="en-US" sz="6600" dirty="0">
                <a:solidFill>
                  <a:schemeClr val="bg1"/>
                </a:solidFill>
                <a:sym typeface="Century Gothic" panose="020B0502020202020204" pitchFamily="34" charset="0"/>
              </a:rPr>
              <a:t>957 beds</a:t>
            </a:r>
          </a:p>
          <a:p>
            <a:pPr algn="ctr">
              <a:lnSpc>
                <a:spcPct val="115000"/>
              </a:lnSpc>
              <a:buClr>
                <a:schemeClr val="accent1"/>
              </a:buClr>
              <a:buSzPts val="1800"/>
            </a:pPr>
            <a:r>
              <a:rPr lang="en-US" altLang="en-US" sz="6600" dirty="0">
                <a:solidFill>
                  <a:schemeClr val="bg1"/>
                </a:solidFill>
                <a:sym typeface="Century Gothic" panose="020B0502020202020204" pitchFamily="34" charset="0"/>
              </a:rPr>
              <a:t>1,600 billing clerks</a:t>
            </a:r>
          </a:p>
        </p:txBody>
      </p:sp>
    </p:spTree>
    <p:extLst>
      <p:ext uri="{BB962C8B-B14F-4D97-AF65-F5344CB8AC3E}">
        <p14:creationId xmlns:p14="http://schemas.microsoft.com/office/powerpoint/2010/main" val="1905253284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69320" cy="1325563"/>
          </a:xfrm>
        </p:spPr>
        <p:txBody>
          <a:bodyPr/>
          <a:lstStyle/>
          <a:p>
            <a:r>
              <a:rPr lang="en-US" dirty="0"/>
              <a:t>Physicians’ Billing-Related Expenses</a:t>
            </a:r>
            <a:br>
              <a:rPr lang="en-US" dirty="0"/>
            </a:br>
            <a:r>
              <a:rPr lang="en-US" sz="2400" dirty="0"/>
              <a:t>United States and Canada, 2019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/>
              <a:t>Source: </a:t>
            </a:r>
            <a:r>
              <a:rPr lang="en-US" dirty="0" err="1"/>
              <a:t>Woolhandler</a:t>
            </a:r>
            <a:r>
              <a:rPr lang="en-US" dirty="0"/>
              <a:t>/Campbell/</a:t>
            </a:r>
            <a:r>
              <a:rPr lang="en-US" dirty="0" err="1"/>
              <a:t>Himmelstein</a:t>
            </a:r>
            <a:r>
              <a:rPr lang="en-US" dirty="0"/>
              <a:t> NEJM 2003;349:768 (updated)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/>
              <a:t>Note: Excludes dentists and other non-physician office-based practitioners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/>
              <a:t>Excludes non-billing-related costs for documentation compliance, etc.</a:t>
            </a: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699059196"/>
              </p:ext>
            </p:extLst>
          </p:nvPr>
        </p:nvGraphicFramePr>
        <p:xfrm>
          <a:off x="2479040" y="1534161"/>
          <a:ext cx="8382000" cy="4476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1733" y="2606460"/>
            <a:ext cx="2614177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$ per Capita</a:t>
            </a:r>
          </a:p>
          <a:p>
            <a:r>
              <a:rPr lang="en-US" sz="2800" dirty="0">
                <a:solidFill>
                  <a:schemeClr val="bg1"/>
                </a:solidFill>
              </a:rPr>
              <a:t>(PPP Adjusted)</a:t>
            </a:r>
          </a:p>
        </p:txBody>
      </p:sp>
    </p:spTree>
    <p:extLst>
      <p:ext uri="{BB962C8B-B14F-4D97-AF65-F5344CB8AC3E}">
        <p14:creationId xmlns:p14="http://schemas.microsoft.com/office/powerpoint/2010/main" val="3744516418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Google Shape;229;p41">
            <a:extLst>
              <a:ext uri="{FF2B5EF4-FFF2-40B4-BE49-F238E27FC236}">
                <a16:creationId xmlns:a16="http://schemas.microsoft.com/office/drawing/2014/main" id="{302E118A-273D-9242-A783-9EB187053239}"/>
              </a:ext>
            </a:extLst>
          </p:cNvPr>
          <p:cNvSpPr>
            <a:spLocks noGrp="1" noChangeArrowheads="1"/>
          </p:cNvSpPr>
          <p:nvPr>
            <p:ph type="body" idx="10"/>
          </p:nvPr>
        </p:nvSpPr>
        <p:spPr/>
        <p:txBody>
          <a:bodyPr vert="horz" lIns="91425" tIns="45700" rIns="91425" bIns="45700" rtlCol="0">
            <a:normAutofit/>
          </a:bodyPr>
          <a:lstStyle/>
          <a:p>
            <a:pPr>
              <a:buClr>
                <a:schemeClr val="accent1"/>
              </a:buClr>
              <a:buSzPts val="1800"/>
            </a:pPr>
            <a:r>
              <a:rPr lang="en-US" altLang="en-US" dirty="0"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Source: JAMA 2018;319:691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FF9A6E-3E52-5142-8FF6-037CB620C912}"/>
              </a:ext>
            </a:extLst>
          </p:cNvPr>
          <p:cNvSpPr/>
          <p:nvPr/>
        </p:nvSpPr>
        <p:spPr>
          <a:xfrm>
            <a:off x="455141" y="1358890"/>
            <a:ext cx="11281718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1"/>
              </a:buClr>
              <a:buSzPts val="1800"/>
            </a:pPr>
            <a:r>
              <a:rPr lang="en-US" altLang="en-US" sz="6600" b="1" dirty="0">
                <a:solidFill>
                  <a:schemeClr val="bg1"/>
                </a:solidFill>
                <a:sym typeface="Century Gothic" panose="020B0502020202020204" pitchFamily="34" charset="0"/>
              </a:rPr>
              <a:t>Duke Medical Center </a:t>
            </a:r>
          </a:p>
          <a:p>
            <a:pPr algn="ctr">
              <a:buClr>
                <a:schemeClr val="accent1"/>
              </a:buClr>
              <a:buSzPts val="1800"/>
            </a:pPr>
            <a:r>
              <a:rPr lang="en-US" altLang="en-US" sz="4800" dirty="0">
                <a:solidFill>
                  <a:schemeClr val="bg1"/>
                </a:solidFill>
                <a:sym typeface="Century Gothic" panose="020B0502020202020204" pitchFamily="34" charset="0"/>
              </a:rPr>
              <a:t>costs to send bills for </a:t>
            </a:r>
          </a:p>
          <a:p>
            <a:pPr algn="ctr">
              <a:buClr>
                <a:schemeClr val="accent1"/>
              </a:buClr>
              <a:buSzPts val="1800"/>
            </a:pPr>
            <a:r>
              <a:rPr lang="en-US" altLang="en-US" sz="4800" dirty="0">
                <a:solidFill>
                  <a:schemeClr val="bg1"/>
                </a:solidFill>
                <a:sym typeface="Century Gothic" panose="020B0502020202020204" pitchFamily="34" charset="0"/>
              </a:rPr>
              <a:t>one primary care physician:</a:t>
            </a:r>
          </a:p>
          <a:p>
            <a:pPr algn="ctr">
              <a:buClr>
                <a:schemeClr val="accent1"/>
              </a:buClr>
              <a:buSzPts val="1800"/>
            </a:pPr>
            <a:r>
              <a:rPr lang="en-US" altLang="en-US" sz="8000" b="1" dirty="0">
                <a:solidFill>
                  <a:srgbClr val="FFFF00"/>
                </a:solidFill>
                <a:sym typeface="Century Gothic" panose="020B0502020202020204" pitchFamily="34" charset="0"/>
              </a:rPr>
              <a:t>$99,000 annually</a:t>
            </a:r>
          </a:p>
        </p:txBody>
      </p:sp>
    </p:spTree>
    <p:extLst>
      <p:ext uri="{BB962C8B-B14F-4D97-AF65-F5344CB8AC3E}">
        <p14:creationId xmlns:p14="http://schemas.microsoft.com/office/powerpoint/2010/main" val="239266215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27080" cy="1325563"/>
          </a:xfrm>
        </p:spPr>
        <p:txBody>
          <a:bodyPr/>
          <a:lstStyle/>
          <a:p>
            <a:r>
              <a:rPr lang="en-US" dirty="0"/>
              <a:t>Overall Administrative Costs per Capita</a:t>
            </a:r>
            <a:br>
              <a:rPr lang="en-US" dirty="0"/>
            </a:br>
            <a:r>
              <a:rPr lang="en-US" sz="2400" dirty="0"/>
              <a:t>United States and Canada, 2019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</a:t>
            </a:r>
            <a:r>
              <a:rPr lang="en-US" dirty="0" err="1"/>
              <a:t>Woolhandler</a:t>
            </a:r>
            <a:r>
              <a:rPr lang="en-US" dirty="0"/>
              <a:t> et al. NEJM 2003;349:768 (updated); </a:t>
            </a:r>
            <a:r>
              <a:rPr lang="en-US" dirty="0" err="1"/>
              <a:t>Himmelstein</a:t>
            </a:r>
            <a:r>
              <a:rPr lang="en-US" dirty="0"/>
              <a:t> et al. Health </a:t>
            </a:r>
            <a:r>
              <a:rPr lang="en-US" dirty="0" err="1"/>
              <a:t>Aff</a:t>
            </a:r>
            <a:r>
              <a:rPr lang="en-US" dirty="0"/>
              <a:t> 9/2014</a:t>
            </a: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694761131"/>
              </p:ext>
            </p:extLst>
          </p:nvPr>
        </p:nvGraphicFramePr>
        <p:xfrm>
          <a:off x="2199640" y="1381760"/>
          <a:ext cx="7792720" cy="4634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56442484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8164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Few Canadian Physicians Emigrate Today</a:t>
            </a:r>
            <a:endParaRPr lang="en-US" sz="2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 negative number indicates that more physicians returned from abroad then moved abroad</a:t>
            </a:r>
          </a:p>
          <a:p>
            <a:r>
              <a:rPr lang="en-US" dirty="0"/>
              <a:t>Source: Canadian Institute for Health Information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3521" y="1959443"/>
            <a:ext cx="27376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cs typeface="Franklin Gothic Book"/>
              </a:rPr>
              <a:t>Net loss </a:t>
            </a:r>
          </a:p>
          <a:p>
            <a:r>
              <a:rPr lang="en-US" sz="2400" dirty="0">
                <a:solidFill>
                  <a:schemeClr val="bg1"/>
                </a:solidFill>
                <a:cs typeface="Franklin Gothic Book"/>
              </a:rPr>
              <a:t>(number moving abroad – </a:t>
            </a:r>
          </a:p>
          <a:p>
            <a:r>
              <a:rPr lang="en-US" sz="2400" dirty="0">
                <a:solidFill>
                  <a:schemeClr val="bg1"/>
                </a:solidFill>
                <a:cs typeface="Franklin Gothic Book"/>
              </a:rPr>
              <a:t>number returning)</a:t>
            </a:r>
          </a:p>
        </p:txBody>
      </p:sp>
      <p:graphicFrame>
        <p:nvGraphicFramePr>
          <p:cNvPr id="5" name="Chart 4"/>
          <p:cNvGraphicFramePr/>
          <p:nvPr/>
        </p:nvGraphicFramePr>
        <p:xfrm>
          <a:off x="3082707" y="1300480"/>
          <a:ext cx="8580973" cy="4710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0753631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rmAutofit/>
          </a:bodyPr>
          <a:lstStyle/>
          <a:p>
            <a:r>
              <a:rPr lang="en-US" dirty="0"/>
              <a:t>Canadian Physicians’ Incomes </a:t>
            </a:r>
            <a:br>
              <a:rPr lang="en-US" dirty="0"/>
            </a:br>
            <a:r>
              <a:rPr lang="en-US" sz="2400" dirty="0"/>
              <a:t>Average Clinical Payments per Physician, 2017-2018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Canadian Institute for Health Information</a:t>
            </a:r>
          </a:p>
          <a:p>
            <a:r>
              <a:rPr lang="en-US" dirty="0"/>
              <a:t>Figures are in Canadian $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5596036"/>
              </p:ext>
            </p:extLst>
          </p:nvPr>
        </p:nvGraphicFramePr>
        <p:xfrm>
          <a:off x="955040" y="1657772"/>
          <a:ext cx="5053523" cy="41071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64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7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452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+mn-lt"/>
                          <a:cs typeface="Franklin Gothic Medium"/>
                        </a:rPr>
                        <a:t>Specialty</a:t>
                      </a: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+mn-lt"/>
                          <a:cs typeface="Franklin Gothic Medium"/>
                        </a:rPr>
                        <a:t>Income</a:t>
                      </a:r>
                    </a:p>
                  </a:txBody>
                  <a:tcPr anchor="b"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52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+mn-lt"/>
                          <a:cs typeface="Franklin Gothic Book"/>
                        </a:rPr>
                        <a:t>Family Medicine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800" dirty="0">
                          <a:latin typeface="+mn-lt"/>
                          <a:cs typeface="Franklin Gothic Book"/>
                        </a:rPr>
                        <a:t>$280,763</a:t>
                      </a: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452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+mn-lt"/>
                          <a:cs typeface="Franklin Gothic Book"/>
                        </a:rPr>
                        <a:t>Internal Med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800" dirty="0">
                          <a:latin typeface="+mn-lt"/>
                          <a:cs typeface="Franklin Gothic Book"/>
                        </a:rPr>
                        <a:t>$403,942</a:t>
                      </a: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452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+mn-lt"/>
                          <a:cs typeface="Franklin Gothic Book"/>
                        </a:rPr>
                        <a:t>Pediatrics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800" dirty="0">
                          <a:latin typeface="+mn-lt"/>
                          <a:cs typeface="Franklin Gothic Book"/>
                        </a:rPr>
                        <a:t>$298,814</a:t>
                      </a: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452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+mn-lt"/>
                          <a:cs typeface="Franklin Gothic Book"/>
                        </a:rPr>
                        <a:t>Psychiatry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800" dirty="0">
                          <a:latin typeface="+mn-lt"/>
                          <a:cs typeface="Franklin Gothic Book"/>
                        </a:rPr>
                        <a:t>$278,069</a:t>
                      </a: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452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+mn-lt"/>
                          <a:cs typeface="Franklin Gothic Book"/>
                        </a:rPr>
                        <a:t>Dermatology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800" dirty="0">
                          <a:latin typeface="+mn-lt"/>
                          <a:cs typeface="Franklin Gothic Book"/>
                        </a:rPr>
                        <a:t>$384,786</a:t>
                      </a: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8900535"/>
              </p:ext>
            </p:extLst>
          </p:nvPr>
        </p:nvGraphicFramePr>
        <p:xfrm>
          <a:off x="6234266" y="1653593"/>
          <a:ext cx="5480214" cy="4107126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0788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1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452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+mn-lt"/>
                          <a:cs typeface="Franklin Gothic Medium"/>
                        </a:rPr>
                        <a:t>Specialty</a:t>
                      </a: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+mn-lt"/>
                          <a:cs typeface="Franklin Gothic Medium"/>
                        </a:rPr>
                        <a:t>Income</a:t>
                      </a:r>
                    </a:p>
                  </a:txBody>
                  <a:tcPr anchor="b"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52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+mn-lt"/>
                          <a:cs typeface="Franklin Gothic Book"/>
                        </a:rPr>
                        <a:t>OB-GYN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800" dirty="0">
                          <a:latin typeface="+mn-lt"/>
                          <a:cs typeface="Franklin Gothic Book"/>
                        </a:rPr>
                        <a:t>$391,743</a:t>
                      </a: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452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+mn-lt"/>
                          <a:cs typeface="Franklin Gothic Book"/>
                        </a:rPr>
                        <a:t>General Surgery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800" dirty="0">
                          <a:latin typeface="+mn-lt"/>
                          <a:cs typeface="Franklin Gothic Book"/>
                        </a:rPr>
                        <a:t>$452,283</a:t>
                      </a: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452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+mn-lt"/>
                          <a:cs typeface="Franklin Gothic Book"/>
                        </a:rPr>
                        <a:t>Thoracic Surgery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800" dirty="0">
                          <a:latin typeface="+mn-lt"/>
                          <a:cs typeface="Franklin Gothic Book"/>
                        </a:rPr>
                        <a:t>$599,910</a:t>
                      </a: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452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+mn-lt"/>
                          <a:cs typeface="Franklin Gothic Book"/>
                        </a:rPr>
                        <a:t>Ophthalmology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800" dirty="0">
                          <a:latin typeface="+mn-lt"/>
                          <a:cs typeface="Franklin Gothic Book"/>
                        </a:rPr>
                        <a:t>$768,958</a:t>
                      </a: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452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Avg All Canada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$344,978</a:t>
                      </a: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9493961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Trends in Canadian Physician Incomes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Grant and Hurley, U Calgary School of Public Pol. Research Papers. July 2013, </a:t>
            </a:r>
            <a:r>
              <a:rPr lang="en-US" dirty="0" err="1"/>
              <a:t>Vol</a:t>
            </a:r>
            <a:r>
              <a:rPr lang="en-US" dirty="0"/>
              <a:t> 6, </a:t>
            </a:r>
            <a:r>
              <a:rPr lang="en-US" dirty="0" err="1"/>
              <a:t>Iss</a:t>
            </a:r>
            <a:r>
              <a:rPr lang="en-US" dirty="0"/>
              <a:t> 22.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1931158"/>
            <a:ext cx="304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cs typeface="Franklin Gothic Book"/>
              </a:rPr>
              <a:t>Mean physician income as multiple of all Canadian </a:t>
            </a:r>
          </a:p>
          <a:p>
            <a:r>
              <a:rPr lang="en-US" sz="2400" dirty="0">
                <a:solidFill>
                  <a:schemeClr val="bg1"/>
                </a:solidFill>
                <a:cs typeface="Franklin Gothic Book"/>
              </a:rPr>
              <a:t>full time employees</a:t>
            </a:r>
          </a:p>
        </p:txBody>
      </p:sp>
      <p:pic>
        <p:nvPicPr>
          <p:cNvPr id="646148" name="Picture 4" descr="UNINS76_" hidden="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5880" y="1463039"/>
            <a:ext cx="7603961" cy="3884372"/>
          </a:xfrm>
          <a:prstGeom prst="rect">
            <a:avLst/>
          </a:prstGeom>
          <a:noFill/>
        </p:spPr>
      </p:pic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2492246576"/>
              </p:ext>
            </p:extLst>
          </p:nvPr>
        </p:nvGraphicFramePr>
        <p:xfrm>
          <a:off x="3048000" y="1351280"/>
          <a:ext cx="8930640" cy="4659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51406948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150600" cy="1325563"/>
          </a:xfrm>
        </p:spPr>
        <p:txBody>
          <a:bodyPr>
            <a:noAutofit/>
          </a:bodyPr>
          <a:lstStyle/>
          <a:p>
            <a:r>
              <a:rPr lang="en-US" sz="4000" dirty="0"/>
              <a:t>Canadian Malpractice Insurance Costs, 2019</a:t>
            </a:r>
            <a:endParaRPr lang="en-US" sz="2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*Government reimburses physicians for premiums above 1986 level. All figures in Canadian $s.</a:t>
            </a:r>
          </a:p>
          <a:p>
            <a:r>
              <a:rPr lang="en-US" dirty="0"/>
              <a:t>Source: Canadian Medical Protective Association </a:t>
            </a:r>
            <a:r>
              <a:rPr lang="en-US" dirty="0" err="1"/>
              <a:t>www.cmpa-acpm.ca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39140" y="1483357"/>
          <a:ext cx="10713720" cy="4226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9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46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46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046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8283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+mn-lt"/>
                          <a:cs typeface="Franklin Gothic Medium"/>
                        </a:rPr>
                        <a:t>Specialty</a:t>
                      </a:r>
                    </a:p>
                  </a:txBody>
                  <a:tcPr marL="0" marR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+mn-lt"/>
                          <a:cs typeface="Franklin Gothic Medium"/>
                        </a:rPr>
                        <a:t>Ontario*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+mn-lt"/>
                          <a:cs typeface="Franklin Gothic Medium"/>
                        </a:rPr>
                        <a:t>Quebec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+mn-lt"/>
                          <a:cs typeface="Franklin Gothic Medium"/>
                        </a:rPr>
                        <a:t>BC &amp; Alberta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395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  <a:cs typeface="Franklin Gothic Book"/>
                        </a:rPr>
                        <a:t>Family</a:t>
                      </a:r>
                      <a:r>
                        <a:rPr lang="en-US" sz="2400" baseline="0" dirty="0">
                          <a:latin typeface="+mn-lt"/>
                          <a:cs typeface="Franklin Gothic Book"/>
                        </a:rPr>
                        <a:t> Med</a:t>
                      </a:r>
                      <a:endParaRPr lang="en-US" sz="2400" dirty="0">
                        <a:latin typeface="+mn-lt"/>
                        <a:cs typeface="Franklin Gothic Book"/>
                      </a:endParaRPr>
                    </a:p>
                  </a:txBody>
                  <a:tcPr marL="0" marR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>
                          <a:latin typeface="+mn-lt"/>
                          <a:cs typeface="Franklin Gothic Book"/>
                        </a:rPr>
                        <a:t>$4,908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>
                          <a:latin typeface="+mn-lt"/>
                          <a:cs typeface="Franklin Gothic Book"/>
                        </a:rPr>
                        <a:t>$1,583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>
                          <a:latin typeface="+mn-lt"/>
                          <a:cs typeface="Franklin Gothic Book"/>
                        </a:rPr>
                        <a:t>$3,420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395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  <a:cs typeface="Franklin Gothic Book"/>
                        </a:rPr>
                        <a:t>Psychiatry</a:t>
                      </a:r>
                    </a:p>
                  </a:txBody>
                  <a:tcPr marL="0" marR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>
                          <a:latin typeface="+mn-lt"/>
                          <a:cs typeface="Franklin Gothic Book"/>
                        </a:rPr>
                        <a:t>$4,908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>
                          <a:latin typeface="+mn-lt"/>
                          <a:cs typeface="Franklin Gothic Book"/>
                        </a:rPr>
                        <a:t>$1,583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>
                          <a:latin typeface="+mn-lt"/>
                          <a:cs typeface="Franklin Gothic Book"/>
                        </a:rPr>
                        <a:t>$3,420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395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  <a:cs typeface="Franklin Gothic Book"/>
                        </a:rPr>
                        <a:t>Cardiology</a:t>
                      </a:r>
                    </a:p>
                  </a:txBody>
                  <a:tcPr marL="0" marR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>
                          <a:latin typeface="+mn-lt"/>
                          <a:cs typeface="Franklin Gothic Book"/>
                        </a:rPr>
                        <a:t>$8,448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>
                          <a:latin typeface="+mn-lt"/>
                          <a:cs typeface="Franklin Gothic Book"/>
                        </a:rPr>
                        <a:t>$2,248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>
                          <a:latin typeface="+mn-lt"/>
                          <a:cs typeface="Franklin Gothic Book"/>
                        </a:rPr>
                        <a:t>$5,028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395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+mn-lt"/>
                          <a:cs typeface="Franklin Gothic Book"/>
                        </a:rPr>
                        <a:t>Anaesthesia</a:t>
                      </a:r>
                      <a:endParaRPr lang="en-US" sz="2400" dirty="0">
                        <a:latin typeface="+mn-lt"/>
                        <a:cs typeface="Franklin Gothic Book"/>
                      </a:endParaRPr>
                    </a:p>
                  </a:txBody>
                  <a:tcPr marL="0" marR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>
                          <a:latin typeface="+mn-lt"/>
                          <a:cs typeface="Franklin Gothic Book"/>
                        </a:rPr>
                        <a:t>$12,948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>
                          <a:latin typeface="+mn-lt"/>
                          <a:cs typeface="Franklin Gothic Book"/>
                        </a:rPr>
                        <a:t>$3,139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>
                          <a:latin typeface="+mn-lt"/>
                          <a:cs typeface="Franklin Gothic Book"/>
                        </a:rPr>
                        <a:t>$8,472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395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  <a:cs typeface="Franklin Gothic Book"/>
                        </a:rPr>
                        <a:t>Neurosurgery</a:t>
                      </a:r>
                    </a:p>
                  </a:txBody>
                  <a:tcPr marL="0" marR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>
                          <a:latin typeface="+mn-lt"/>
                          <a:cs typeface="Franklin Gothic Book"/>
                        </a:rPr>
                        <a:t>$38,980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>
                          <a:latin typeface="+mn-lt"/>
                          <a:cs typeface="Franklin Gothic Book"/>
                        </a:rPr>
                        <a:t>$7,312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>
                          <a:latin typeface="+mn-lt"/>
                          <a:cs typeface="Franklin Gothic Book"/>
                        </a:rPr>
                        <a:t>$26,424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395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  <a:cs typeface="Franklin Gothic Book"/>
                        </a:rPr>
                        <a:t>Obstetrics</a:t>
                      </a:r>
                    </a:p>
                  </a:txBody>
                  <a:tcPr marL="0" marR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>
                          <a:latin typeface="+mn-lt"/>
                          <a:cs typeface="Franklin Gothic Book"/>
                        </a:rPr>
                        <a:t>$73,924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>
                          <a:latin typeface="+mn-lt"/>
                          <a:cs typeface="Franklin Gothic Book"/>
                        </a:rPr>
                        <a:t>$18,050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>
                          <a:latin typeface="+mn-lt"/>
                          <a:cs typeface="Franklin Gothic Book"/>
                        </a:rPr>
                        <a:t>$48,588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5414685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86E4D9-C07C-F34E-9245-6DE92216A923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algn="r"/>
            <a:r>
              <a:rPr lang="en-US" altLang="en-US" dirty="0">
                <a:latin typeface="Arial" panose="020B0604020202020204" pitchFamily="34" charset="0"/>
              </a:rPr>
              <a:t>Source: Modern Healthcare 4/9/18</a:t>
            </a:r>
          </a:p>
        </p:txBody>
      </p:sp>
      <p:pic>
        <p:nvPicPr>
          <p:cNvPr id="493571" name="Picture 4" descr="Picture1_0001">
            <a:extLst>
              <a:ext uri="{FF2B5EF4-FFF2-40B4-BE49-F238E27FC236}">
                <a16:creationId xmlns:a16="http://schemas.microsoft.com/office/drawing/2014/main" id="{50C3E6E9-33ED-CD4F-AF2C-EC5148760B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9623" y="358392"/>
            <a:ext cx="4477019" cy="614121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3AEF0F-BFC9-E44D-9382-AF19CB38594A}"/>
              </a:ext>
            </a:extLst>
          </p:cNvPr>
          <p:cNvSpPr txBox="1"/>
          <p:nvPr/>
        </p:nvSpPr>
        <p:spPr>
          <a:xfrm>
            <a:off x="3890569" y="851981"/>
            <a:ext cx="7951808" cy="2800767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txBody>
          <a:bodyPr wrap="square" lIns="182880" tIns="182880" rIns="182880" bIns="182880" rtlCol="0" anchor="ctr" anchorCtr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</a:rPr>
              <a:t>“It’s not a big hassle. I can focus on patient issues, not administrative issues.”</a:t>
            </a:r>
          </a:p>
          <a:p>
            <a:pPr algn="r"/>
            <a:r>
              <a:rPr lang="en-US" sz="2800" dirty="0">
                <a:solidFill>
                  <a:schemeClr val="bg1"/>
                </a:solidFill>
              </a:rPr>
              <a:t>Dr. Trina Larsen Soles</a:t>
            </a:r>
          </a:p>
          <a:p>
            <a:pPr algn="r"/>
            <a:r>
              <a:rPr lang="en-US" sz="2800" dirty="0">
                <a:solidFill>
                  <a:schemeClr val="bg1"/>
                </a:solidFill>
              </a:rPr>
              <a:t>President of Doctors of BC </a:t>
            </a:r>
          </a:p>
          <a:p>
            <a:pPr algn="r"/>
            <a:r>
              <a:rPr lang="en-US" sz="2800" dirty="0">
                <a:solidFill>
                  <a:schemeClr val="bg1"/>
                </a:solidFill>
              </a:rPr>
              <a:t>Represents physicians in British Columbia</a:t>
            </a:r>
          </a:p>
        </p:txBody>
      </p:sp>
    </p:spTree>
    <p:extLst>
      <p:ext uri="{BB962C8B-B14F-4D97-AF65-F5344CB8AC3E}">
        <p14:creationId xmlns:p14="http://schemas.microsoft.com/office/powerpoint/2010/main" val="8192339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Financial Toxicity of</a:t>
            </a:r>
            <a:br>
              <a:rPr lang="en-US" dirty="0"/>
            </a:br>
            <a:r>
              <a:rPr lang="en-US" dirty="0"/>
              <a:t>Cardiovascular Disease Care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Source: J Am Coll </a:t>
            </a:r>
            <a:r>
              <a:rPr lang="en-US" dirty="0" err="1"/>
              <a:t>Cardiol</a:t>
            </a:r>
            <a:r>
              <a:rPr lang="en-US" dirty="0"/>
              <a:t> 2019;75:727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Hardship = Borrowed money or other problem (e.g., food insecure or med non-adherence) due to med bill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08B4DA5-AB80-8648-9C53-71952707629D}"/>
              </a:ext>
            </a:extLst>
          </p:cNvPr>
          <p:cNvGrpSpPr/>
          <p:nvPr/>
        </p:nvGrpSpPr>
        <p:grpSpPr>
          <a:xfrm>
            <a:off x="470244" y="1881632"/>
            <a:ext cx="5432883" cy="4135121"/>
            <a:chOff x="1203073" y="1708035"/>
            <a:chExt cx="5432883" cy="4135121"/>
          </a:xfrm>
        </p:grpSpPr>
        <p:graphicFrame>
          <p:nvGraphicFramePr>
            <p:cNvPr id="17" name="Chart 16"/>
            <p:cNvGraphicFramePr/>
            <p:nvPr>
              <p:extLst>
                <p:ext uri="{D42A27DB-BD31-4B8C-83A1-F6EECF244321}">
                  <p14:modId xmlns:p14="http://schemas.microsoft.com/office/powerpoint/2010/main" val="3647256559"/>
                </p:ext>
              </p:extLst>
            </p:nvPr>
          </p:nvGraphicFramePr>
          <p:xfrm>
            <a:off x="1226807" y="1708035"/>
            <a:ext cx="4765040" cy="413512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C04BBE4-4479-964C-8FB6-53A0CBEB134E}"/>
                </a:ext>
              </a:extLst>
            </p:cNvPr>
            <p:cNvSpPr txBox="1"/>
            <p:nvPr/>
          </p:nvSpPr>
          <p:spPr>
            <a:xfrm>
              <a:off x="1203073" y="2426470"/>
              <a:ext cx="145711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Couldn’t Pay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6A5B08D-F91A-844E-B53E-704D5D3E9B26}"/>
                </a:ext>
              </a:extLst>
            </p:cNvPr>
            <p:cNvSpPr txBox="1"/>
            <p:nvPr/>
          </p:nvSpPr>
          <p:spPr>
            <a:xfrm>
              <a:off x="4704017" y="2598003"/>
              <a:ext cx="1931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Hardship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    but Paid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0EF5D64-6F04-F74B-AAFC-1F501624CDBF}"/>
                </a:ext>
              </a:extLst>
            </p:cNvPr>
            <p:cNvSpPr txBox="1"/>
            <p:nvPr/>
          </p:nvSpPr>
          <p:spPr>
            <a:xfrm>
              <a:off x="2660189" y="4143860"/>
              <a:ext cx="18982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No Hardship</a:t>
              </a:r>
            </a:p>
          </p:txBody>
        </p:sp>
      </p:grp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8959C29D-4B60-9C4E-89FA-507AA11F01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9392137"/>
              </p:ext>
            </p:extLst>
          </p:nvPr>
        </p:nvGraphicFramePr>
        <p:xfrm>
          <a:off x="6312607" y="1881632"/>
          <a:ext cx="4765040" cy="4135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8E94554-FEC9-B045-894C-382C535508EE}"/>
              </a:ext>
            </a:extLst>
          </p:cNvPr>
          <p:cNvSpPr txBox="1"/>
          <p:nvPr/>
        </p:nvSpPr>
        <p:spPr>
          <a:xfrm>
            <a:off x="6288873" y="2600067"/>
            <a:ext cx="1457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Couldn’t Pay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D03C74-C018-1F48-903F-B640A0E6444F}"/>
              </a:ext>
            </a:extLst>
          </p:cNvPr>
          <p:cNvSpPr txBox="1"/>
          <p:nvPr/>
        </p:nvSpPr>
        <p:spPr>
          <a:xfrm>
            <a:off x="9789817" y="2771600"/>
            <a:ext cx="1931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Hardship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    but Paid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AB6E86-C1E8-F147-8DBB-DB8460CA9D58}"/>
              </a:ext>
            </a:extLst>
          </p:cNvPr>
          <p:cNvSpPr txBox="1"/>
          <p:nvPr/>
        </p:nvSpPr>
        <p:spPr>
          <a:xfrm>
            <a:off x="8066501" y="4567123"/>
            <a:ext cx="1898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No Hardship</a:t>
            </a:r>
          </a:p>
        </p:txBody>
      </p:sp>
    </p:spTree>
    <p:extLst>
      <p:ext uri="{BB962C8B-B14F-4D97-AF65-F5344CB8AC3E}">
        <p14:creationId xmlns:p14="http://schemas.microsoft.com/office/powerpoint/2010/main" val="1051511446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8A3B62-853D-A34F-A4BE-1E5DA669DF5D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Source: Modern Healthcare 4/9/18</a:t>
            </a:r>
          </a:p>
        </p:txBody>
      </p:sp>
      <p:pic>
        <p:nvPicPr>
          <p:cNvPr id="494595" name="Picture 4" descr="Picture2">
            <a:extLst>
              <a:ext uri="{FF2B5EF4-FFF2-40B4-BE49-F238E27FC236}">
                <a16:creationId xmlns:a16="http://schemas.microsoft.com/office/drawing/2014/main" id="{BDCEB250-1E1F-6949-955E-642EFDDC31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74956" y="208343"/>
            <a:ext cx="3900669" cy="556312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D28D79-F1E4-5544-9BC3-AE688F725D9E}"/>
              </a:ext>
            </a:extLst>
          </p:cNvPr>
          <p:cNvSpPr txBox="1"/>
          <p:nvPr/>
        </p:nvSpPr>
        <p:spPr>
          <a:xfrm>
            <a:off x="419099" y="1589520"/>
            <a:ext cx="7951808" cy="2800767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 wrap="square" lIns="182880" tIns="182880" rIns="182880" bIns="182880" rtlCol="0" anchor="ctr" anchorCtr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</a:rPr>
              <a:t>“It’s an incredible bureaucratic mess to get anything done for patients.”</a:t>
            </a:r>
          </a:p>
          <a:p>
            <a:pPr algn="r"/>
            <a:r>
              <a:rPr lang="en-US" sz="2800" dirty="0">
                <a:solidFill>
                  <a:schemeClr val="bg1"/>
                </a:solidFill>
              </a:rPr>
              <a:t>Dr. John Cullen</a:t>
            </a:r>
          </a:p>
          <a:p>
            <a:pPr algn="r"/>
            <a:r>
              <a:rPr lang="en-US" sz="2800" dirty="0">
                <a:solidFill>
                  <a:schemeClr val="bg1"/>
                </a:solidFill>
              </a:rPr>
              <a:t>President-Elect</a:t>
            </a:r>
          </a:p>
          <a:p>
            <a:pPr algn="r"/>
            <a:r>
              <a:rPr lang="en-US" sz="2800" dirty="0">
                <a:solidFill>
                  <a:schemeClr val="bg1"/>
                </a:solidFill>
              </a:rPr>
              <a:t>American Academy of Family Physicians</a:t>
            </a:r>
          </a:p>
        </p:txBody>
      </p:sp>
    </p:spTree>
    <p:extLst>
      <p:ext uri="{BB962C8B-B14F-4D97-AF65-F5344CB8AC3E}">
        <p14:creationId xmlns:p14="http://schemas.microsoft.com/office/powerpoint/2010/main" val="1890585837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What’s OK in Canada?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200" y="1314898"/>
            <a:ext cx="1063244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chemeClr val="bg1"/>
                </a:solidFill>
                <a:cs typeface="Franklin Gothic Medium"/>
              </a:rPr>
              <a:t>Compared to the USA…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cs typeface="Franklin Gothic Book"/>
              </a:rPr>
              <a:t>Life expectancy 2 years longer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cs typeface="Franklin Gothic Book"/>
              </a:rPr>
              <a:t>Infant deaths 25% lower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cs typeface="Franklin Gothic Book"/>
              </a:rPr>
              <a:t>Universal comprehensive coverage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cs typeface="Franklin Gothic Book"/>
              </a:rPr>
              <a:t>More physician visits, hospital care; less bureaucracy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cs typeface="Franklin Gothic Book"/>
              </a:rPr>
              <a:t>Quality of care equivalent to insured Americans’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cs typeface="Franklin Gothic Book"/>
              </a:rPr>
              <a:t>Free choice of doctor and hospital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cs typeface="Franklin Gothic Book"/>
              </a:rPr>
              <a:t>Health spending half of USA level</a:t>
            </a:r>
          </a:p>
        </p:txBody>
      </p:sp>
    </p:spTree>
    <p:extLst>
      <p:ext uri="{BB962C8B-B14F-4D97-AF65-F5344CB8AC3E}">
        <p14:creationId xmlns:p14="http://schemas.microsoft.com/office/powerpoint/2010/main" val="2796890356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What’s the Matter in Canada?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200" y="1404685"/>
            <a:ext cx="1084372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cs typeface="Franklin Gothic Book"/>
              </a:rPr>
              <a:t>The wealthy lobby for private funding and tax cuts; they resent subsidizing care for others.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cs typeface="Franklin Gothic Book"/>
              </a:rPr>
              <a:t>Result: government funding cuts (</a:t>
            </a:r>
            <a:r>
              <a:rPr lang="en-US" sz="2400" i="1" dirty="0">
                <a:solidFill>
                  <a:schemeClr val="bg1"/>
                </a:solidFill>
                <a:cs typeface="Franklin Gothic Book"/>
              </a:rPr>
              <a:t>e.g.</a:t>
            </a:r>
            <a:r>
              <a:rPr lang="en-US" sz="2400" dirty="0">
                <a:solidFill>
                  <a:schemeClr val="bg1"/>
                </a:solidFill>
                <a:cs typeface="Franklin Gothic Book"/>
              </a:rPr>
              <a:t>, 30% of hospital beds closed during the 1990s) causing dissatisfaction and waits for care.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cs typeface="Franklin Gothic Book"/>
              </a:rPr>
              <a:t>USA and Canadian firms seek profit opportunities in health care privatization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cs typeface="Franklin Gothic Book"/>
              </a:rPr>
              <a:t>Conservative foes of public services own many Canadian newspapers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cs typeface="Franklin Gothic Book"/>
              </a:rPr>
              <a:t>Misleading waiting list surveys by right wing Fraser Institute</a:t>
            </a:r>
          </a:p>
        </p:txBody>
      </p:sp>
    </p:spTree>
    <p:extLst>
      <p:ext uri="{BB962C8B-B14F-4D97-AF65-F5344CB8AC3E}">
        <p14:creationId xmlns:p14="http://schemas.microsoft.com/office/powerpoint/2010/main" val="2665043210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20F59-128B-DC47-9B5C-ACC4E4018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Most Favor Phasing Out Private Plans if They Can Keep Their Doctor/Hospital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0E3A07-0C2F-7149-831A-488F75A5CE2F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Source: Morning Consult July, 2019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Note: Question asked about choice of doctor </a:t>
            </a:r>
            <a:r>
              <a:rPr lang="en-US" i="1" dirty="0"/>
              <a:t>and</a:t>
            </a:r>
            <a:r>
              <a:rPr lang="en-US" dirty="0"/>
              <a:t> hospital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1C641A-7D49-CF49-84E1-4ABC247B882A}"/>
              </a:ext>
            </a:extLst>
          </p:cNvPr>
          <p:cNvSpPr txBox="1"/>
          <p:nvPr/>
        </p:nvSpPr>
        <p:spPr>
          <a:xfrm>
            <a:off x="106326" y="2158409"/>
            <a:ext cx="27538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Percent supporting Medicare for All with…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7CCBB6D-426E-5D41-B717-CA7A5BED84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7907844"/>
              </p:ext>
            </p:extLst>
          </p:nvPr>
        </p:nvGraphicFramePr>
        <p:xfrm>
          <a:off x="2713703" y="1552353"/>
          <a:ext cx="8801357" cy="4306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66642028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Wide Support for Medicare-for-All</a:t>
            </a:r>
            <a:endParaRPr lang="en-US" sz="2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Reuters/Ipsos 8/23/2018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7093" y="1660948"/>
            <a:ext cx="5486400" cy="4312569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/>
              <a:t>Democrats</a:t>
            </a:r>
          </a:p>
        </p:txBody>
      </p:sp>
      <p:graphicFrame>
        <p:nvGraphicFramePr>
          <p:cNvPr id="3" name="Chart 2"/>
          <p:cNvGraphicFramePr/>
          <p:nvPr/>
        </p:nvGraphicFramePr>
        <p:xfrm>
          <a:off x="976" y="2204618"/>
          <a:ext cx="4829692" cy="37905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Rectangle 12"/>
          <p:cNvSpPr/>
          <p:nvPr/>
        </p:nvSpPr>
        <p:spPr>
          <a:xfrm>
            <a:off x="6369483" y="1660948"/>
            <a:ext cx="5486400" cy="431256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en-US" sz="2800" b="1"/>
              <a:t>Republicans</a:t>
            </a:r>
          </a:p>
        </p:txBody>
      </p:sp>
      <p:graphicFrame>
        <p:nvGraphicFramePr>
          <p:cNvPr id="11" name="Chart 10"/>
          <p:cNvGraphicFramePr/>
          <p:nvPr/>
        </p:nvGraphicFramePr>
        <p:xfrm>
          <a:off x="7362308" y="2196211"/>
          <a:ext cx="4829692" cy="37905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972F57FB-5D71-BE43-8AEA-DF08196CC3E5}"/>
              </a:ext>
            </a:extLst>
          </p:cNvPr>
          <p:cNvSpPr/>
          <p:nvPr/>
        </p:nvSpPr>
        <p:spPr>
          <a:xfrm>
            <a:off x="4196442" y="1733924"/>
            <a:ext cx="3799116" cy="14447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“Do you support or oppose a policy of </a:t>
            </a:r>
            <a:r>
              <a:rPr lang="en-US" sz="2800" b="1" dirty="0">
                <a:solidFill>
                  <a:schemeClr val="tx1"/>
                </a:solidFill>
              </a:rPr>
              <a:t>Medicare for All</a:t>
            </a:r>
            <a:r>
              <a:rPr lang="en-US" sz="2800" dirty="0">
                <a:solidFill>
                  <a:schemeClr val="tx1"/>
                </a:solidFill>
              </a:rPr>
              <a:t>?”</a:t>
            </a:r>
          </a:p>
        </p:txBody>
      </p:sp>
    </p:spTree>
    <p:extLst>
      <p:ext uri="{BB962C8B-B14F-4D97-AF65-F5344CB8AC3E}">
        <p14:creationId xmlns:p14="http://schemas.microsoft.com/office/powerpoint/2010/main" val="3704487583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B3C53-198B-C34D-A383-0FF00AF4D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Wide Support for Medicare-for-All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189C72-5550-4543-B47F-DA6EB5B91F05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Source: </a:t>
            </a:r>
            <a:r>
              <a:rPr lang="en-US" dirty="0" err="1"/>
              <a:t>Harrisx</a:t>
            </a:r>
            <a:r>
              <a:rPr lang="en-US" dirty="0"/>
              <a:t>/</a:t>
            </a:r>
            <a:r>
              <a:rPr lang="en-US" dirty="0" err="1"/>
              <a:t>Hill.tv</a:t>
            </a:r>
            <a:r>
              <a:rPr lang="en-US" dirty="0"/>
              <a:t> Poll, 10/22/2018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A5AFB2-12DF-AD41-A61D-EC0D8BA66E26}"/>
              </a:ext>
            </a:extLst>
          </p:cNvPr>
          <p:cNvSpPr/>
          <p:nvPr/>
        </p:nvSpPr>
        <p:spPr>
          <a:xfrm>
            <a:off x="838200" y="1250333"/>
            <a:ext cx="11090319" cy="544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bg1"/>
                </a:solidFill>
              </a:rPr>
              <a:t>Would you support or oppose providing Medicare to every American?”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6BC170C-5A90-5C48-BF0A-49F6D61AAA21}"/>
              </a:ext>
            </a:extLst>
          </p:cNvPr>
          <p:cNvGraphicFramePr/>
          <p:nvPr/>
        </p:nvGraphicFramePr>
        <p:xfrm>
          <a:off x="585664" y="1901777"/>
          <a:ext cx="3378902" cy="4007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10DEB1B3-7999-3D43-A43B-C0D4170EBB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7501813"/>
              </p:ext>
            </p:extLst>
          </p:nvPr>
        </p:nvGraphicFramePr>
        <p:xfrm>
          <a:off x="4406550" y="1901777"/>
          <a:ext cx="3378902" cy="4007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1A070D1-B3AE-164B-B02B-2F04F39128C4}"/>
              </a:ext>
            </a:extLst>
          </p:cNvPr>
          <p:cNvGraphicFramePr/>
          <p:nvPr/>
        </p:nvGraphicFramePr>
        <p:xfrm>
          <a:off x="8227435" y="1901777"/>
          <a:ext cx="3378902" cy="4007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0B364F7-E75E-7242-AEE6-1E94643B0E64}"/>
              </a:ext>
            </a:extLst>
          </p:cNvPr>
          <p:cNvSpPr txBox="1"/>
          <p:nvPr/>
        </p:nvSpPr>
        <p:spPr>
          <a:xfrm>
            <a:off x="939966" y="4005481"/>
            <a:ext cx="1082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Support</a:t>
            </a:r>
          </a:p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52%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5E9AD7-C225-A74F-ADF3-B1A82E5D5B2F}"/>
              </a:ext>
            </a:extLst>
          </p:cNvPr>
          <p:cNvSpPr txBox="1"/>
          <p:nvPr/>
        </p:nvSpPr>
        <p:spPr>
          <a:xfrm>
            <a:off x="2405305" y="4005481"/>
            <a:ext cx="1082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Oppose</a:t>
            </a:r>
          </a:p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48%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2C4F40-8A45-564E-91B5-5933638E522B}"/>
              </a:ext>
            </a:extLst>
          </p:cNvPr>
          <p:cNvSpPr txBox="1"/>
          <p:nvPr/>
        </p:nvSpPr>
        <p:spPr>
          <a:xfrm>
            <a:off x="4779463" y="4005481"/>
            <a:ext cx="1082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Support</a:t>
            </a:r>
          </a:p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86%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4BAC00-594B-5D49-BED5-FA78B2927A2B}"/>
              </a:ext>
            </a:extLst>
          </p:cNvPr>
          <p:cNvSpPr txBox="1"/>
          <p:nvPr/>
        </p:nvSpPr>
        <p:spPr>
          <a:xfrm>
            <a:off x="6423782" y="4005481"/>
            <a:ext cx="1082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Oppose</a:t>
            </a:r>
          </a:p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14%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4FC626-D1AD-6F49-A2A9-90BB2E758C29}"/>
              </a:ext>
            </a:extLst>
          </p:cNvPr>
          <p:cNvSpPr txBox="1"/>
          <p:nvPr/>
        </p:nvSpPr>
        <p:spPr>
          <a:xfrm>
            <a:off x="8587698" y="4005481"/>
            <a:ext cx="1082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Support</a:t>
            </a:r>
          </a:p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68%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83F2C9-7FDE-7A49-B974-43B868BEE9C7}"/>
              </a:ext>
            </a:extLst>
          </p:cNvPr>
          <p:cNvSpPr txBox="1"/>
          <p:nvPr/>
        </p:nvSpPr>
        <p:spPr>
          <a:xfrm>
            <a:off x="10053037" y="4005481"/>
            <a:ext cx="1082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Oppose</a:t>
            </a:r>
          </a:p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32%</a:t>
            </a:r>
          </a:p>
        </p:txBody>
      </p:sp>
    </p:spTree>
    <p:extLst>
      <p:ext uri="{BB962C8B-B14F-4D97-AF65-F5344CB8AC3E}">
        <p14:creationId xmlns:p14="http://schemas.microsoft.com/office/powerpoint/2010/main" val="1391433023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Doctors Now Favor Single Payer</a:t>
            </a:r>
            <a:br>
              <a:rPr lang="en-US" dirty="0"/>
            </a:br>
            <a:r>
              <a:rPr lang="en-US" sz="2800" dirty="0"/>
              <a:t>Support Has Sharply Increased</a:t>
            </a:r>
            <a:endParaRPr lang="en-US" sz="16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Merritt Hawkins surveys of physicians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08232" y="1660948"/>
            <a:ext cx="5486400" cy="4334187"/>
            <a:chOff x="1270431" y="1660948"/>
            <a:chExt cx="5486400" cy="4334187"/>
          </a:xfrm>
        </p:grpSpPr>
        <p:sp>
          <p:nvSpPr>
            <p:cNvPr id="12" name="Rectangle 11"/>
            <p:cNvSpPr/>
            <p:nvPr/>
          </p:nvSpPr>
          <p:spPr>
            <a:xfrm>
              <a:off x="1270431" y="1660948"/>
              <a:ext cx="5486400" cy="43125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800" b="1"/>
                <a:t>2008</a:t>
              </a:r>
            </a:p>
          </p:txBody>
        </p:sp>
        <p:graphicFrame>
          <p:nvGraphicFramePr>
            <p:cNvPr id="3" name="Chart 2"/>
            <p:cNvGraphicFramePr/>
            <p:nvPr/>
          </p:nvGraphicFramePr>
          <p:xfrm>
            <a:off x="1598785" y="2204618"/>
            <a:ext cx="4829692" cy="379051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</p:grpSp>
      <p:grpSp>
        <p:nvGrpSpPr>
          <p:cNvPr id="2" name="Group 1"/>
          <p:cNvGrpSpPr/>
          <p:nvPr/>
        </p:nvGrpSpPr>
        <p:grpSpPr>
          <a:xfrm>
            <a:off x="5997368" y="1660948"/>
            <a:ext cx="5486400" cy="4325780"/>
            <a:chOff x="6559567" y="1660948"/>
            <a:chExt cx="5486400" cy="4325780"/>
          </a:xfrm>
        </p:grpSpPr>
        <p:sp>
          <p:nvSpPr>
            <p:cNvPr id="13" name="Rectangle 12"/>
            <p:cNvSpPr/>
            <p:nvPr/>
          </p:nvSpPr>
          <p:spPr>
            <a:xfrm>
              <a:off x="6559567" y="1660948"/>
              <a:ext cx="5486400" cy="43125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800" b="1"/>
                <a:t>2017</a:t>
              </a:r>
            </a:p>
          </p:txBody>
        </p:sp>
        <p:graphicFrame>
          <p:nvGraphicFramePr>
            <p:cNvPr id="11" name="Chart 10"/>
            <p:cNvGraphicFramePr/>
            <p:nvPr/>
          </p:nvGraphicFramePr>
          <p:xfrm>
            <a:off x="6887921" y="2196211"/>
            <a:ext cx="4829692" cy="379051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067588396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8000" dirty="0"/>
              <a:t>A National Health Program for the USA</a:t>
            </a:r>
          </a:p>
        </p:txBody>
      </p:sp>
    </p:spTree>
    <p:extLst>
      <p:ext uri="{BB962C8B-B14F-4D97-AF65-F5344CB8AC3E}">
        <p14:creationId xmlns:p14="http://schemas.microsoft.com/office/powerpoint/2010/main" val="4193634000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Health Insurance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Proposal of the Physicians Working Group for Single Payer NHI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Gaffney et al AJPH June 2016 106:6 + Suppl.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JAMA 2003;290:798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199" y="1475995"/>
            <a:ext cx="11259065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cs typeface="Franklin Gothic Book"/>
              </a:rPr>
              <a:t>Universal – covers everyone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cs typeface="Franklin Gothic Book"/>
              </a:rPr>
              <a:t>Comprehensive – all needed care, no co-pays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cs typeface="Franklin Gothic Book"/>
              </a:rPr>
              <a:t>Single, public payer – simplified reimbursement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cs typeface="Franklin Gothic Book"/>
              </a:rPr>
              <a:t>No investor-owned HMOs, hospitals, etc.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cs typeface="Franklin Gothic Book"/>
              </a:rPr>
              <a:t>Improved health planning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cs typeface="Franklin Gothic Book"/>
              </a:rPr>
              <a:t>Public accountability for quality and cost, but minimal bureaucracy</a:t>
            </a:r>
          </a:p>
        </p:txBody>
      </p:sp>
    </p:spTree>
    <p:extLst>
      <p:ext uri="{BB962C8B-B14F-4D97-AF65-F5344CB8AC3E}">
        <p14:creationId xmlns:p14="http://schemas.microsoft.com/office/powerpoint/2010/main" val="3881055769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6417865" y="1481924"/>
            <a:ext cx="4935935" cy="4352544"/>
          </a:xfrm>
          <a:prstGeom prst="rect">
            <a:avLst/>
          </a:prstGeom>
          <a:noFill/>
          <a:ln w="9525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Recipients of Money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719799" y="1942782"/>
            <a:ext cx="4419846" cy="557784"/>
          </a:xfrm>
          <a:prstGeom prst="rect">
            <a:avLst/>
          </a:prstGeom>
          <a:solidFill>
            <a:schemeClr val="accent1"/>
          </a:solidFill>
          <a:ln w="9525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cs typeface="Franklin Gothic Book"/>
              </a:rPr>
              <a:t>Hospital Operating Costs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719799" y="2584812"/>
            <a:ext cx="4419846" cy="557784"/>
          </a:xfrm>
          <a:prstGeom prst="rect">
            <a:avLst/>
          </a:prstGeom>
          <a:solidFill>
            <a:schemeClr val="accent1"/>
          </a:solidFill>
          <a:ln w="9525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cs typeface="Franklin Gothic Book"/>
              </a:rPr>
              <a:t>Hospital Capital Costs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719799" y="3226842"/>
            <a:ext cx="4419846" cy="557784"/>
          </a:xfrm>
          <a:prstGeom prst="rect">
            <a:avLst/>
          </a:prstGeom>
          <a:solidFill>
            <a:schemeClr val="accent1"/>
          </a:solidFill>
          <a:ln w="9525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cs typeface="Franklin Gothic Book"/>
              </a:rPr>
              <a:t>HMOs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719799" y="3868872"/>
            <a:ext cx="4419846" cy="557784"/>
          </a:xfrm>
          <a:prstGeom prst="rect">
            <a:avLst/>
          </a:prstGeom>
          <a:solidFill>
            <a:schemeClr val="accent1"/>
          </a:solidFill>
          <a:ln w="9525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cs typeface="Franklin Gothic Book"/>
              </a:rPr>
              <a:t>Fee-for-Service Physicians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719799" y="4510902"/>
            <a:ext cx="4419846" cy="557784"/>
          </a:xfrm>
          <a:prstGeom prst="rect">
            <a:avLst/>
          </a:prstGeom>
          <a:solidFill>
            <a:schemeClr val="accent1"/>
          </a:solidFill>
          <a:ln w="9525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cs typeface="Franklin Gothic Book"/>
              </a:rPr>
              <a:t>Home Care Agencies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719799" y="5152932"/>
            <a:ext cx="4419846" cy="557784"/>
          </a:xfrm>
          <a:prstGeom prst="rect">
            <a:avLst/>
          </a:prstGeom>
          <a:solidFill>
            <a:schemeClr val="accent1"/>
          </a:solidFill>
          <a:ln w="9525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cs typeface="Franklin Gothic Book"/>
              </a:rPr>
              <a:t>Long-Term Care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4571" y="1481924"/>
            <a:ext cx="4935935" cy="4352544"/>
          </a:xfrm>
          <a:prstGeom prst="rect">
            <a:avLst/>
          </a:prstGeom>
          <a:noFill/>
          <a:ln w="9525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Revenue Sources</a:t>
            </a:r>
          </a:p>
        </p:txBody>
      </p:sp>
      <p:sp>
        <p:nvSpPr>
          <p:cNvPr id="24" name="Isosceles Triangle 23"/>
          <p:cNvSpPr/>
          <p:nvPr/>
        </p:nvSpPr>
        <p:spPr>
          <a:xfrm rot="5400000">
            <a:off x="6479456" y="2077525"/>
            <a:ext cx="460858" cy="293784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glow rad="38100">
              <a:schemeClr val="bg1"/>
            </a:glow>
            <a:outerShdw blurRad="39000" dist="254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Isosceles Triangle 28"/>
          <p:cNvSpPr/>
          <p:nvPr/>
        </p:nvSpPr>
        <p:spPr>
          <a:xfrm rot="5400000">
            <a:off x="6479456" y="5290117"/>
            <a:ext cx="460858" cy="293784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glow rad="38100">
              <a:schemeClr val="bg1"/>
            </a:glow>
            <a:outerShdw blurRad="39000" dist="254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Isosceles Triangle 27"/>
          <p:cNvSpPr/>
          <p:nvPr/>
        </p:nvSpPr>
        <p:spPr>
          <a:xfrm rot="5400000">
            <a:off x="6479456" y="4647597"/>
            <a:ext cx="460858" cy="293784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glow rad="38100">
              <a:schemeClr val="bg1"/>
            </a:glow>
            <a:outerShdw blurRad="39000" dist="254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Isosceles Triangle 26"/>
          <p:cNvSpPr/>
          <p:nvPr/>
        </p:nvSpPr>
        <p:spPr>
          <a:xfrm rot="5400000">
            <a:off x="6479456" y="4005079"/>
            <a:ext cx="460858" cy="293784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glow rad="38100">
              <a:schemeClr val="bg1"/>
            </a:glow>
            <a:outerShdw blurRad="39000" dist="254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Isosceles Triangle 25"/>
          <p:cNvSpPr/>
          <p:nvPr/>
        </p:nvSpPr>
        <p:spPr>
          <a:xfrm rot="5400000">
            <a:off x="6479456" y="3362561"/>
            <a:ext cx="460858" cy="293784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glow rad="38100">
              <a:schemeClr val="bg1"/>
            </a:glow>
            <a:outerShdw blurRad="39000" dist="254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Isosceles Triangle 24"/>
          <p:cNvSpPr/>
          <p:nvPr/>
        </p:nvSpPr>
        <p:spPr>
          <a:xfrm rot="5400000">
            <a:off x="6479456" y="2720043"/>
            <a:ext cx="460858" cy="293784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glow rad="38100">
              <a:schemeClr val="bg1"/>
            </a:glow>
            <a:outerShdw blurRad="39000" dist="254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058024" y="1739936"/>
            <a:ext cx="1499617" cy="413308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NHP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</a:rPr>
              <a:t>Fund</a:t>
            </a:r>
          </a:p>
        </p:txBody>
      </p:sp>
      <p:sp>
        <p:nvSpPr>
          <p:cNvPr id="4" name="Right Arrow 3"/>
          <p:cNvSpPr/>
          <p:nvPr/>
        </p:nvSpPr>
        <p:spPr>
          <a:xfrm>
            <a:off x="856302" y="1942783"/>
            <a:ext cx="4325292" cy="560827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accent2"/>
          </a:solidFill>
          <a:ln w="9525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cs typeface="Franklin Gothic Book"/>
              </a:rPr>
              <a:t>Medicare and Medicaid</a:t>
            </a:r>
          </a:p>
        </p:txBody>
      </p:sp>
      <p:sp>
        <p:nvSpPr>
          <p:cNvPr id="9" name="Right Arrow 8"/>
          <p:cNvSpPr/>
          <p:nvPr/>
        </p:nvSpPr>
        <p:spPr>
          <a:xfrm>
            <a:off x="856302" y="2744560"/>
            <a:ext cx="4325292" cy="560827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accent2"/>
          </a:solidFill>
          <a:ln w="9525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cs typeface="Franklin Gothic Book"/>
              </a:rPr>
              <a:t>State / Local Governments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856302" y="3546337"/>
            <a:ext cx="4325292" cy="560827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accent2"/>
          </a:solidFill>
          <a:ln w="9525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cs typeface="Franklin Gothic Book"/>
              </a:rPr>
              <a:t>Employers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856302" y="4348114"/>
            <a:ext cx="4325292" cy="560827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accent2"/>
          </a:solidFill>
          <a:ln w="9525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cs typeface="Franklin Gothic Book"/>
              </a:rPr>
              <a:t>Private Insurance Revenues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856302" y="5149890"/>
            <a:ext cx="4325292" cy="560827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accent2"/>
          </a:solidFill>
          <a:ln w="9525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cs typeface="Franklin Gothic Book"/>
              </a:rPr>
              <a:t>New Taxes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for the NHP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NEJM 1989;320:102</a:t>
            </a:r>
          </a:p>
        </p:txBody>
      </p:sp>
    </p:spTree>
    <p:extLst>
      <p:ext uri="{BB962C8B-B14F-4D97-AF65-F5344CB8AC3E}">
        <p14:creationId xmlns:p14="http://schemas.microsoft.com/office/powerpoint/2010/main" val="257021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4" grpId="0" animBg="1"/>
      <p:bldP spid="29" grpId="0" animBg="1"/>
      <p:bldP spid="28" grpId="0" animBg="1"/>
      <p:bldP spid="27" grpId="0" animBg="1"/>
      <p:bldP spid="26" grpId="0" animBg="1"/>
      <p:bldP spid="25" grpId="0" animBg="1"/>
      <p:bldP spid="15" grpId="0" animBg="1"/>
      <p:bldP spid="4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1" name="Rectangle 2">
            <a:extLst>
              <a:ext uri="{FF2B5EF4-FFF2-40B4-BE49-F238E27FC236}">
                <a16:creationId xmlns:a16="http://schemas.microsoft.com/office/drawing/2014/main" id="{7E563FC7-C7EE-7247-B192-0988A78F6C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Insured Cancer Survivors’ </a:t>
            </a:r>
            <a:br>
              <a:rPr lang="en-US" altLang="en-US" dirty="0"/>
            </a:br>
            <a:r>
              <a:rPr lang="en-US" altLang="en-US" dirty="0"/>
              <a:t>High Out-of-Pocket Costs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0EF9DF7D-20B6-ED4A-B184-D4A19BEA9C86}"/>
              </a:ext>
            </a:extLst>
          </p:cNvPr>
          <p:cNvSpPr txBox="1">
            <a:spLocks/>
          </p:cNvSpPr>
          <p:nvPr/>
        </p:nvSpPr>
        <p:spPr>
          <a:xfrm>
            <a:off x="0" y="6016753"/>
            <a:ext cx="8229600" cy="841248"/>
          </a:xfrm>
          <a:ln/>
        </p:spPr>
        <p:txBody>
          <a:bodyPr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1,409 cancer survivors above age 50; Median household income was $51,371</a:t>
            </a:r>
          </a:p>
          <a:p>
            <a:r>
              <a:rPr lang="en-US" sz="1200" dirty="0">
                <a:solidFill>
                  <a:schemeClr val="bg1"/>
                </a:solidFill>
              </a:rPr>
              <a:t>Source: JAMA Oncology 2017;3:753. Based on analysis of data from Health and Retirement Study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E5C6AE-2003-A942-96A0-64A4E82D13C3}"/>
              </a:ext>
            </a:extLst>
          </p:cNvPr>
          <p:cNvSpPr txBox="1"/>
          <p:nvPr/>
        </p:nvSpPr>
        <p:spPr>
          <a:xfrm>
            <a:off x="214183" y="2413687"/>
            <a:ext cx="2281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Mean annual out-of-pocket medical costs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930AB1B-056A-2946-BFED-F1CC170518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6282270"/>
              </p:ext>
            </p:extLst>
          </p:nvPr>
        </p:nvGraphicFramePr>
        <p:xfrm>
          <a:off x="2496063" y="1282046"/>
          <a:ext cx="9053385" cy="4665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70602910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Hospital Payment Under an NHP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NEJM 1989;320:102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678874069"/>
              </p:ext>
            </p:extLst>
          </p:nvPr>
        </p:nvGraphicFramePr>
        <p:xfrm>
          <a:off x="672414" y="1450881"/>
          <a:ext cx="10847173" cy="42826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1367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FAD9C22-BF94-4969-92B4-96D7B7938D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8FAD9C22-BF94-4969-92B4-96D7B7938D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AFFA576-037D-414A-8F6D-2C66E2A04F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graphicEl>
                                              <a:dgm id="{CAFFA576-037D-414A-8F6D-2C66E2A04F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5F59A00-6D4F-4E87-B4B2-56CE543F42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dgm id="{35F59A00-6D4F-4E87-B4B2-56CE543F42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C482606-6A7D-4754-8A52-0CC72205F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graphicEl>
                                              <a:dgm id="{AC482606-6A7D-4754-8A52-0CC72205FA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5" name="Rectangle 4">
            <a:extLst>
              <a:ext uri="{FF2B5EF4-FFF2-40B4-BE49-F238E27FC236}">
                <a16:creationId xmlns:a16="http://schemas.microsoft.com/office/drawing/2014/main" id="{2C152AAA-88A7-904C-AF55-4BB4DB3091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cs typeface="Times New Roman" panose="02020603050405020304" pitchFamily="18" charset="0"/>
              </a:rPr>
              <a:t>Global Operating Budgets:</a:t>
            </a:r>
            <a:br>
              <a:rPr lang="en-US" altLang="en-US" dirty="0">
                <a:cs typeface="Times New Roman" panose="02020603050405020304" pitchFamily="18" charset="0"/>
              </a:rPr>
            </a:br>
            <a:r>
              <a:rPr lang="en-US" altLang="en-US" dirty="0">
                <a:cs typeface="Times New Roman" panose="02020603050405020304" pitchFamily="18" charset="0"/>
              </a:rPr>
              <a:t>Key to Single Payer Savings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F72B57-47BD-5E4B-B433-9CD9B425149C}"/>
              </a:ext>
            </a:extLst>
          </p:cNvPr>
          <p:cNvSpPr txBox="1"/>
          <p:nvPr/>
        </p:nvSpPr>
        <p:spPr>
          <a:xfrm>
            <a:off x="838199" y="2033739"/>
            <a:ext cx="10515599" cy="38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0513" indent="-290513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Cuts hospital administrative costs</a:t>
            </a:r>
          </a:p>
          <a:p>
            <a:pPr marL="290513" indent="-290513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Eliminates disparities in profitability of  patients</a:t>
            </a:r>
          </a:p>
          <a:p>
            <a:pPr marL="290513" indent="-290513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Banning hospitals from keeping surplus minimizes entrepreneurial incentives</a:t>
            </a:r>
          </a:p>
          <a:p>
            <a:pPr marL="290513" indent="-290513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Funding capital through explicit grants minimizes unneeded duplication of expensive services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85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Three Options for Physician and Ambulatory Care Payment Under the NHP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Himmelstein and Woolhandler. NEJM 1989;320:102 </a:t>
            </a:r>
          </a:p>
        </p:txBody>
      </p:sp>
      <p:sp>
        <p:nvSpPr>
          <p:cNvPr id="13" name="Freeform 12"/>
          <p:cNvSpPr/>
          <p:nvPr/>
        </p:nvSpPr>
        <p:spPr>
          <a:xfrm>
            <a:off x="3535616" y="2597055"/>
            <a:ext cx="4691207" cy="3235334"/>
          </a:xfrm>
          <a:custGeom>
            <a:avLst/>
            <a:gdLst>
              <a:gd name="connsiteX0" fmla="*/ 0 w 4419895"/>
              <a:gd name="connsiteY0" fmla="*/ 0 h 3266550"/>
              <a:gd name="connsiteX1" fmla="*/ 4419895 w 4419895"/>
              <a:gd name="connsiteY1" fmla="*/ 0 h 3266550"/>
              <a:gd name="connsiteX2" fmla="*/ 4419895 w 4419895"/>
              <a:gd name="connsiteY2" fmla="*/ 3266550 h 3266550"/>
              <a:gd name="connsiteX3" fmla="*/ 0 w 4419895"/>
              <a:gd name="connsiteY3" fmla="*/ 3266550 h 3266550"/>
              <a:gd name="connsiteX4" fmla="*/ 0 w 4419895"/>
              <a:gd name="connsiteY4" fmla="*/ 0 h 326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19895" h="3266550">
                <a:moveTo>
                  <a:pt x="0" y="0"/>
                </a:moveTo>
                <a:lnTo>
                  <a:pt x="4419895" y="0"/>
                </a:lnTo>
                <a:lnTo>
                  <a:pt x="4419895" y="3266550"/>
                </a:lnTo>
                <a:lnTo>
                  <a:pt x="0" y="326655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28016" rIns="170688" bIns="192024" numCol="1" spcCol="1270" anchor="t" anchorCtr="0">
            <a:noAutofit/>
          </a:bodyPr>
          <a:lstStyle/>
          <a:p>
            <a:pPr marL="173038" lvl="1" indent="-173038" defTabSz="1066800">
              <a:spcBef>
                <a:spcPct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400" dirty="0">
                <a:cs typeface="Franklin Gothic Book"/>
              </a:rPr>
              <a:t>Free disenrollment</a:t>
            </a:r>
          </a:p>
          <a:p>
            <a:pPr marL="173038" lvl="1" indent="-173038" algn="l" defTabSz="1066800">
              <a:spcBef>
                <a:spcPct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400" kern="1200" dirty="0">
                <a:cs typeface="Franklin Gothic Book"/>
              </a:rPr>
              <a:t>No selective enrollment period</a:t>
            </a:r>
          </a:p>
          <a:p>
            <a:pPr marL="173038" lvl="1" indent="-173038" algn="l" defTabSz="1066800">
              <a:spcBef>
                <a:spcPct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400" kern="1200" dirty="0">
                <a:cs typeface="Franklin Gothic Book"/>
              </a:rPr>
              <a:t>Capitation for operating costs, not capital purchases, profits or physician incentives</a:t>
            </a:r>
          </a:p>
          <a:p>
            <a:pPr marL="173038" lvl="1" indent="-173038" algn="l" defTabSz="1066800">
              <a:spcBef>
                <a:spcPct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400" kern="1200" dirty="0">
                <a:cs typeface="Franklin Gothic Book"/>
              </a:rPr>
              <a:t>Inpatient care under hospital’s global budgets</a:t>
            </a:r>
          </a:p>
        </p:txBody>
      </p:sp>
      <p:sp>
        <p:nvSpPr>
          <p:cNvPr id="16" name="Freeform 15"/>
          <p:cNvSpPr/>
          <p:nvPr/>
        </p:nvSpPr>
        <p:spPr>
          <a:xfrm>
            <a:off x="8511872" y="2597056"/>
            <a:ext cx="3151796" cy="3235334"/>
          </a:xfrm>
          <a:custGeom>
            <a:avLst/>
            <a:gdLst>
              <a:gd name="connsiteX0" fmla="*/ 0 w 3024077"/>
              <a:gd name="connsiteY0" fmla="*/ 0 h 2608022"/>
              <a:gd name="connsiteX1" fmla="*/ 3024077 w 3024077"/>
              <a:gd name="connsiteY1" fmla="*/ 0 h 2608022"/>
              <a:gd name="connsiteX2" fmla="*/ 3024077 w 3024077"/>
              <a:gd name="connsiteY2" fmla="*/ 2608022 h 2608022"/>
              <a:gd name="connsiteX3" fmla="*/ 0 w 3024077"/>
              <a:gd name="connsiteY3" fmla="*/ 2608022 h 2608022"/>
              <a:gd name="connsiteX4" fmla="*/ 0 w 3024077"/>
              <a:gd name="connsiteY4" fmla="*/ 0 h 2608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4077" h="2608022">
                <a:moveTo>
                  <a:pt x="0" y="0"/>
                </a:moveTo>
                <a:lnTo>
                  <a:pt x="3024077" y="0"/>
                </a:lnTo>
                <a:lnTo>
                  <a:pt x="3024077" y="2608022"/>
                </a:lnTo>
                <a:lnTo>
                  <a:pt x="0" y="2608022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128016" tIns="128016" rIns="170688" bIns="192024" numCol="1" spcCol="1270" anchor="t" anchorCtr="0">
            <a:noAutofit/>
          </a:bodyPr>
          <a:lstStyle/>
          <a:p>
            <a:pPr marL="239713" lvl="1" indent="-173038" algn="l" defTabSz="1066800">
              <a:spcBef>
                <a:spcPct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400" kern="1200" dirty="0">
                <a:latin typeface="+mn-lt"/>
                <a:cs typeface="Franklin Gothic Book"/>
              </a:rPr>
              <a:t>Institutions with salaried physicians</a:t>
            </a:r>
          </a:p>
          <a:p>
            <a:pPr marL="520700" lvl="2" indent="-174625" algn="l" defTabSz="1066800">
              <a:spcBef>
                <a:spcPct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400" kern="1200" dirty="0">
                <a:latin typeface="+mn-lt"/>
                <a:cs typeface="Franklin Gothic Book"/>
              </a:rPr>
              <a:t>Hospitals</a:t>
            </a:r>
          </a:p>
          <a:p>
            <a:pPr marL="520700" lvl="2" indent="-174625" algn="l" defTabSz="1066800">
              <a:spcBef>
                <a:spcPct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400" kern="1200" dirty="0">
                <a:latin typeface="+mn-lt"/>
                <a:cs typeface="Franklin Gothic Book"/>
              </a:rPr>
              <a:t>Clinics</a:t>
            </a:r>
          </a:p>
          <a:p>
            <a:pPr marL="520700" lvl="2" indent="-174625" algn="l" defTabSz="1066800">
              <a:spcBef>
                <a:spcPct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400" kern="1200" dirty="0">
                <a:latin typeface="+mn-lt"/>
                <a:cs typeface="Franklin Gothic Book"/>
              </a:rPr>
              <a:t>Home care agencies</a:t>
            </a:r>
          </a:p>
        </p:txBody>
      </p:sp>
      <p:sp>
        <p:nvSpPr>
          <p:cNvPr id="12" name="Freeform 11"/>
          <p:cNvSpPr/>
          <p:nvPr/>
        </p:nvSpPr>
        <p:spPr>
          <a:xfrm>
            <a:off x="3535616" y="1705183"/>
            <a:ext cx="4691207" cy="877379"/>
          </a:xfrm>
          <a:custGeom>
            <a:avLst/>
            <a:gdLst>
              <a:gd name="connsiteX0" fmla="*/ 0 w 4419895"/>
              <a:gd name="connsiteY0" fmla="*/ 0 h 1008000"/>
              <a:gd name="connsiteX1" fmla="*/ 4419895 w 4419895"/>
              <a:gd name="connsiteY1" fmla="*/ 0 h 1008000"/>
              <a:gd name="connsiteX2" fmla="*/ 4419895 w 4419895"/>
              <a:gd name="connsiteY2" fmla="*/ 1008000 h 1008000"/>
              <a:gd name="connsiteX3" fmla="*/ 0 w 4419895"/>
              <a:gd name="connsiteY3" fmla="*/ 1008000 h 1008000"/>
              <a:gd name="connsiteX4" fmla="*/ 0 w 4419895"/>
              <a:gd name="connsiteY4" fmla="*/ 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19895" h="1008000">
                <a:moveTo>
                  <a:pt x="0" y="0"/>
                </a:moveTo>
                <a:lnTo>
                  <a:pt x="4419895" y="0"/>
                </a:lnTo>
                <a:lnTo>
                  <a:pt x="4419895" y="1008000"/>
                </a:lnTo>
                <a:lnTo>
                  <a:pt x="0" y="100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97536" rIns="170688" bIns="97536" numCol="1" spcCol="1270" anchor="ctr" anchorCtr="0">
            <a:noAutofit/>
          </a:bodyPr>
          <a:lstStyle/>
          <a:p>
            <a:pPr lvl="0" algn="ctr" defTabSz="1066800">
              <a:spcBef>
                <a:spcPct val="0"/>
              </a:spcBef>
            </a:pPr>
            <a:r>
              <a:rPr lang="en-US" sz="2400" b="1" kern="1200" dirty="0">
                <a:latin typeface="+mn-lt"/>
              </a:rPr>
              <a:t>Capitation for Institutions</a:t>
            </a:r>
          </a:p>
          <a:p>
            <a:pPr lvl="0" algn="ctr" defTabSz="1066800">
              <a:spcBef>
                <a:spcPct val="0"/>
              </a:spcBef>
            </a:pPr>
            <a:r>
              <a:rPr lang="en-US" sz="2400" b="1" kern="1200" dirty="0">
                <a:latin typeface="+mn-lt"/>
              </a:rPr>
              <a:t>With Salaried Physicians</a:t>
            </a:r>
          </a:p>
        </p:txBody>
      </p:sp>
      <p:sp>
        <p:nvSpPr>
          <p:cNvPr id="15" name="Freeform 14"/>
          <p:cNvSpPr/>
          <p:nvPr/>
        </p:nvSpPr>
        <p:spPr>
          <a:xfrm>
            <a:off x="8511872" y="1705182"/>
            <a:ext cx="3151796" cy="877379"/>
          </a:xfrm>
          <a:custGeom>
            <a:avLst/>
            <a:gdLst>
              <a:gd name="connsiteX0" fmla="*/ 0 w 3024077"/>
              <a:gd name="connsiteY0" fmla="*/ 0 h 277351"/>
              <a:gd name="connsiteX1" fmla="*/ 3024077 w 3024077"/>
              <a:gd name="connsiteY1" fmla="*/ 0 h 277351"/>
              <a:gd name="connsiteX2" fmla="*/ 3024077 w 3024077"/>
              <a:gd name="connsiteY2" fmla="*/ 277351 h 277351"/>
              <a:gd name="connsiteX3" fmla="*/ 0 w 3024077"/>
              <a:gd name="connsiteY3" fmla="*/ 277351 h 277351"/>
              <a:gd name="connsiteX4" fmla="*/ 0 w 3024077"/>
              <a:gd name="connsiteY4" fmla="*/ 0 h 27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4077" h="277351">
                <a:moveTo>
                  <a:pt x="0" y="0"/>
                </a:moveTo>
                <a:lnTo>
                  <a:pt x="3024077" y="0"/>
                </a:lnTo>
                <a:lnTo>
                  <a:pt x="3024077" y="277351"/>
                </a:lnTo>
                <a:lnTo>
                  <a:pt x="0" y="27735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97536" rIns="170688" bIns="97536" numCol="1" spcCol="1270" anchor="ctr" anchorCtr="0">
            <a:noAutofit/>
          </a:bodyPr>
          <a:lstStyle/>
          <a:p>
            <a:pPr lvl="0" algn="ctr" defTabSz="1066800">
              <a:spcBef>
                <a:spcPct val="0"/>
              </a:spcBef>
            </a:pPr>
            <a:r>
              <a:rPr lang="en-US" sz="2400" b="1" kern="1200" dirty="0">
                <a:latin typeface="+mn-lt"/>
              </a:rPr>
              <a:t>Globally Budgeted Institutions</a:t>
            </a:r>
          </a:p>
        </p:txBody>
      </p:sp>
      <p:sp>
        <p:nvSpPr>
          <p:cNvPr id="9" name="Freeform 8"/>
          <p:cNvSpPr/>
          <p:nvPr/>
        </p:nvSpPr>
        <p:spPr>
          <a:xfrm>
            <a:off x="528332" y="1705183"/>
            <a:ext cx="2722234" cy="877379"/>
          </a:xfrm>
          <a:custGeom>
            <a:avLst/>
            <a:gdLst>
              <a:gd name="connsiteX0" fmla="*/ 0 w 2917717"/>
              <a:gd name="connsiteY0" fmla="*/ 0 h 1167086"/>
              <a:gd name="connsiteX1" fmla="*/ 2917717 w 2917717"/>
              <a:gd name="connsiteY1" fmla="*/ 0 h 1167086"/>
              <a:gd name="connsiteX2" fmla="*/ 2917717 w 2917717"/>
              <a:gd name="connsiteY2" fmla="*/ 1167086 h 1167086"/>
              <a:gd name="connsiteX3" fmla="*/ 0 w 2917717"/>
              <a:gd name="connsiteY3" fmla="*/ 1167086 h 1167086"/>
              <a:gd name="connsiteX4" fmla="*/ 0 w 2917717"/>
              <a:gd name="connsiteY4" fmla="*/ 0 h 116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7717" h="1167086">
                <a:moveTo>
                  <a:pt x="0" y="0"/>
                </a:moveTo>
                <a:lnTo>
                  <a:pt x="2917717" y="0"/>
                </a:lnTo>
                <a:lnTo>
                  <a:pt x="2917717" y="1167086"/>
                </a:lnTo>
                <a:lnTo>
                  <a:pt x="0" y="11670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97536" rIns="170688" bIns="97536" numCol="1" spcCol="1270" anchor="ctr" anchorCtr="0">
            <a:noAutofit/>
          </a:bodyPr>
          <a:lstStyle/>
          <a:p>
            <a:pPr lvl="0" algn="ctr" defTabSz="1066800">
              <a:spcBef>
                <a:spcPct val="0"/>
              </a:spcBef>
            </a:pPr>
            <a:r>
              <a:rPr lang="en-US" sz="2400" b="1" kern="1200" dirty="0">
                <a:latin typeface="+mn-lt"/>
              </a:rPr>
              <a:t>Fee for </a:t>
            </a:r>
          </a:p>
          <a:p>
            <a:pPr lvl="0" algn="ctr" defTabSz="1066800">
              <a:spcBef>
                <a:spcPct val="0"/>
              </a:spcBef>
            </a:pPr>
            <a:r>
              <a:rPr lang="en-US" sz="2400" b="1" kern="1200" dirty="0">
                <a:latin typeface="+mn-lt"/>
              </a:rPr>
              <a:t>Service</a:t>
            </a:r>
          </a:p>
        </p:txBody>
      </p:sp>
      <p:sp>
        <p:nvSpPr>
          <p:cNvPr id="10" name="Freeform 9"/>
          <p:cNvSpPr/>
          <p:nvPr/>
        </p:nvSpPr>
        <p:spPr>
          <a:xfrm>
            <a:off x="528332" y="2597056"/>
            <a:ext cx="2722234" cy="3235334"/>
          </a:xfrm>
          <a:custGeom>
            <a:avLst/>
            <a:gdLst>
              <a:gd name="connsiteX0" fmla="*/ 0 w 2917717"/>
              <a:gd name="connsiteY0" fmla="*/ 0 h 2854800"/>
              <a:gd name="connsiteX1" fmla="*/ 2917717 w 2917717"/>
              <a:gd name="connsiteY1" fmla="*/ 0 h 2854800"/>
              <a:gd name="connsiteX2" fmla="*/ 2917717 w 2917717"/>
              <a:gd name="connsiteY2" fmla="*/ 2854800 h 2854800"/>
              <a:gd name="connsiteX3" fmla="*/ 0 w 2917717"/>
              <a:gd name="connsiteY3" fmla="*/ 2854800 h 2854800"/>
              <a:gd name="connsiteX4" fmla="*/ 0 w 2917717"/>
              <a:gd name="connsiteY4" fmla="*/ 0 h 285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7717" h="2854800">
                <a:moveTo>
                  <a:pt x="0" y="0"/>
                </a:moveTo>
                <a:lnTo>
                  <a:pt x="2917717" y="0"/>
                </a:lnTo>
                <a:lnTo>
                  <a:pt x="2917717" y="2854800"/>
                </a:lnTo>
                <a:lnTo>
                  <a:pt x="0" y="2854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28016" rIns="170688" bIns="192024" numCol="1" spcCol="1270" anchor="t" anchorCtr="0">
            <a:noAutofit/>
          </a:bodyPr>
          <a:lstStyle/>
          <a:p>
            <a:pPr marL="239713" lvl="1" indent="-239713" algn="l" defTabSz="1066800">
              <a:spcBef>
                <a:spcPct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400" kern="1200" dirty="0">
                <a:latin typeface="+mn-lt"/>
                <a:cs typeface="Franklin Gothic Book"/>
              </a:rPr>
              <a:t>Mandatory assignment</a:t>
            </a:r>
          </a:p>
          <a:p>
            <a:pPr marL="239713" lvl="1" indent="-239713" algn="l" defTabSz="1066800">
              <a:spcBef>
                <a:spcPct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400" kern="1200" dirty="0">
                <a:latin typeface="+mn-lt"/>
                <a:cs typeface="Franklin Gothic Book"/>
              </a:rPr>
              <a:t>Simplified negotiated fee schedule</a:t>
            </a:r>
          </a:p>
        </p:txBody>
      </p:sp>
    </p:spTree>
    <p:extLst>
      <p:ext uri="{BB962C8B-B14F-4D97-AF65-F5344CB8AC3E}">
        <p14:creationId xmlns:p14="http://schemas.microsoft.com/office/powerpoint/2010/main" val="180394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/>
      <p:bldP spid="16" grpId="0" build="p" animBg="1"/>
      <p:bldP spid="12" grpId="0" animBg="1"/>
      <p:bldP spid="15" grpId="0" animBg="1"/>
      <p:bldP spid="9" grpId="0" animBg="1"/>
      <p:bldP spid="10" grpId="0" build="p" animBg="1"/>
    </p:bld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5" name="Rectangle 4">
            <a:extLst>
              <a:ext uri="{FF2B5EF4-FFF2-40B4-BE49-F238E27FC236}">
                <a16:creationId xmlns:a16="http://schemas.microsoft.com/office/drawing/2014/main" id="{E0629DAA-52B4-B349-9D85-6784D51B14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4800" dirty="0">
                <a:latin typeface="+mj-lt"/>
                <a:cs typeface="Times New Roman" panose="02020603050405020304" pitchFamily="18" charset="0"/>
              </a:rPr>
              <a:t>Current House and Senate Bills</a:t>
            </a:r>
            <a:br>
              <a:rPr lang="en-US" altLang="en-US" sz="4800" dirty="0">
                <a:latin typeface="+mj-lt"/>
                <a:cs typeface="Times New Roman" panose="02020603050405020304" pitchFamily="18" charset="0"/>
              </a:rPr>
            </a:br>
            <a:r>
              <a:rPr lang="en-US" altLang="en-US" sz="4800" i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Strengths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9BA04-731F-1A43-8C75-6D07007B2AF2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7907" name="Picture 5" descr="Image result for bernie sanders">
            <a:extLst>
              <a:ext uri="{FF2B5EF4-FFF2-40B4-BE49-F238E27FC236}">
                <a16:creationId xmlns:a16="http://schemas.microsoft.com/office/drawing/2014/main" id="{D71EB21E-DEC7-894D-8A0F-47B131685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851310"/>
            <a:ext cx="2545724" cy="157769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7908" name="AutoShape 7" descr="Image result for pramila jayapal">
            <a:extLst>
              <a:ext uri="{FF2B5EF4-FFF2-40B4-BE49-F238E27FC236}">
                <a16:creationId xmlns:a16="http://schemas.microsoft.com/office/drawing/2014/main" id="{F2AA328C-FE4C-434D-B3F2-05E91362DA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07909" name="AutoShape 9" descr="Image result for pramila jayapal">
            <a:extLst>
              <a:ext uri="{FF2B5EF4-FFF2-40B4-BE49-F238E27FC236}">
                <a16:creationId xmlns:a16="http://schemas.microsoft.com/office/drawing/2014/main" id="{68BDACA4-FFA4-BD46-A155-2526E15003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07910" name="AutoShape 11" descr="Image result for pramila jayapal">
            <a:extLst>
              <a:ext uri="{FF2B5EF4-FFF2-40B4-BE49-F238E27FC236}">
                <a16:creationId xmlns:a16="http://schemas.microsoft.com/office/drawing/2014/main" id="{389DDFF8-CFAE-3740-B834-73C6325A0A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507911" name="Picture 12" descr="download">
            <a:extLst>
              <a:ext uri="{FF2B5EF4-FFF2-40B4-BE49-F238E27FC236}">
                <a16:creationId xmlns:a16="http://schemas.microsoft.com/office/drawing/2014/main" id="{2BFC4D19-6999-A849-AE82-05E30336A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841" y="3877080"/>
            <a:ext cx="2570441" cy="15715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5BEC27-B6F3-304C-BB83-1DE008FF2F6F}"/>
              </a:ext>
            </a:extLst>
          </p:cNvPr>
          <p:cNvSpPr txBox="1"/>
          <p:nvPr/>
        </p:nvSpPr>
        <p:spPr>
          <a:xfrm>
            <a:off x="3407225" y="1690688"/>
            <a:ext cx="79248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6538" indent="-236538"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Universal coverage, single public plan</a:t>
            </a:r>
          </a:p>
          <a:p>
            <a:pPr marL="236538" indent="-236538"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Comprehensive acute care benefits</a:t>
            </a:r>
          </a:p>
          <a:p>
            <a:pPr marL="236538" indent="-236538"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No copays for covered services</a:t>
            </a:r>
          </a:p>
          <a:p>
            <a:pPr marL="236538" indent="-236538"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Bans duplicative private coverage</a:t>
            </a:r>
          </a:p>
          <a:p>
            <a:pPr marL="236538" indent="-236538"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Exemption from Hyde Amendment</a:t>
            </a:r>
          </a:p>
          <a:p>
            <a:pPr marL="236538" indent="-236538"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Drug formulary and price negotiations</a:t>
            </a:r>
          </a:p>
        </p:txBody>
      </p:sp>
    </p:spTree>
    <p:extLst>
      <p:ext uri="{BB962C8B-B14F-4D97-AF65-F5344CB8AC3E}">
        <p14:creationId xmlns:p14="http://schemas.microsoft.com/office/powerpoint/2010/main" val="3787972816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5" name="Rectangle 4">
            <a:extLst>
              <a:ext uri="{FF2B5EF4-FFF2-40B4-BE49-F238E27FC236}">
                <a16:creationId xmlns:a16="http://schemas.microsoft.com/office/drawing/2014/main" id="{E0629DAA-52B4-B349-9D85-6784D51B14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4800" dirty="0">
                <a:latin typeface="+mj-lt"/>
                <a:cs typeface="Times New Roman" panose="02020603050405020304" pitchFamily="18" charset="0"/>
              </a:rPr>
              <a:t>Current House and Senate Bills</a:t>
            </a:r>
            <a:br>
              <a:rPr lang="en-US" altLang="en-US" sz="4800" dirty="0">
                <a:latin typeface="+mj-lt"/>
                <a:cs typeface="Times New Roman" panose="02020603050405020304" pitchFamily="18" charset="0"/>
              </a:rPr>
            </a:br>
            <a:r>
              <a:rPr lang="en-US" altLang="en-US" sz="4800" i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Concerns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9BA04-731F-1A43-8C75-6D07007B2AF2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7907" name="Picture 5" descr="Image result for bernie sanders">
            <a:extLst>
              <a:ext uri="{FF2B5EF4-FFF2-40B4-BE49-F238E27FC236}">
                <a16:creationId xmlns:a16="http://schemas.microsoft.com/office/drawing/2014/main" id="{D71EB21E-DEC7-894D-8A0F-47B131685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851310"/>
            <a:ext cx="2545724" cy="157769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7908" name="AutoShape 7" descr="Image result for pramila jayapal">
            <a:extLst>
              <a:ext uri="{FF2B5EF4-FFF2-40B4-BE49-F238E27FC236}">
                <a16:creationId xmlns:a16="http://schemas.microsoft.com/office/drawing/2014/main" id="{F2AA328C-FE4C-434D-B3F2-05E91362DA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07909" name="AutoShape 9" descr="Image result for pramila jayapal">
            <a:extLst>
              <a:ext uri="{FF2B5EF4-FFF2-40B4-BE49-F238E27FC236}">
                <a16:creationId xmlns:a16="http://schemas.microsoft.com/office/drawing/2014/main" id="{68BDACA4-FFA4-BD46-A155-2526E15003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07910" name="AutoShape 11" descr="Image result for pramila jayapal">
            <a:extLst>
              <a:ext uri="{FF2B5EF4-FFF2-40B4-BE49-F238E27FC236}">
                <a16:creationId xmlns:a16="http://schemas.microsoft.com/office/drawing/2014/main" id="{389DDFF8-CFAE-3740-B834-73C6325A0A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507911" name="Picture 12" descr="download">
            <a:extLst>
              <a:ext uri="{FF2B5EF4-FFF2-40B4-BE49-F238E27FC236}">
                <a16:creationId xmlns:a16="http://schemas.microsoft.com/office/drawing/2014/main" id="{2BFC4D19-6999-A849-AE82-05E30336A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841" y="3877080"/>
            <a:ext cx="2570441" cy="15715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5BEC27-B6F3-304C-BB83-1DE008FF2F6F}"/>
              </a:ext>
            </a:extLst>
          </p:cNvPr>
          <p:cNvSpPr txBox="1"/>
          <p:nvPr/>
        </p:nvSpPr>
        <p:spPr>
          <a:xfrm>
            <a:off x="3526971" y="2258849"/>
            <a:ext cx="866502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6538" indent="-236538"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Both allow for-profit providers, with constraints</a:t>
            </a:r>
          </a:p>
          <a:p>
            <a:pPr marL="236538" indent="-236538"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Senate bill: Adopts Medicare’s needlessly complex payment strategies, raising administrative burdens/costs and perpetuating incentives for upcoding etc., focusing on profitable services, etc.</a:t>
            </a:r>
          </a:p>
        </p:txBody>
      </p:sp>
    </p:spTree>
    <p:extLst>
      <p:ext uri="{BB962C8B-B14F-4D97-AF65-F5344CB8AC3E}">
        <p14:creationId xmlns:p14="http://schemas.microsoft.com/office/powerpoint/2010/main" val="1151371224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25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4800">
                <a:latin typeface="+mn-lt"/>
                <a:ea typeface="Times New Roman" charset="0"/>
                <a:cs typeface="Times New Roman" charset="0"/>
              </a:rPr>
              <a:t>Single Payer Transition:</a:t>
            </a:r>
            <a:br>
              <a:rPr lang="en-US" altLang="en-US" sz="4800">
                <a:latin typeface="+mn-lt"/>
                <a:ea typeface="Times New Roman" charset="0"/>
                <a:cs typeface="Times New Roman" charset="0"/>
              </a:rPr>
            </a:br>
            <a:r>
              <a:rPr lang="en-US" altLang="en-US" sz="3200">
                <a:latin typeface="+mn-lt"/>
                <a:ea typeface="Times New Roman" charset="0"/>
                <a:cs typeface="Times New Roman" charset="0"/>
              </a:rPr>
              <a:t>For Displaced Clerical and Administrative Workers </a:t>
            </a:r>
          </a:p>
        </p:txBody>
      </p:sp>
      <p:sp>
        <p:nvSpPr>
          <p:cNvPr id="184323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630195" y="1690688"/>
            <a:ext cx="10960443" cy="4289982"/>
          </a:xfrm>
        </p:spPr>
        <p:txBody>
          <a:bodyPr>
            <a:normAutofit/>
          </a:bodyPr>
          <a:lstStyle/>
          <a:p>
            <a:pPr marL="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</a:pPr>
            <a:r>
              <a:rPr lang="en-US" altLang="en-US" sz="2400">
                <a:latin typeface="+mn-lt"/>
                <a:ea typeface="Times New Roman" charset="0"/>
                <a:cs typeface="Times New Roman" charset="0"/>
              </a:rPr>
              <a:t>All 400,000 health insurance workers and about ½ of the 2.6 million clerical/administrative employees in healthcare providers likely to be displaced – total 1.7 million.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</a:pPr>
            <a:r>
              <a:rPr lang="en-US" altLang="en-US" sz="2400">
                <a:latin typeface="+mn-lt"/>
                <a:ea typeface="Times New Roman" charset="0"/>
                <a:cs typeface="Times New Roman" charset="0"/>
              </a:rPr>
              <a:t>Many likely to be redeployed in expanded clinical workforce.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</a:pPr>
            <a:r>
              <a:rPr lang="en-US" altLang="en-US" sz="2400">
                <a:latin typeface="+mn-lt"/>
                <a:ea typeface="Times New Roman" charset="0"/>
                <a:cs typeface="Times New Roman" charset="0"/>
              </a:rPr>
              <a:t>Funding for income support and job retraining modeled on WWII GI Bill.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</a:pPr>
            <a:r>
              <a:rPr lang="en-US" altLang="en-US" sz="2400">
                <a:latin typeface="+mn-lt"/>
                <a:ea typeface="Times New Roman" charset="0"/>
                <a:cs typeface="Times New Roman" charset="0"/>
              </a:rPr>
              <a:t>Job displacement is common in the US – 60 million/year, including 20 million who are fired: 1.7 million = number who are fired every 31 days. (source: People’s Policy Report)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  <a:buNone/>
            </a:pPr>
            <a:endParaRPr lang="en-US" altLang="en-US" sz="2400">
              <a:latin typeface="+mn-lt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084634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1B2E3-25ED-6149-B09B-22A51B9BC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1115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66.1 Million US Workers </a:t>
            </a:r>
            <a:br>
              <a:rPr lang="en-US" dirty="0"/>
            </a:br>
            <a:r>
              <a:rPr lang="en-US" dirty="0"/>
              <a:t>Separated from Jobs in 2018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EEED7-B620-4D46-A1B1-E68BD77E27BC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Source: Bureau of Labor Statistics – Job Opening and Labor Turnover Survey. January 2019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* ”Other” includes deaths, retirements, transfers, disability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67F8765-D651-634A-AC60-F6D3C58439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8524744"/>
              </p:ext>
            </p:extLst>
          </p:nvPr>
        </p:nvGraphicFramePr>
        <p:xfrm>
          <a:off x="1398639" y="1854704"/>
          <a:ext cx="5843639" cy="4162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84A93E3-7986-8943-A6BC-888118574C40}"/>
              </a:ext>
            </a:extLst>
          </p:cNvPr>
          <p:cNvSpPr txBox="1"/>
          <p:nvPr/>
        </p:nvSpPr>
        <p:spPr>
          <a:xfrm>
            <a:off x="6961239" y="2644170"/>
            <a:ext cx="47424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Job displacement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due to Single Payer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put into perspective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39CEBF-AA45-2744-84EB-5AA0522F390A}"/>
              </a:ext>
            </a:extLst>
          </p:cNvPr>
          <p:cNvSpPr txBox="1"/>
          <p:nvPr/>
        </p:nvSpPr>
        <p:spPr>
          <a:xfrm>
            <a:off x="2406427" y="3382134"/>
            <a:ext cx="1705915" cy="867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chemeClr val="bg1"/>
                </a:solidFill>
              </a:rPr>
              <a:t>Quit</a:t>
            </a:r>
          </a:p>
          <a:p>
            <a:pPr algn="ctr"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</a:rPr>
              <a:t>41 million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B15201-0686-B44D-953D-5B76C70B0F71}"/>
              </a:ext>
            </a:extLst>
          </p:cNvPr>
          <p:cNvSpPr txBox="1"/>
          <p:nvPr/>
        </p:nvSpPr>
        <p:spPr>
          <a:xfrm>
            <a:off x="4267795" y="2740790"/>
            <a:ext cx="2005677" cy="12557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chemeClr val="bg1"/>
                </a:solidFill>
              </a:rPr>
              <a:t>Laid off </a:t>
            </a:r>
          </a:p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chemeClr val="bg1"/>
                </a:solidFill>
              </a:rPr>
              <a:t>or fired</a:t>
            </a:r>
          </a:p>
          <a:p>
            <a:pPr algn="ctr"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</a:rPr>
              <a:t>21.9 million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752958-C606-9245-B07E-395C7AE9F177}"/>
              </a:ext>
            </a:extLst>
          </p:cNvPr>
          <p:cNvSpPr txBox="1"/>
          <p:nvPr/>
        </p:nvSpPr>
        <p:spPr>
          <a:xfrm>
            <a:off x="5753788" y="4952347"/>
            <a:ext cx="1805302" cy="867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chemeClr val="bg1"/>
                </a:solidFill>
              </a:rPr>
              <a:t>Other*</a:t>
            </a:r>
          </a:p>
          <a:p>
            <a:pPr algn="ctr"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</a:rPr>
              <a:t>4.1 million</a:t>
            </a:r>
          </a:p>
        </p:txBody>
      </p:sp>
    </p:spTree>
    <p:extLst>
      <p:ext uri="{BB962C8B-B14F-4D97-AF65-F5344CB8AC3E}">
        <p14:creationId xmlns:p14="http://schemas.microsoft.com/office/powerpoint/2010/main" val="3142997509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23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5400">
                <a:latin typeface="+mn-lt"/>
                <a:ea typeface="Times New Roman" charset="0"/>
                <a:cs typeface="Times New Roman" charset="0"/>
              </a:rPr>
              <a:t>Single Payer Transition:</a:t>
            </a:r>
            <a:br>
              <a:rPr lang="en-US" altLang="en-US" sz="5400">
                <a:latin typeface="+mn-lt"/>
                <a:ea typeface="Times New Roman" charset="0"/>
                <a:cs typeface="Times New Roman" charset="0"/>
              </a:rPr>
            </a:br>
            <a:r>
              <a:rPr lang="en-US" altLang="en-US" sz="5400">
                <a:latin typeface="+mn-lt"/>
                <a:ea typeface="Times New Roman" charset="0"/>
                <a:cs typeface="Times New Roman" charset="0"/>
              </a:rPr>
              <a:t>For Patients </a:t>
            </a:r>
          </a:p>
        </p:txBody>
      </p:sp>
      <p:sp>
        <p:nvSpPr>
          <p:cNvPr id="1631235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1828801"/>
            <a:ext cx="10515600" cy="4077730"/>
          </a:xfrm>
        </p:spPr>
        <p:txBody>
          <a:bodyPr/>
          <a:lstStyle/>
          <a:p>
            <a:pPr marL="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</a:pPr>
            <a:r>
              <a:rPr lang="en-US" altLang="en-US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rPr>
              <a:t>Every U.S. resident receives an insurance card.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</a:pPr>
            <a:r>
              <a:rPr lang="en-US" altLang="en-US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rPr>
              <a:t>Full coverage for all medically necessary care, no copayments, deductibles or coinsurance.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</a:pPr>
            <a:r>
              <a:rPr lang="en-US" altLang="en-US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rPr>
              <a:t>Prescription drug formulary, with alternatives covered when medically indicated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</a:pPr>
            <a:r>
              <a:rPr lang="en-US" altLang="en-US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rPr>
              <a:t>Free choice of any participating provider or hospital.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</a:pPr>
            <a:endParaRPr lang="en-US" altLang="en-US">
              <a:solidFill>
                <a:schemeClr val="bg1"/>
              </a:solidFill>
              <a:latin typeface="+mn-lt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860069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3" name="Rectangle 2">
            <a:extLst>
              <a:ext uri="{FF2B5EF4-FFF2-40B4-BE49-F238E27FC236}">
                <a16:creationId xmlns:a16="http://schemas.microsoft.com/office/drawing/2014/main" id="{0E343D92-973A-C841-B65A-61CBF22EA13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66352" y="1199536"/>
            <a:ext cx="9859296" cy="4458928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altLang="en-US" sz="8000" dirty="0"/>
              <a:t>Medicare for All</a:t>
            </a:r>
            <a:br>
              <a:rPr lang="en-US" altLang="en-US" sz="8000" dirty="0"/>
            </a:br>
            <a:r>
              <a:rPr lang="en-US" altLang="en-US" sz="7200" dirty="0"/>
              <a:t>or</a:t>
            </a:r>
            <a:br>
              <a:rPr lang="en-US" altLang="en-US" sz="8000" dirty="0"/>
            </a:br>
            <a:r>
              <a:rPr lang="en-US" altLang="en-US" sz="8000" dirty="0"/>
              <a:t>Medicare for More?</a:t>
            </a:r>
          </a:p>
        </p:txBody>
      </p:sp>
    </p:spTree>
    <p:extLst>
      <p:ext uri="{BB962C8B-B14F-4D97-AF65-F5344CB8AC3E}">
        <p14:creationId xmlns:p14="http://schemas.microsoft.com/office/powerpoint/2010/main" val="3489823392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7" name="Rectangle 2">
            <a:extLst>
              <a:ext uri="{FF2B5EF4-FFF2-40B4-BE49-F238E27FC236}">
                <a16:creationId xmlns:a16="http://schemas.microsoft.com/office/drawing/2014/main" id="{5781E08F-3509-974F-8B72-822A2C9CA6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Single Payer and Private Coverage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A64212E-E006-D445-843F-DC315490AC32}"/>
              </a:ext>
            </a:extLst>
          </p:cNvPr>
          <p:cNvSpPr/>
          <p:nvPr/>
        </p:nvSpPr>
        <p:spPr>
          <a:xfrm>
            <a:off x="998024" y="1611029"/>
            <a:ext cx="4839123" cy="921600"/>
          </a:xfrm>
          <a:custGeom>
            <a:avLst/>
            <a:gdLst>
              <a:gd name="connsiteX0" fmla="*/ 0 w 4839123"/>
              <a:gd name="connsiteY0" fmla="*/ 0 h 921600"/>
              <a:gd name="connsiteX1" fmla="*/ 4839123 w 4839123"/>
              <a:gd name="connsiteY1" fmla="*/ 0 h 921600"/>
              <a:gd name="connsiteX2" fmla="*/ 4839123 w 4839123"/>
              <a:gd name="connsiteY2" fmla="*/ 921600 h 921600"/>
              <a:gd name="connsiteX3" fmla="*/ 0 w 4839123"/>
              <a:gd name="connsiteY3" fmla="*/ 921600 h 921600"/>
              <a:gd name="connsiteX4" fmla="*/ 0 w 4839123"/>
              <a:gd name="connsiteY4" fmla="*/ 0 h 9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9123" h="921600">
                <a:moveTo>
                  <a:pt x="0" y="0"/>
                </a:moveTo>
                <a:lnTo>
                  <a:pt x="4839123" y="0"/>
                </a:lnTo>
                <a:lnTo>
                  <a:pt x="4839123" y="921600"/>
                </a:lnTo>
                <a:lnTo>
                  <a:pt x="0" y="92160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6032" tIns="146304" rIns="256032" bIns="146304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b="1" kern="1200" dirty="0"/>
              <a:t>Allowed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19CE8EE-C213-8644-B0F3-53AB69398481}"/>
              </a:ext>
            </a:extLst>
          </p:cNvPr>
          <p:cNvSpPr/>
          <p:nvPr/>
        </p:nvSpPr>
        <p:spPr>
          <a:xfrm>
            <a:off x="998024" y="2532629"/>
            <a:ext cx="4839123" cy="3351645"/>
          </a:xfrm>
          <a:custGeom>
            <a:avLst/>
            <a:gdLst>
              <a:gd name="connsiteX0" fmla="*/ 0 w 4839123"/>
              <a:gd name="connsiteY0" fmla="*/ 0 h 3351645"/>
              <a:gd name="connsiteX1" fmla="*/ 4839123 w 4839123"/>
              <a:gd name="connsiteY1" fmla="*/ 0 h 3351645"/>
              <a:gd name="connsiteX2" fmla="*/ 4839123 w 4839123"/>
              <a:gd name="connsiteY2" fmla="*/ 3351645 h 3351645"/>
              <a:gd name="connsiteX3" fmla="*/ 0 w 4839123"/>
              <a:gd name="connsiteY3" fmla="*/ 3351645 h 3351645"/>
              <a:gd name="connsiteX4" fmla="*/ 0 w 4839123"/>
              <a:gd name="connsiteY4" fmla="*/ 0 h 3351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9123" h="3351645">
                <a:moveTo>
                  <a:pt x="0" y="0"/>
                </a:moveTo>
                <a:lnTo>
                  <a:pt x="4839123" y="0"/>
                </a:lnTo>
                <a:lnTo>
                  <a:pt x="4839123" y="3351645"/>
                </a:lnTo>
                <a:lnTo>
                  <a:pt x="0" y="335164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227584" bIns="256032" numCol="1" spcCol="1270" anchor="t" anchorCtr="0">
            <a:noAutofit/>
          </a:bodyPr>
          <a:lstStyle/>
          <a:p>
            <a:pPr marL="285750" lvl="1" indent="-285750" algn="l" defTabSz="142240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3200" kern="1200" dirty="0"/>
              <a:t>Supplemental </a:t>
            </a:r>
            <a:r>
              <a:rPr lang="en-US" sz="3200" i="1" kern="1200" dirty="0"/>
              <a:t>non-competing</a:t>
            </a:r>
            <a:r>
              <a:rPr lang="en-US" sz="3200" kern="1200" dirty="0"/>
              <a:t> insurance</a:t>
            </a:r>
          </a:p>
          <a:p>
            <a:pPr marL="285750" lvl="1" indent="-285750" algn="l" defTabSz="142240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3200" kern="1200" dirty="0"/>
              <a:t>Can only cover benefits </a:t>
            </a:r>
            <a:r>
              <a:rPr lang="en-US" sz="3200" i="1" kern="1200" dirty="0"/>
              <a:t>not</a:t>
            </a:r>
            <a:r>
              <a:rPr lang="en-US" sz="3200" kern="1200" dirty="0"/>
              <a:t> covered by the public plan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346067C3-5D7D-8647-B656-E2D4A0B96FBA}"/>
              </a:ext>
            </a:extLst>
          </p:cNvPr>
          <p:cNvSpPr/>
          <p:nvPr/>
        </p:nvSpPr>
        <p:spPr>
          <a:xfrm>
            <a:off x="6514625" y="1611029"/>
            <a:ext cx="4839123" cy="921600"/>
          </a:xfrm>
          <a:custGeom>
            <a:avLst/>
            <a:gdLst>
              <a:gd name="connsiteX0" fmla="*/ 0 w 4839123"/>
              <a:gd name="connsiteY0" fmla="*/ 0 h 921600"/>
              <a:gd name="connsiteX1" fmla="*/ 4839123 w 4839123"/>
              <a:gd name="connsiteY1" fmla="*/ 0 h 921600"/>
              <a:gd name="connsiteX2" fmla="*/ 4839123 w 4839123"/>
              <a:gd name="connsiteY2" fmla="*/ 921600 h 921600"/>
              <a:gd name="connsiteX3" fmla="*/ 0 w 4839123"/>
              <a:gd name="connsiteY3" fmla="*/ 921600 h 921600"/>
              <a:gd name="connsiteX4" fmla="*/ 0 w 4839123"/>
              <a:gd name="connsiteY4" fmla="*/ 0 h 9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9123" h="921600">
                <a:moveTo>
                  <a:pt x="0" y="0"/>
                </a:moveTo>
                <a:lnTo>
                  <a:pt x="4839123" y="0"/>
                </a:lnTo>
                <a:lnTo>
                  <a:pt x="4839123" y="921600"/>
                </a:lnTo>
                <a:lnTo>
                  <a:pt x="0" y="9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6032" tIns="146304" rIns="256032" bIns="146304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b="1" kern="1200" dirty="0"/>
              <a:t>Banned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9643BDE-F593-DB48-B722-8793A23EDF56}"/>
              </a:ext>
            </a:extLst>
          </p:cNvPr>
          <p:cNvSpPr/>
          <p:nvPr/>
        </p:nvSpPr>
        <p:spPr>
          <a:xfrm>
            <a:off x="6514625" y="2532629"/>
            <a:ext cx="4839123" cy="3351645"/>
          </a:xfrm>
          <a:custGeom>
            <a:avLst/>
            <a:gdLst>
              <a:gd name="connsiteX0" fmla="*/ 0 w 4839123"/>
              <a:gd name="connsiteY0" fmla="*/ 0 h 3351645"/>
              <a:gd name="connsiteX1" fmla="*/ 4839123 w 4839123"/>
              <a:gd name="connsiteY1" fmla="*/ 0 h 3351645"/>
              <a:gd name="connsiteX2" fmla="*/ 4839123 w 4839123"/>
              <a:gd name="connsiteY2" fmla="*/ 3351645 h 3351645"/>
              <a:gd name="connsiteX3" fmla="*/ 0 w 4839123"/>
              <a:gd name="connsiteY3" fmla="*/ 3351645 h 3351645"/>
              <a:gd name="connsiteX4" fmla="*/ 0 w 4839123"/>
              <a:gd name="connsiteY4" fmla="*/ 0 h 3351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9123" h="3351645">
                <a:moveTo>
                  <a:pt x="0" y="0"/>
                </a:moveTo>
                <a:lnTo>
                  <a:pt x="4839123" y="0"/>
                </a:lnTo>
                <a:lnTo>
                  <a:pt x="4839123" y="3351645"/>
                </a:lnTo>
                <a:lnTo>
                  <a:pt x="0" y="335164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227584" bIns="256032" numCol="1" spcCol="1270" anchor="t" anchorCtr="0">
            <a:noAutofit/>
          </a:bodyPr>
          <a:lstStyle/>
          <a:p>
            <a:pPr marL="285750" lvl="1" indent="-285750" algn="l" defTabSz="142240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3200" kern="1200" dirty="0"/>
              <a:t>Private insurance (including Medicare Advantage) </a:t>
            </a:r>
            <a:r>
              <a:rPr lang="en-US" sz="3200" i="1" kern="1200" dirty="0"/>
              <a:t>duplicating</a:t>
            </a:r>
            <a:r>
              <a:rPr lang="en-US" sz="3200" kern="1200" dirty="0"/>
              <a:t> public plan benefits </a:t>
            </a:r>
          </a:p>
          <a:p>
            <a:pPr marL="285750" lvl="1" indent="-285750" algn="l" defTabSz="142240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3200" b="1" kern="1200" dirty="0"/>
              <a:t>Key to administrative savings</a:t>
            </a:r>
          </a:p>
        </p:txBody>
      </p:sp>
    </p:spTree>
    <p:extLst>
      <p:ext uri="{BB962C8B-B14F-4D97-AF65-F5344CB8AC3E}">
        <p14:creationId xmlns:p14="http://schemas.microsoft.com/office/powerpoint/2010/main" val="192395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7" grpId="0" uiExpand="1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827AA-370C-B747-A352-A139CFAF0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/>
              <a:t>High Deductibles Cut All Kinds of Care</a:t>
            </a:r>
            <a:br>
              <a:rPr lang="en-US" dirty="0"/>
            </a:br>
            <a:r>
              <a:rPr lang="en-US" sz="2700" dirty="0"/>
              <a:t>150,000 employees lost “Cadillac” coverage</a:t>
            </a:r>
            <a:br>
              <a:rPr lang="en-US" sz="2700" dirty="0"/>
            </a:br>
            <a:r>
              <a:rPr lang="en-US" sz="2700" dirty="0">
                <a:solidFill>
                  <a:srgbClr val="FFFF00"/>
                </a:solidFill>
              </a:rPr>
              <a:t>No evidence that patients shifted to “Higher Value” care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C3B91F-DC2B-0740-B216-CAB42942192E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Source: </a:t>
            </a:r>
            <a:r>
              <a:rPr lang="en-US" dirty="0" err="1"/>
              <a:t>Brot</a:t>
            </a:r>
            <a:r>
              <a:rPr lang="en-US" dirty="0"/>
              <a:t>-Goldberg et al, 6/2015 – http://</a:t>
            </a:r>
            <a:r>
              <a:rPr lang="en-US" dirty="0" err="1"/>
              <a:t>eml.berkeley.edu</a:t>
            </a:r>
            <a:r>
              <a:rPr lang="en-US" dirty="0"/>
              <a:t>/~</a:t>
            </a:r>
            <a:r>
              <a:rPr lang="en-US" dirty="0" err="1"/>
              <a:t>bhandel</a:t>
            </a:r>
            <a:r>
              <a:rPr lang="en-US" dirty="0"/>
              <a:t>/wp/</a:t>
            </a:r>
            <a:r>
              <a:rPr lang="en-US" dirty="0" err="1"/>
              <a:t>BCHK.pdf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Note: Findings closely resemble those of Rand Health Insurance Experiment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Note: Study found no evidence that patients shopped for lower prices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99F154-073F-384F-8575-5C6D5615B477}"/>
              </a:ext>
            </a:extLst>
          </p:cNvPr>
          <p:cNvSpPr txBox="1"/>
          <p:nvPr/>
        </p:nvSpPr>
        <p:spPr>
          <a:xfrm>
            <a:off x="0" y="3013501"/>
            <a:ext cx="17032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Utilization Reduction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A263DB8-62CE-B143-9670-D23FF9C96F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1868162"/>
              </p:ext>
            </p:extLst>
          </p:nvPr>
        </p:nvGraphicFramePr>
        <p:xfrm>
          <a:off x="1481559" y="1977614"/>
          <a:ext cx="10417216" cy="4246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53392976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1" name="Rectangle 4">
            <a:extLst>
              <a:ext uri="{FF2B5EF4-FFF2-40B4-BE49-F238E27FC236}">
                <a16:creationId xmlns:a16="http://schemas.microsoft.com/office/drawing/2014/main" id="{02E9198D-5085-694C-8E89-4A3052C1C6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latin typeface="+mn-lt"/>
                <a:cs typeface="Times New Roman" panose="02020603050405020304" pitchFamily="18" charset="0"/>
              </a:rPr>
              <a:t>Public Option Rhetoric</a:t>
            </a:r>
          </a:p>
        </p:txBody>
      </p:sp>
      <p:sp>
        <p:nvSpPr>
          <p:cNvPr id="498692" name="Rectangle 5">
            <a:extLst>
              <a:ext uri="{FF2B5EF4-FFF2-40B4-BE49-F238E27FC236}">
                <a16:creationId xmlns:a16="http://schemas.microsoft.com/office/drawing/2014/main" id="{81615C4D-9863-C846-929D-A12FA591899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1676400"/>
            <a:ext cx="10515600" cy="4208206"/>
          </a:xfrm>
        </p:spPr>
        <p:txBody>
          <a:bodyPr>
            <a:normAutofit/>
          </a:bodyPr>
          <a:lstStyle/>
          <a:p>
            <a:pPr marL="525463" indent="-2968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</a:pPr>
            <a:r>
              <a:rPr lang="en-US" altLang="en-US" dirty="0">
                <a:latin typeface="+mn-lt"/>
                <a:cs typeface="Times New Roman" panose="02020603050405020304" pitchFamily="18" charset="0"/>
              </a:rPr>
              <a:t>“Don’t strip 150 million Americans of their private insurance; let them choose”</a:t>
            </a:r>
          </a:p>
          <a:p>
            <a:pPr marL="525463" indent="-2968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</a:pPr>
            <a:r>
              <a:rPr lang="en-US" altLang="en-US" dirty="0">
                <a:latin typeface="+mn-lt"/>
                <a:cs typeface="Times New Roman" panose="02020603050405020304" pitchFamily="18" charset="0"/>
              </a:rPr>
              <a:t>“M4A means a giant tax increase”</a:t>
            </a:r>
          </a:p>
          <a:p>
            <a:pPr marL="525463" indent="-2968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</a:pPr>
            <a:r>
              <a:rPr lang="en-US" altLang="en-US" dirty="0">
                <a:latin typeface="+mn-lt"/>
                <a:cs typeface="Times New Roman" panose="02020603050405020304" pitchFamily="18" charset="0"/>
              </a:rPr>
              <a:t>“If public is better, it will outcompete private insurance”</a:t>
            </a:r>
          </a:p>
          <a:p>
            <a:pPr marL="525463" indent="-2968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</a:pPr>
            <a:r>
              <a:rPr lang="en-US" altLang="en-US" dirty="0">
                <a:latin typeface="+mn-lt"/>
                <a:cs typeface="Times New Roman" panose="02020603050405020304" pitchFamily="18" charset="0"/>
              </a:rPr>
              <a:t>“There’s lots of ways to get to universal care”</a:t>
            </a:r>
          </a:p>
        </p:txBody>
      </p:sp>
      <p:sp>
        <p:nvSpPr>
          <p:cNvPr id="498693" name="TextBox 1">
            <a:extLst>
              <a:ext uri="{FF2B5EF4-FFF2-40B4-BE49-F238E27FC236}">
                <a16:creationId xmlns:a16="http://schemas.microsoft.com/office/drawing/2014/main" id="{404E7500-3271-1F4B-8DF3-BA96FA202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6154739"/>
            <a:ext cx="6019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92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8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6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86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6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86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6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86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8692" grpId="0" uiExpand="1" build="p"/>
    </p:bld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7948B-93E6-9B4B-AA13-58EAF5CCA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353799" cy="1325563"/>
          </a:xfrm>
        </p:spPr>
        <p:txBody>
          <a:bodyPr>
            <a:normAutofit/>
          </a:bodyPr>
          <a:lstStyle/>
          <a:p>
            <a:r>
              <a:rPr lang="en-US" sz="4000" dirty="0"/>
              <a:t>Millions Lose Private Insurance Every Year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D1BD0D-7C31-DB43-9875-432F4F6B86C6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Source: </a:t>
            </a:r>
            <a:r>
              <a:rPr lang="en-US" dirty="0" err="1"/>
              <a:t>Bruenig</a:t>
            </a:r>
            <a:r>
              <a:rPr lang="en-US" dirty="0"/>
              <a:t> – Jacobin Blog Post. July 2019</a:t>
            </a:r>
          </a:p>
          <a:p>
            <a:r>
              <a:rPr lang="en-US" dirty="0"/>
              <a:t>Other reasons for involuntary switch: Employer stopped offering coverage; coverage too expensive; policy holder died; hours dropped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07B162-0C40-F84A-978A-F131B401E240}"/>
              </a:ext>
            </a:extLst>
          </p:cNvPr>
          <p:cNvSpPr txBox="1"/>
          <p:nvPr/>
        </p:nvSpPr>
        <p:spPr>
          <a:xfrm>
            <a:off x="141514" y="2307771"/>
            <a:ext cx="1948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Millions affected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8991D7F-3C60-4A42-A28A-CA40D3FDA2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3254985"/>
              </p:ext>
            </p:extLst>
          </p:nvPr>
        </p:nvGraphicFramePr>
        <p:xfrm>
          <a:off x="1594825" y="1401098"/>
          <a:ext cx="9953162" cy="4564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 useBgFill="1">
        <p:nvSpPr>
          <p:cNvPr id="6" name="TextBox 5">
            <a:extLst>
              <a:ext uri="{FF2B5EF4-FFF2-40B4-BE49-F238E27FC236}">
                <a16:creationId xmlns:a16="http://schemas.microsoft.com/office/drawing/2014/main" id="{47B5845C-7FCB-064B-B82B-8A84BD85F599}"/>
              </a:ext>
            </a:extLst>
          </p:cNvPr>
          <p:cNvSpPr txBox="1"/>
          <p:nvPr/>
        </p:nvSpPr>
        <p:spPr>
          <a:xfrm>
            <a:off x="3409336" y="1712574"/>
            <a:ext cx="8138651" cy="107721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One in seven firms switch coverage every year; 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</a:rPr>
              <a:t>Unknown millions affected</a:t>
            </a:r>
          </a:p>
        </p:txBody>
      </p:sp>
    </p:spTree>
    <p:extLst>
      <p:ext uri="{BB962C8B-B14F-4D97-AF65-F5344CB8AC3E}">
        <p14:creationId xmlns:p14="http://schemas.microsoft.com/office/powerpoint/2010/main" val="3316583573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02" name="Rectangle 2">
            <a:extLst>
              <a:ext uri="{FF2B5EF4-FFF2-40B4-BE49-F238E27FC236}">
                <a16:creationId xmlns:a16="http://schemas.microsoft.com/office/drawing/2014/main" id="{CF73FD3D-58FD-5A4B-A904-089942FFF6E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Transitioning to Germany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1381914F-0A2F-2642-820A-A76479151081}"/>
              </a:ext>
            </a:extLst>
          </p:cNvPr>
          <p:cNvSpPr/>
          <p:nvPr/>
        </p:nvSpPr>
        <p:spPr>
          <a:xfrm>
            <a:off x="414772" y="1430594"/>
            <a:ext cx="2570691" cy="1030549"/>
          </a:xfrm>
          <a:custGeom>
            <a:avLst/>
            <a:gdLst>
              <a:gd name="connsiteX0" fmla="*/ 0 w 2570691"/>
              <a:gd name="connsiteY0" fmla="*/ 0 h 777600"/>
              <a:gd name="connsiteX1" fmla="*/ 2570691 w 2570691"/>
              <a:gd name="connsiteY1" fmla="*/ 0 h 777600"/>
              <a:gd name="connsiteX2" fmla="*/ 2570691 w 2570691"/>
              <a:gd name="connsiteY2" fmla="*/ 777600 h 777600"/>
              <a:gd name="connsiteX3" fmla="*/ 0 w 2570691"/>
              <a:gd name="connsiteY3" fmla="*/ 777600 h 777600"/>
              <a:gd name="connsiteX4" fmla="*/ 0 w 2570691"/>
              <a:gd name="connsiteY4" fmla="*/ 0 h 77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0691" h="777600">
                <a:moveTo>
                  <a:pt x="0" y="0"/>
                </a:moveTo>
                <a:lnTo>
                  <a:pt x="2570691" y="0"/>
                </a:lnTo>
                <a:lnTo>
                  <a:pt x="2570691" y="777600"/>
                </a:lnTo>
                <a:lnTo>
                  <a:pt x="0" y="77760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13792" rIns="199136" bIns="11379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800" b="1" kern="1200" dirty="0"/>
              <a:t>All funds are non-profit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8D69C9EA-EF33-3649-AA75-C3A3721DE81D}"/>
              </a:ext>
            </a:extLst>
          </p:cNvPr>
          <p:cNvSpPr/>
          <p:nvPr/>
        </p:nvSpPr>
        <p:spPr>
          <a:xfrm>
            <a:off x="414772" y="2475894"/>
            <a:ext cx="2570691" cy="3137148"/>
          </a:xfrm>
          <a:custGeom>
            <a:avLst/>
            <a:gdLst>
              <a:gd name="connsiteX0" fmla="*/ 0 w 2570691"/>
              <a:gd name="connsiteY0" fmla="*/ 0 h 3137148"/>
              <a:gd name="connsiteX1" fmla="*/ 2570691 w 2570691"/>
              <a:gd name="connsiteY1" fmla="*/ 0 h 3137148"/>
              <a:gd name="connsiteX2" fmla="*/ 2570691 w 2570691"/>
              <a:gd name="connsiteY2" fmla="*/ 3137148 h 3137148"/>
              <a:gd name="connsiteX3" fmla="*/ 0 w 2570691"/>
              <a:gd name="connsiteY3" fmla="*/ 3137148 h 3137148"/>
              <a:gd name="connsiteX4" fmla="*/ 0 w 2570691"/>
              <a:gd name="connsiteY4" fmla="*/ 0 h 313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0691" h="3137148">
                <a:moveTo>
                  <a:pt x="0" y="0"/>
                </a:moveTo>
                <a:lnTo>
                  <a:pt x="2570691" y="0"/>
                </a:lnTo>
                <a:lnTo>
                  <a:pt x="2570691" y="3137148"/>
                </a:lnTo>
                <a:lnTo>
                  <a:pt x="0" y="313714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4018" tIns="144018" rIns="192024" bIns="216027" numCol="1" spcCol="1270" anchor="t" anchorCtr="0">
            <a:noAutofit/>
          </a:bodyPr>
          <a:lstStyle/>
          <a:p>
            <a:pPr marL="0" lvl="1" algn="l" defTabSz="120015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700" kern="1200" dirty="0"/>
              <a:t>Non-profit sickness fund boards: </a:t>
            </a:r>
          </a:p>
          <a:p>
            <a:pPr marL="0" lvl="1" algn="l" defTabSz="120015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700" kern="1200" dirty="0"/>
              <a:t>½ unions and ½ employers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0437A921-D496-6E4A-87AD-4950BC4D3192}"/>
              </a:ext>
            </a:extLst>
          </p:cNvPr>
          <p:cNvSpPr/>
          <p:nvPr/>
        </p:nvSpPr>
        <p:spPr>
          <a:xfrm>
            <a:off x="3345360" y="1430594"/>
            <a:ext cx="2570691" cy="1030549"/>
          </a:xfrm>
          <a:custGeom>
            <a:avLst/>
            <a:gdLst>
              <a:gd name="connsiteX0" fmla="*/ 0 w 2570691"/>
              <a:gd name="connsiteY0" fmla="*/ 0 h 777600"/>
              <a:gd name="connsiteX1" fmla="*/ 2570691 w 2570691"/>
              <a:gd name="connsiteY1" fmla="*/ 0 h 777600"/>
              <a:gd name="connsiteX2" fmla="*/ 2570691 w 2570691"/>
              <a:gd name="connsiteY2" fmla="*/ 777600 h 777600"/>
              <a:gd name="connsiteX3" fmla="*/ 0 w 2570691"/>
              <a:gd name="connsiteY3" fmla="*/ 777600 h 777600"/>
              <a:gd name="connsiteX4" fmla="*/ 0 w 2570691"/>
              <a:gd name="connsiteY4" fmla="*/ 0 h 77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0691" h="777600">
                <a:moveTo>
                  <a:pt x="0" y="0"/>
                </a:moveTo>
                <a:lnTo>
                  <a:pt x="2570691" y="0"/>
                </a:lnTo>
                <a:lnTo>
                  <a:pt x="2570691" y="777600"/>
                </a:lnTo>
                <a:lnTo>
                  <a:pt x="0" y="77760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13792" rIns="199136" bIns="11379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800" b="1" kern="1200" dirty="0"/>
              <a:t>One national fee schedule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8914604-051F-3E40-BA77-C798A2C658A4}"/>
              </a:ext>
            </a:extLst>
          </p:cNvPr>
          <p:cNvSpPr/>
          <p:nvPr/>
        </p:nvSpPr>
        <p:spPr>
          <a:xfrm>
            <a:off x="3345360" y="2475894"/>
            <a:ext cx="2570691" cy="3137148"/>
          </a:xfrm>
          <a:custGeom>
            <a:avLst/>
            <a:gdLst>
              <a:gd name="connsiteX0" fmla="*/ 0 w 2570691"/>
              <a:gd name="connsiteY0" fmla="*/ 0 h 3137148"/>
              <a:gd name="connsiteX1" fmla="*/ 2570691 w 2570691"/>
              <a:gd name="connsiteY1" fmla="*/ 0 h 3137148"/>
              <a:gd name="connsiteX2" fmla="*/ 2570691 w 2570691"/>
              <a:gd name="connsiteY2" fmla="*/ 3137148 h 3137148"/>
              <a:gd name="connsiteX3" fmla="*/ 0 w 2570691"/>
              <a:gd name="connsiteY3" fmla="*/ 3137148 h 3137148"/>
              <a:gd name="connsiteX4" fmla="*/ 0 w 2570691"/>
              <a:gd name="connsiteY4" fmla="*/ 0 h 313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0691" h="3137148">
                <a:moveTo>
                  <a:pt x="0" y="0"/>
                </a:moveTo>
                <a:lnTo>
                  <a:pt x="2570691" y="0"/>
                </a:lnTo>
                <a:lnTo>
                  <a:pt x="2570691" y="3137148"/>
                </a:lnTo>
                <a:lnTo>
                  <a:pt x="0" y="313714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4018" tIns="144018" rIns="192024" bIns="216027" numCol="1" spcCol="1270" anchor="t" anchorCtr="0">
            <a:noAutofit/>
          </a:bodyPr>
          <a:lstStyle/>
          <a:p>
            <a:pPr marL="0" lvl="1" algn="l" defTabSz="120015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700" kern="1200"/>
              <a:t>All insurers pay same rates and include every doctor, every hospital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853C783-6D67-FB44-A88E-50FC58A9F4AD}"/>
              </a:ext>
            </a:extLst>
          </p:cNvPr>
          <p:cNvSpPr/>
          <p:nvPr/>
        </p:nvSpPr>
        <p:spPr>
          <a:xfrm>
            <a:off x="6275948" y="1430594"/>
            <a:ext cx="2570691" cy="1030549"/>
          </a:xfrm>
          <a:custGeom>
            <a:avLst/>
            <a:gdLst>
              <a:gd name="connsiteX0" fmla="*/ 0 w 2570691"/>
              <a:gd name="connsiteY0" fmla="*/ 0 h 777600"/>
              <a:gd name="connsiteX1" fmla="*/ 2570691 w 2570691"/>
              <a:gd name="connsiteY1" fmla="*/ 0 h 777600"/>
              <a:gd name="connsiteX2" fmla="*/ 2570691 w 2570691"/>
              <a:gd name="connsiteY2" fmla="*/ 777600 h 777600"/>
              <a:gd name="connsiteX3" fmla="*/ 0 w 2570691"/>
              <a:gd name="connsiteY3" fmla="*/ 777600 h 777600"/>
              <a:gd name="connsiteX4" fmla="*/ 0 w 2570691"/>
              <a:gd name="connsiteY4" fmla="*/ 0 h 77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0691" h="777600">
                <a:moveTo>
                  <a:pt x="0" y="0"/>
                </a:moveTo>
                <a:lnTo>
                  <a:pt x="2570691" y="0"/>
                </a:lnTo>
                <a:lnTo>
                  <a:pt x="2570691" y="777600"/>
                </a:lnTo>
                <a:lnTo>
                  <a:pt x="0" y="77760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13792" rIns="199136" bIns="11379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800" b="1" kern="1200" dirty="0"/>
              <a:t>Capital planning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0A3AD36-0091-7646-986A-469B8229AE89}"/>
              </a:ext>
            </a:extLst>
          </p:cNvPr>
          <p:cNvSpPr/>
          <p:nvPr/>
        </p:nvSpPr>
        <p:spPr>
          <a:xfrm>
            <a:off x="6275948" y="2475894"/>
            <a:ext cx="2570691" cy="3137148"/>
          </a:xfrm>
          <a:custGeom>
            <a:avLst/>
            <a:gdLst>
              <a:gd name="connsiteX0" fmla="*/ 0 w 2570691"/>
              <a:gd name="connsiteY0" fmla="*/ 0 h 3137148"/>
              <a:gd name="connsiteX1" fmla="*/ 2570691 w 2570691"/>
              <a:gd name="connsiteY1" fmla="*/ 0 h 3137148"/>
              <a:gd name="connsiteX2" fmla="*/ 2570691 w 2570691"/>
              <a:gd name="connsiteY2" fmla="*/ 3137148 h 3137148"/>
              <a:gd name="connsiteX3" fmla="*/ 0 w 2570691"/>
              <a:gd name="connsiteY3" fmla="*/ 3137148 h 3137148"/>
              <a:gd name="connsiteX4" fmla="*/ 0 w 2570691"/>
              <a:gd name="connsiteY4" fmla="*/ 0 h 313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0691" h="3137148">
                <a:moveTo>
                  <a:pt x="0" y="0"/>
                </a:moveTo>
                <a:lnTo>
                  <a:pt x="2570691" y="0"/>
                </a:lnTo>
                <a:lnTo>
                  <a:pt x="2570691" y="3137148"/>
                </a:lnTo>
                <a:lnTo>
                  <a:pt x="0" y="313714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4018" tIns="144018" rIns="192024" bIns="216027" numCol="1" spcCol="1270" anchor="t" anchorCtr="0">
            <a:noAutofit/>
          </a:bodyPr>
          <a:lstStyle/>
          <a:p>
            <a:pPr marL="0" lvl="1" algn="l" defTabSz="120015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700" kern="1200"/>
              <a:t>States fund most hospital capital investment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345E4734-009D-764A-87F8-D1B42D24E7A4}"/>
              </a:ext>
            </a:extLst>
          </p:cNvPr>
          <p:cNvSpPr/>
          <p:nvPr/>
        </p:nvSpPr>
        <p:spPr>
          <a:xfrm>
            <a:off x="9206536" y="1430594"/>
            <a:ext cx="2570691" cy="1030549"/>
          </a:xfrm>
          <a:custGeom>
            <a:avLst/>
            <a:gdLst>
              <a:gd name="connsiteX0" fmla="*/ 0 w 2570691"/>
              <a:gd name="connsiteY0" fmla="*/ 0 h 777600"/>
              <a:gd name="connsiteX1" fmla="*/ 2570691 w 2570691"/>
              <a:gd name="connsiteY1" fmla="*/ 0 h 777600"/>
              <a:gd name="connsiteX2" fmla="*/ 2570691 w 2570691"/>
              <a:gd name="connsiteY2" fmla="*/ 777600 h 777600"/>
              <a:gd name="connsiteX3" fmla="*/ 0 w 2570691"/>
              <a:gd name="connsiteY3" fmla="*/ 777600 h 777600"/>
              <a:gd name="connsiteX4" fmla="*/ 0 w 2570691"/>
              <a:gd name="connsiteY4" fmla="*/ 0 h 77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0691" h="777600">
                <a:moveTo>
                  <a:pt x="0" y="0"/>
                </a:moveTo>
                <a:lnTo>
                  <a:pt x="2570691" y="0"/>
                </a:lnTo>
                <a:lnTo>
                  <a:pt x="2570691" y="777600"/>
                </a:lnTo>
                <a:lnTo>
                  <a:pt x="0" y="77760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13792" rIns="199136" bIns="11379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800" b="1" kern="1200"/>
              <a:t>Long term care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7A5885DA-D143-6140-96E5-822AE058912A}"/>
              </a:ext>
            </a:extLst>
          </p:cNvPr>
          <p:cNvSpPr/>
          <p:nvPr/>
        </p:nvSpPr>
        <p:spPr>
          <a:xfrm>
            <a:off x="9206536" y="2475894"/>
            <a:ext cx="2570691" cy="3137148"/>
          </a:xfrm>
          <a:custGeom>
            <a:avLst/>
            <a:gdLst>
              <a:gd name="connsiteX0" fmla="*/ 0 w 2570691"/>
              <a:gd name="connsiteY0" fmla="*/ 0 h 3137148"/>
              <a:gd name="connsiteX1" fmla="*/ 2570691 w 2570691"/>
              <a:gd name="connsiteY1" fmla="*/ 0 h 3137148"/>
              <a:gd name="connsiteX2" fmla="*/ 2570691 w 2570691"/>
              <a:gd name="connsiteY2" fmla="*/ 3137148 h 3137148"/>
              <a:gd name="connsiteX3" fmla="*/ 0 w 2570691"/>
              <a:gd name="connsiteY3" fmla="*/ 3137148 h 3137148"/>
              <a:gd name="connsiteX4" fmla="*/ 0 w 2570691"/>
              <a:gd name="connsiteY4" fmla="*/ 0 h 313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0691" h="3137148">
                <a:moveTo>
                  <a:pt x="0" y="0"/>
                </a:moveTo>
                <a:lnTo>
                  <a:pt x="2570691" y="0"/>
                </a:lnTo>
                <a:lnTo>
                  <a:pt x="2570691" y="3137148"/>
                </a:lnTo>
                <a:lnTo>
                  <a:pt x="0" y="313714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4018" tIns="144018" rIns="192024" bIns="216027" numCol="1" spcCol="1270" anchor="t" anchorCtr="0">
            <a:noAutofit/>
          </a:bodyPr>
          <a:lstStyle/>
          <a:p>
            <a:pPr marL="0" lvl="1" algn="l" defTabSz="120015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700" kern="1200"/>
              <a:t>Single payer for long term care</a:t>
            </a:r>
          </a:p>
        </p:txBody>
      </p:sp>
    </p:spTree>
    <p:extLst>
      <p:ext uri="{BB962C8B-B14F-4D97-AF65-F5344CB8AC3E}">
        <p14:creationId xmlns:p14="http://schemas.microsoft.com/office/powerpoint/2010/main" val="350772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02" name="Rectangle 2">
            <a:extLst>
              <a:ext uri="{FF2B5EF4-FFF2-40B4-BE49-F238E27FC236}">
                <a16:creationId xmlns:a16="http://schemas.microsoft.com/office/drawing/2014/main" id="{CF73FD3D-58FD-5A4B-A904-089942FFF6E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Transitioning to Switzerland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1381914F-0A2F-2642-820A-A76479151081}"/>
              </a:ext>
            </a:extLst>
          </p:cNvPr>
          <p:cNvSpPr/>
          <p:nvPr/>
        </p:nvSpPr>
        <p:spPr>
          <a:xfrm>
            <a:off x="414772" y="1430594"/>
            <a:ext cx="2570691" cy="1030549"/>
          </a:xfrm>
          <a:custGeom>
            <a:avLst/>
            <a:gdLst>
              <a:gd name="connsiteX0" fmla="*/ 0 w 2570691"/>
              <a:gd name="connsiteY0" fmla="*/ 0 h 777600"/>
              <a:gd name="connsiteX1" fmla="*/ 2570691 w 2570691"/>
              <a:gd name="connsiteY1" fmla="*/ 0 h 777600"/>
              <a:gd name="connsiteX2" fmla="*/ 2570691 w 2570691"/>
              <a:gd name="connsiteY2" fmla="*/ 777600 h 777600"/>
              <a:gd name="connsiteX3" fmla="*/ 0 w 2570691"/>
              <a:gd name="connsiteY3" fmla="*/ 777600 h 777600"/>
              <a:gd name="connsiteX4" fmla="*/ 0 w 2570691"/>
              <a:gd name="connsiteY4" fmla="*/ 0 h 77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0691" h="777600">
                <a:moveTo>
                  <a:pt x="0" y="0"/>
                </a:moveTo>
                <a:lnTo>
                  <a:pt x="2570691" y="0"/>
                </a:lnTo>
                <a:lnTo>
                  <a:pt x="2570691" y="777600"/>
                </a:lnTo>
                <a:lnTo>
                  <a:pt x="0" y="77760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13792" rIns="199136" bIns="11379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800" b="1" kern="1200" dirty="0"/>
              <a:t>All funds are non-profit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8D69C9EA-EF33-3649-AA75-C3A3721DE81D}"/>
              </a:ext>
            </a:extLst>
          </p:cNvPr>
          <p:cNvSpPr/>
          <p:nvPr/>
        </p:nvSpPr>
        <p:spPr>
          <a:xfrm>
            <a:off x="414772" y="2475894"/>
            <a:ext cx="2570691" cy="3137148"/>
          </a:xfrm>
          <a:custGeom>
            <a:avLst/>
            <a:gdLst>
              <a:gd name="connsiteX0" fmla="*/ 0 w 2570691"/>
              <a:gd name="connsiteY0" fmla="*/ 0 h 3137148"/>
              <a:gd name="connsiteX1" fmla="*/ 2570691 w 2570691"/>
              <a:gd name="connsiteY1" fmla="*/ 0 h 3137148"/>
              <a:gd name="connsiteX2" fmla="*/ 2570691 w 2570691"/>
              <a:gd name="connsiteY2" fmla="*/ 3137148 h 3137148"/>
              <a:gd name="connsiteX3" fmla="*/ 0 w 2570691"/>
              <a:gd name="connsiteY3" fmla="*/ 3137148 h 3137148"/>
              <a:gd name="connsiteX4" fmla="*/ 0 w 2570691"/>
              <a:gd name="connsiteY4" fmla="*/ 0 h 313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0691" h="3137148">
                <a:moveTo>
                  <a:pt x="0" y="0"/>
                </a:moveTo>
                <a:lnTo>
                  <a:pt x="2570691" y="0"/>
                </a:lnTo>
                <a:lnTo>
                  <a:pt x="2570691" y="3137148"/>
                </a:lnTo>
                <a:lnTo>
                  <a:pt x="0" y="313714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4018" tIns="144018" rIns="192024" bIns="216027" numCol="1" spcCol="1270" anchor="t" anchorCtr="0">
            <a:noAutofit/>
          </a:bodyPr>
          <a:lstStyle/>
          <a:p>
            <a:pPr lvl="0"/>
            <a:r>
              <a:rPr lang="en-US" sz="2700" dirty="0"/>
              <a:t>Mandatory coverage sold ONLY by non-profit insurers 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0437A921-D496-6E4A-87AD-4950BC4D3192}"/>
              </a:ext>
            </a:extLst>
          </p:cNvPr>
          <p:cNvSpPr/>
          <p:nvPr/>
        </p:nvSpPr>
        <p:spPr>
          <a:xfrm>
            <a:off x="3345360" y="1430594"/>
            <a:ext cx="2570691" cy="1030549"/>
          </a:xfrm>
          <a:custGeom>
            <a:avLst/>
            <a:gdLst>
              <a:gd name="connsiteX0" fmla="*/ 0 w 2570691"/>
              <a:gd name="connsiteY0" fmla="*/ 0 h 777600"/>
              <a:gd name="connsiteX1" fmla="*/ 2570691 w 2570691"/>
              <a:gd name="connsiteY1" fmla="*/ 0 h 777600"/>
              <a:gd name="connsiteX2" fmla="*/ 2570691 w 2570691"/>
              <a:gd name="connsiteY2" fmla="*/ 777600 h 777600"/>
              <a:gd name="connsiteX3" fmla="*/ 0 w 2570691"/>
              <a:gd name="connsiteY3" fmla="*/ 777600 h 777600"/>
              <a:gd name="connsiteX4" fmla="*/ 0 w 2570691"/>
              <a:gd name="connsiteY4" fmla="*/ 0 h 77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0691" h="777600">
                <a:moveTo>
                  <a:pt x="0" y="0"/>
                </a:moveTo>
                <a:lnTo>
                  <a:pt x="2570691" y="0"/>
                </a:lnTo>
                <a:lnTo>
                  <a:pt x="2570691" y="777600"/>
                </a:lnTo>
                <a:lnTo>
                  <a:pt x="0" y="77760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13792" rIns="199136" bIns="11379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800" b="1" kern="1200" dirty="0"/>
              <a:t>One national fee schedule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8914604-051F-3E40-BA77-C798A2C658A4}"/>
              </a:ext>
            </a:extLst>
          </p:cNvPr>
          <p:cNvSpPr/>
          <p:nvPr/>
        </p:nvSpPr>
        <p:spPr>
          <a:xfrm>
            <a:off x="3345360" y="2475894"/>
            <a:ext cx="2570691" cy="3137148"/>
          </a:xfrm>
          <a:custGeom>
            <a:avLst/>
            <a:gdLst>
              <a:gd name="connsiteX0" fmla="*/ 0 w 2570691"/>
              <a:gd name="connsiteY0" fmla="*/ 0 h 3137148"/>
              <a:gd name="connsiteX1" fmla="*/ 2570691 w 2570691"/>
              <a:gd name="connsiteY1" fmla="*/ 0 h 3137148"/>
              <a:gd name="connsiteX2" fmla="*/ 2570691 w 2570691"/>
              <a:gd name="connsiteY2" fmla="*/ 3137148 h 3137148"/>
              <a:gd name="connsiteX3" fmla="*/ 0 w 2570691"/>
              <a:gd name="connsiteY3" fmla="*/ 3137148 h 3137148"/>
              <a:gd name="connsiteX4" fmla="*/ 0 w 2570691"/>
              <a:gd name="connsiteY4" fmla="*/ 0 h 313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0691" h="3137148">
                <a:moveTo>
                  <a:pt x="0" y="0"/>
                </a:moveTo>
                <a:lnTo>
                  <a:pt x="2570691" y="0"/>
                </a:lnTo>
                <a:lnTo>
                  <a:pt x="2570691" y="3137148"/>
                </a:lnTo>
                <a:lnTo>
                  <a:pt x="0" y="313714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4018" tIns="144018" rIns="192024" bIns="216027" numCol="1" spcCol="1270" anchor="t" anchorCtr="0">
            <a:noAutofit/>
          </a:bodyPr>
          <a:lstStyle/>
          <a:p>
            <a:pPr marL="0" lvl="1" algn="l" defTabSz="120015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700" kern="1200"/>
              <a:t>All insurers pay same rates and include every doctor, every hospital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853C783-6D67-FB44-A88E-50FC58A9F4AD}"/>
              </a:ext>
            </a:extLst>
          </p:cNvPr>
          <p:cNvSpPr/>
          <p:nvPr/>
        </p:nvSpPr>
        <p:spPr>
          <a:xfrm>
            <a:off x="6275948" y="1430594"/>
            <a:ext cx="2570691" cy="1030549"/>
          </a:xfrm>
          <a:custGeom>
            <a:avLst/>
            <a:gdLst>
              <a:gd name="connsiteX0" fmla="*/ 0 w 2570691"/>
              <a:gd name="connsiteY0" fmla="*/ 0 h 777600"/>
              <a:gd name="connsiteX1" fmla="*/ 2570691 w 2570691"/>
              <a:gd name="connsiteY1" fmla="*/ 0 h 777600"/>
              <a:gd name="connsiteX2" fmla="*/ 2570691 w 2570691"/>
              <a:gd name="connsiteY2" fmla="*/ 777600 h 777600"/>
              <a:gd name="connsiteX3" fmla="*/ 0 w 2570691"/>
              <a:gd name="connsiteY3" fmla="*/ 777600 h 777600"/>
              <a:gd name="connsiteX4" fmla="*/ 0 w 2570691"/>
              <a:gd name="connsiteY4" fmla="*/ 0 h 77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0691" h="777600">
                <a:moveTo>
                  <a:pt x="0" y="0"/>
                </a:moveTo>
                <a:lnTo>
                  <a:pt x="2570691" y="0"/>
                </a:lnTo>
                <a:lnTo>
                  <a:pt x="2570691" y="777600"/>
                </a:lnTo>
                <a:lnTo>
                  <a:pt x="0" y="77760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13792" rIns="199136" bIns="11379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800" b="1" kern="1200" dirty="0"/>
              <a:t>Capital planning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0A3AD36-0091-7646-986A-469B8229AE89}"/>
              </a:ext>
            </a:extLst>
          </p:cNvPr>
          <p:cNvSpPr/>
          <p:nvPr/>
        </p:nvSpPr>
        <p:spPr>
          <a:xfrm>
            <a:off x="6275948" y="2475894"/>
            <a:ext cx="2570691" cy="3137148"/>
          </a:xfrm>
          <a:custGeom>
            <a:avLst/>
            <a:gdLst>
              <a:gd name="connsiteX0" fmla="*/ 0 w 2570691"/>
              <a:gd name="connsiteY0" fmla="*/ 0 h 3137148"/>
              <a:gd name="connsiteX1" fmla="*/ 2570691 w 2570691"/>
              <a:gd name="connsiteY1" fmla="*/ 0 h 3137148"/>
              <a:gd name="connsiteX2" fmla="*/ 2570691 w 2570691"/>
              <a:gd name="connsiteY2" fmla="*/ 3137148 h 3137148"/>
              <a:gd name="connsiteX3" fmla="*/ 0 w 2570691"/>
              <a:gd name="connsiteY3" fmla="*/ 3137148 h 3137148"/>
              <a:gd name="connsiteX4" fmla="*/ 0 w 2570691"/>
              <a:gd name="connsiteY4" fmla="*/ 0 h 313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0691" h="3137148">
                <a:moveTo>
                  <a:pt x="0" y="0"/>
                </a:moveTo>
                <a:lnTo>
                  <a:pt x="2570691" y="0"/>
                </a:lnTo>
                <a:lnTo>
                  <a:pt x="2570691" y="3137148"/>
                </a:lnTo>
                <a:lnTo>
                  <a:pt x="0" y="313714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4018" tIns="144018" rIns="192024" bIns="216027" numCol="1" spcCol="1270" anchor="t" anchorCtr="0">
            <a:noAutofit/>
          </a:bodyPr>
          <a:lstStyle/>
          <a:p>
            <a:pPr marL="0" lvl="1" algn="l" defTabSz="120015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700" kern="1200" dirty="0"/>
              <a:t>Cantons fund most hospital capital investment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345E4734-009D-764A-87F8-D1B42D24E7A4}"/>
              </a:ext>
            </a:extLst>
          </p:cNvPr>
          <p:cNvSpPr/>
          <p:nvPr/>
        </p:nvSpPr>
        <p:spPr>
          <a:xfrm>
            <a:off x="9206536" y="1430594"/>
            <a:ext cx="2570691" cy="1030549"/>
          </a:xfrm>
          <a:custGeom>
            <a:avLst/>
            <a:gdLst>
              <a:gd name="connsiteX0" fmla="*/ 0 w 2570691"/>
              <a:gd name="connsiteY0" fmla="*/ 0 h 777600"/>
              <a:gd name="connsiteX1" fmla="*/ 2570691 w 2570691"/>
              <a:gd name="connsiteY1" fmla="*/ 0 h 777600"/>
              <a:gd name="connsiteX2" fmla="*/ 2570691 w 2570691"/>
              <a:gd name="connsiteY2" fmla="*/ 777600 h 777600"/>
              <a:gd name="connsiteX3" fmla="*/ 0 w 2570691"/>
              <a:gd name="connsiteY3" fmla="*/ 777600 h 777600"/>
              <a:gd name="connsiteX4" fmla="*/ 0 w 2570691"/>
              <a:gd name="connsiteY4" fmla="*/ 0 h 77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0691" h="777600">
                <a:moveTo>
                  <a:pt x="0" y="0"/>
                </a:moveTo>
                <a:lnTo>
                  <a:pt x="2570691" y="0"/>
                </a:lnTo>
                <a:lnTo>
                  <a:pt x="2570691" y="777600"/>
                </a:lnTo>
                <a:lnTo>
                  <a:pt x="0" y="77760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13792" rIns="199136" bIns="11379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800" b="1" kern="1200" dirty="0"/>
              <a:t>Expensive model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7A5885DA-D143-6140-96E5-822AE058912A}"/>
              </a:ext>
            </a:extLst>
          </p:cNvPr>
          <p:cNvSpPr/>
          <p:nvPr/>
        </p:nvSpPr>
        <p:spPr>
          <a:xfrm>
            <a:off x="9206536" y="2475894"/>
            <a:ext cx="2570691" cy="3137148"/>
          </a:xfrm>
          <a:custGeom>
            <a:avLst/>
            <a:gdLst>
              <a:gd name="connsiteX0" fmla="*/ 0 w 2570691"/>
              <a:gd name="connsiteY0" fmla="*/ 0 h 3137148"/>
              <a:gd name="connsiteX1" fmla="*/ 2570691 w 2570691"/>
              <a:gd name="connsiteY1" fmla="*/ 0 h 3137148"/>
              <a:gd name="connsiteX2" fmla="*/ 2570691 w 2570691"/>
              <a:gd name="connsiteY2" fmla="*/ 3137148 h 3137148"/>
              <a:gd name="connsiteX3" fmla="*/ 0 w 2570691"/>
              <a:gd name="connsiteY3" fmla="*/ 3137148 h 3137148"/>
              <a:gd name="connsiteX4" fmla="*/ 0 w 2570691"/>
              <a:gd name="connsiteY4" fmla="*/ 0 h 313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0691" h="3137148">
                <a:moveTo>
                  <a:pt x="0" y="0"/>
                </a:moveTo>
                <a:lnTo>
                  <a:pt x="2570691" y="0"/>
                </a:lnTo>
                <a:lnTo>
                  <a:pt x="2570691" y="3137148"/>
                </a:lnTo>
                <a:lnTo>
                  <a:pt x="0" y="313714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4018" tIns="144018" rIns="192024" bIns="216027" numCol="1" spcCol="1270" anchor="t" anchorCtr="0">
            <a:noAutofit/>
          </a:bodyPr>
          <a:lstStyle/>
          <a:p>
            <a:pPr lvl="0"/>
            <a:r>
              <a:rPr lang="en-US" sz="2700" dirty="0"/>
              <a:t>Only the USA has higher health costs</a:t>
            </a:r>
          </a:p>
        </p:txBody>
      </p:sp>
    </p:spTree>
    <p:extLst>
      <p:ext uri="{BB962C8B-B14F-4D97-AF65-F5344CB8AC3E}">
        <p14:creationId xmlns:p14="http://schemas.microsoft.com/office/powerpoint/2010/main" val="414328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02" name="Rectangle 2">
            <a:extLst>
              <a:ext uri="{FF2B5EF4-FFF2-40B4-BE49-F238E27FC236}">
                <a16:creationId xmlns:a16="http://schemas.microsoft.com/office/drawing/2014/main" id="{CF73FD3D-58FD-5A4B-A904-089942FFF6E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Transitioning to Netherlands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4E3280D1-8B85-4C41-9895-417114E78247}"/>
              </a:ext>
            </a:extLst>
          </p:cNvPr>
          <p:cNvSpPr/>
          <p:nvPr/>
        </p:nvSpPr>
        <p:spPr>
          <a:xfrm>
            <a:off x="407403" y="1585480"/>
            <a:ext cx="2778249" cy="972233"/>
          </a:xfrm>
          <a:custGeom>
            <a:avLst/>
            <a:gdLst>
              <a:gd name="connsiteX0" fmla="*/ 0 w 2574025"/>
              <a:gd name="connsiteY0" fmla="*/ 0 h 972233"/>
              <a:gd name="connsiteX1" fmla="*/ 2574025 w 2574025"/>
              <a:gd name="connsiteY1" fmla="*/ 0 h 972233"/>
              <a:gd name="connsiteX2" fmla="*/ 2574025 w 2574025"/>
              <a:gd name="connsiteY2" fmla="*/ 972233 h 972233"/>
              <a:gd name="connsiteX3" fmla="*/ 0 w 2574025"/>
              <a:gd name="connsiteY3" fmla="*/ 972233 h 972233"/>
              <a:gd name="connsiteX4" fmla="*/ 0 w 2574025"/>
              <a:gd name="connsiteY4" fmla="*/ 0 h 972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4025" h="972233">
                <a:moveTo>
                  <a:pt x="0" y="0"/>
                </a:moveTo>
                <a:lnTo>
                  <a:pt x="2574025" y="0"/>
                </a:lnTo>
                <a:lnTo>
                  <a:pt x="2574025" y="972233"/>
                </a:lnTo>
                <a:lnTo>
                  <a:pt x="0" y="972233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13792" rIns="199136" bIns="11379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800" b="1" kern="1200" dirty="0"/>
              <a:t>Mixed </a:t>
            </a:r>
          </a:p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800" b="1" kern="1200" dirty="0"/>
              <a:t>model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19F7701D-7A6E-A242-A295-718FE01AD60B}"/>
              </a:ext>
            </a:extLst>
          </p:cNvPr>
          <p:cNvSpPr/>
          <p:nvPr/>
        </p:nvSpPr>
        <p:spPr>
          <a:xfrm>
            <a:off x="407403" y="2557714"/>
            <a:ext cx="2778249" cy="3076170"/>
          </a:xfrm>
          <a:custGeom>
            <a:avLst/>
            <a:gdLst>
              <a:gd name="connsiteX0" fmla="*/ 0 w 2574025"/>
              <a:gd name="connsiteY0" fmla="*/ 0 h 2714805"/>
              <a:gd name="connsiteX1" fmla="*/ 2574025 w 2574025"/>
              <a:gd name="connsiteY1" fmla="*/ 0 h 2714805"/>
              <a:gd name="connsiteX2" fmla="*/ 2574025 w 2574025"/>
              <a:gd name="connsiteY2" fmla="*/ 2714805 h 2714805"/>
              <a:gd name="connsiteX3" fmla="*/ 0 w 2574025"/>
              <a:gd name="connsiteY3" fmla="*/ 2714805 h 2714805"/>
              <a:gd name="connsiteX4" fmla="*/ 0 w 2574025"/>
              <a:gd name="connsiteY4" fmla="*/ 0 h 2714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4025" h="2714805">
                <a:moveTo>
                  <a:pt x="0" y="0"/>
                </a:moveTo>
                <a:lnTo>
                  <a:pt x="2574025" y="0"/>
                </a:lnTo>
                <a:lnTo>
                  <a:pt x="2574025" y="2714805"/>
                </a:lnTo>
                <a:lnTo>
                  <a:pt x="0" y="271480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2682" tIns="122682" rIns="163576" bIns="184023" numCol="1" spcCol="1270" anchor="t" anchorCtr="0">
            <a:noAutofit/>
          </a:bodyPr>
          <a:lstStyle/>
          <a:p>
            <a:pPr marL="0" lvl="1" algn="l" defTabSz="1022350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sz="2700" kern="1200" dirty="0"/>
              <a:t>Developed as German-style universal coverage</a:t>
            </a:r>
          </a:p>
          <a:p>
            <a:pPr marL="0" lvl="1" algn="l" defTabSz="102235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2700" kern="1200" dirty="0"/>
              <a:t>Private insurers introduced 2006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775AA0F-65C7-7547-B8AD-746CD7DE2D6E}"/>
              </a:ext>
            </a:extLst>
          </p:cNvPr>
          <p:cNvSpPr/>
          <p:nvPr/>
        </p:nvSpPr>
        <p:spPr>
          <a:xfrm>
            <a:off x="3466335" y="1585480"/>
            <a:ext cx="2778249" cy="972233"/>
          </a:xfrm>
          <a:custGeom>
            <a:avLst/>
            <a:gdLst>
              <a:gd name="connsiteX0" fmla="*/ 0 w 2574025"/>
              <a:gd name="connsiteY0" fmla="*/ 0 h 972233"/>
              <a:gd name="connsiteX1" fmla="*/ 2574025 w 2574025"/>
              <a:gd name="connsiteY1" fmla="*/ 0 h 972233"/>
              <a:gd name="connsiteX2" fmla="*/ 2574025 w 2574025"/>
              <a:gd name="connsiteY2" fmla="*/ 972233 h 972233"/>
              <a:gd name="connsiteX3" fmla="*/ 0 w 2574025"/>
              <a:gd name="connsiteY3" fmla="*/ 972233 h 972233"/>
              <a:gd name="connsiteX4" fmla="*/ 0 w 2574025"/>
              <a:gd name="connsiteY4" fmla="*/ 0 h 972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4025" h="972233">
                <a:moveTo>
                  <a:pt x="0" y="0"/>
                </a:moveTo>
                <a:lnTo>
                  <a:pt x="2574025" y="0"/>
                </a:lnTo>
                <a:lnTo>
                  <a:pt x="2574025" y="972233"/>
                </a:lnTo>
                <a:lnTo>
                  <a:pt x="0" y="972233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13792" rIns="199136" bIns="11379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800" b="1" kern="1200" dirty="0"/>
              <a:t>Unhappy physicians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4BEBF460-5382-D342-A6EC-313615B5762C}"/>
              </a:ext>
            </a:extLst>
          </p:cNvPr>
          <p:cNvSpPr/>
          <p:nvPr/>
        </p:nvSpPr>
        <p:spPr>
          <a:xfrm>
            <a:off x="3466335" y="2557714"/>
            <a:ext cx="2778249" cy="3076170"/>
          </a:xfrm>
          <a:custGeom>
            <a:avLst/>
            <a:gdLst>
              <a:gd name="connsiteX0" fmla="*/ 0 w 2574025"/>
              <a:gd name="connsiteY0" fmla="*/ 0 h 2714805"/>
              <a:gd name="connsiteX1" fmla="*/ 2574025 w 2574025"/>
              <a:gd name="connsiteY1" fmla="*/ 0 h 2714805"/>
              <a:gd name="connsiteX2" fmla="*/ 2574025 w 2574025"/>
              <a:gd name="connsiteY2" fmla="*/ 2714805 h 2714805"/>
              <a:gd name="connsiteX3" fmla="*/ 0 w 2574025"/>
              <a:gd name="connsiteY3" fmla="*/ 2714805 h 2714805"/>
              <a:gd name="connsiteX4" fmla="*/ 0 w 2574025"/>
              <a:gd name="connsiteY4" fmla="*/ 0 h 2714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4025" h="2714805">
                <a:moveTo>
                  <a:pt x="0" y="0"/>
                </a:moveTo>
                <a:lnTo>
                  <a:pt x="2574025" y="0"/>
                </a:lnTo>
                <a:lnTo>
                  <a:pt x="2574025" y="2714805"/>
                </a:lnTo>
                <a:lnTo>
                  <a:pt x="0" y="271480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2682" tIns="122682" rIns="163576" bIns="184023" numCol="1" spcCol="1270" anchor="t" anchorCtr="0">
            <a:noAutofit/>
          </a:bodyPr>
          <a:lstStyle/>
          <a:p>
            <a:pPr marL="0" lvl="1" algn="l" defTabSz="102235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700" kern="1200" dirty="0"/>
              <a:t>Doctors now complain of unbearable administrative burdens and rupture of cooperation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47AAEA9D-8B09-594C-B885-E5B36C50FA1D}"/>
              </a:ext>
            </a:extLst>
          </p:cNvPr>
          <p:cNvSpPr/>
          <p:nvPr/>
        </p:nvSpPr>
        <p:spPr>
          <a:xfrm>
            <a:off x="6525267" y="1585480"/>
            <a:ext cx="2574024" cy="972233"/>
          </a:xfrm>
          <a:custGeom>
            <a:avLst/>
            <a:gdLst>
              <a:gd name="connsiteX0" fmla="*/ 0 w 2574025"/>
              <a:gd name="connsiteY0" fmla="*/ 0 h 972233"/>
              <a:gd name="connsiteX1" fmla="*/ 2574025 w 2574025"/>
              <a:gd name="connsiteY1" fmla="*/ 0 h 972233"/>
              <a:gd name="connsiteX2" fmla="*/ 2574025 w 2574025"/>
              <a:gd name="connsiteY2" fmla="*/ 972233 h 972233"/>
              <a:gd name="connsiteX3" fmla="*/ 0 w 2574025"/>
              <a:gd name="connsiteY3" fmla="*/ 972233 h 972233"/>
              <a:gd name="connsiteX4" fmla="*/ 0 w 2574025"/>
              <a:gd name="connsiteY4" fmla="*/ 0 h 972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4025" h="972233">
                <a:moveTo>
                  <a:pt x="0" y="0"/>
                </a:moveTo>
                <a:lnTo>
                  <a:pt x="2574025" y="0"/>
                </a:lnTo>
                <a:lnTo>
                  <a:pt x="2574025" y="972233"/>
                </a:lnTo>
                <a:lnTo>
                  <a:pt x="0" y="972233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13792" rIns="199136" bIns="11379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800" b="1" kern="1200"/>
              <a:t>Expensive model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5E113E9C-D21E-A046-B195-EA13C24F1B90}"/>
              </a:ext>
            </a:extLst>
          </p:cNvPr>
          <p:cNvSpPr/>
          <p:nvPr/>
        </p:nvSpPr>
        <p:spPr>
          <a:xfrm>
            <a:off x="6525267" y="2557714"/>
            <a:ext cx="2574024" cy="3076170"/>
          </a:xfrm>
          <a:custGeom>
            <a:avLst/>
            <a:gdLst>
              <a:gd name="connsiteX0" fmla="*/ 0 w 2574025"/>
              <a:gd name="connsiteY0" fmla="*/ 0 h 2714805"/>
              <a:gd name="connsiteX1" fmla="*/ 2574025 w 2574025"/>
              <a:gd name="connsiteY1" fmla="*/ 0 h 2714805"/>
              <a:gd name="connsiteX2" fmla="*/ 2574025 w 2574025"/>
              <a:gd name="connsiteY2" fmla="*/ 2714805 h 2714805"/>
              <a:gd name="connsiteX3" fmla="*/ 0 w 2574025"/>
              <a:gd name="connsiteY3" fmla="*/ 2714805 h 2714805"/>
              <a:gd name="connsiteX4" fmla="*/ 0 w 2574025"/>
              <a:gd name="connsiteY4" fmla="*/ 0 h 2714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4025" h="2714805">
                <a:moveTo>
                  <a:pt x="0" y="0"/>
                </a:moveTo>
                <a:lnTo>
                  <a:pt x="2574025" y="0"/>
                </a:lnTo>
                <a:lnTo>
                  <a:pt x="2574025" y="2714805"/>
                </a:lnTo>
                <a:lnTo>
                  <a:pt x="0" y="271480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2682" tIns="122682" rIns="163576" bIns="184023" numCol="1" spcCol="1270" anchor="t" anchorCtr="0">
            <a:noAutofit/>
          </a:bodyPr>
          <a:lstStyle/>
          <a:p>
            <a:pPr marL="0" lvl="1" algn="l" defTabSz="102235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700" kern="1200" dirty="0"/>
              <a:t>Hospital administrative costs 2</a:t>
            </a:r>
            <a:r>
              <a:rPr lang="en-US" sz="2700" kern="1200" baseline="30000" dirty="0"/>
              <a:t>nd</a:t>
            </a:r>
            <a:r>
              <a:rPr lang="en-US" sz="2700" kern="1200" dirty="0"/>
              <a:t> only to the USA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FFDE6FA7-2652-B64E-BAF8-6B478A01860E}"/>
              </a:ext>
            </a:extLst>
          </p:cNvPr>
          <p:cNvSpPr/>
          <p:nvPr/>
        </p:nvSpPr>
        <p:spPr>
          <a:xfrm>
            <a:off x="9379973" y="1585480"/>
            <a:ext cx="2404623" cy="972233"/>
          </a:xfrm>
          <a:custGeom>
            <a:avLst/>
            <a:gdLst>
              <a:gd name="connsiteX0" fmla="*/ 0 w 2574025"/>
              <a:gd name="connsiteY0" fmla="*/ 0 h 972233"/>
              <a:gd name="connsiteX1" fmla="*/ 2574025 w 2574025"/>
              <a:gd name="connsiteY1" fmla="*/ 0 h 972233"/>
              <a:gd name="connsiteX2" fmla="*/ 2574025 w 2574025"/>
              <a:gd name="connsiteY2" fmla="*/ 972233 h 972233"/>
              <a:gd name="connsiteX3" fmla="*/ 0 w 2574025"/>
              <a:gd name="connsiteY3" fmla="*/ 972233 h 972233"/>
              <a:gd name="connsiteX4" fmla="*/ 0 w 2574025"/>
              <a:gd name="connsiteY4" fmla="*/ 0 h 972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4025" h="972233">
                <a:moveTo>
                  <a:pt x="0" y="0"/>
                </a:moveTo>
                <a:lnTo>
                  <a:pt x="2574025" y="0"/>
                </a:lnTo>
                <a:lnTo>
                  <a:pt x="2574025" y="972233"/>
                </a:lnTo>
                <a:lnTo>
                  <a:pt x="0" y="972233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13792" rIns="199136" bIns="11379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800" b="1" kern="1200" dirty="0"/>
              <a:t>Long term care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E4093672-C68C-1E4D-BA15-B5D46F07C47F}"/>
              </a:ext>
            </a:extLst>
          </p:cNvPr>
          <p:cNvSpPr/>
          <p:nvPr/>
        </p:nvSpPr>
        <p:spPr>
          <a:xfrm>
            <a:off x="9379973" y="2557714"/>
            <a:ext cx="2404623" cy="3076170"/>
          </a:xfrm>
          <a:custGeom>
            <a:avLst/>
            <a:gdLst>
              <a:gd name="connsiteX0" fmla="*/ 0 w 2574025"/>
              <a:gd name="connsiteY0" fmla="*/ 0 h 2714805"/>
              <a:gd name="connsiteX1" fmla="*/ 2574025 w 2574025"/>
              <a:gd name="connsiteY1" fmla="*/ 0 h 2714805"/>
              <a:gd name="connsiteX2" fmla="*/ 2574025 w 2574025"/>
              <a:gd name="connsiteY2" fmla="*/ 2714805 h 2714805"/>
              <a:gd name="connsiteX3" fmla="*/ 0 w 2574025"/>
              <a:gd name="connsiteY3" fmla="*/ 2714805 h 2714805"/>
              <a:gd name="connsiteX4" fmla="*/ 0 w 2574025"/>
              <a:gd name="connsiteY4" fmla="*/ 0 h 2714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4025" h="2714805">
                <a:moveTo>
                  <a:pt x="0" y="0"/>
                </a:moveTo>
                <a:lnTo>
                  <a:pt x="2574025" y="0"/>
                </a:lnTo>
                <a:lnTo>
                  <a:pt x="2574025" y="2714805"/>
                </a:lnTo>
                <a:lnTo>
                  <a:pt x="0" y="271480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2682" tIns="122682" rIns="163576" bIns="184023" numCol="1" spcCol="1270" anchor="t" anchorCtr="0">
            <a:noAutofit/>
          </a:bodyPr>
          <a:lstStyle/>
          <a:p>
            <a:pPr marL="0" lvl="1" algn="l" defTabSz="102235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700" kern="1200"/>
              <a:t>Single payer for long term care</a:t>
            </a:r>
          </a:p>
        </p:txBody>
      </p:sp>
    </p:spTree>
    <p:extLst>
      <p:ext uri="{BB962C8B-B14F-4D97-AF65-F5344CB8AC3E}">
        <p14:creationId xmlns:p14="http://schemas.microsoft.com/office/powerpoint/2010/main" val="299847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uiExpand="1" build="p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1">
            <a:extLst>
              <a:ext uri="{FF2B5EF4-FFF2-40B4-BE49-F238E27FC236}">
                <a16:creationId xmlns:a16="http://schemas.microsoft.com/office/drawing/2014/main" id="{720E95DF-C069-F14F-9CB6-3302A130F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313" y="427704"/>
            <a:ext cx="11437374" cy="51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0" tIns="45692" rIns="91380" bIns="4569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“Insurers in the Netherlands  and Switzerland are </a:t>
            </a:r>
            <a:r>
              <a:rPr lang="en-US" altLang="en-US" sz="2400" b="1" dirty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not as a matter of public policy conceived of as private businesses</a:t>
            </a:r>
            <a:r>
              <a:rPr lang="en-US" altLang="en-US" sz="24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and in important respects they are not allowed to function as private businesses. The Dutch and Swiss models--built on a uniform mandated benefit package, a limited menu of cost sharing, and provider rate regulation-- are not the models that private insurers in the United States are in fact advocating, but rather </a:t>
            </a:r>
            <a:r>
              <a:rPr lang="en-US" altLang="en-US" sz="2400" b="1" dirty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represent a quite different tradition based on social solidarity and not on market competition</a:t>
            </a:r>
            <a:r>
              <a:rPr lang="en-US" altLang="en-US" sz="24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.”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“They have not, moreover, been successful in holding down costs or expanding access to insurance. Finally, their experience demonstrates again </a:t>
            </a:r>
            <a:r>
              <a:rPr lang="en-US" altLang="en-US" sz="2400" b="1" dirty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the tendency of insurers – even </a:t>
            </a:r>
            <a:r>
              <a:rPr lang="en-US" altLang="en-US" sz="2400" b="1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nonprofit insurers – to </a:t>
            </a:r>
            <a:r>
              <a:rPr lang="en-US" altLang="en-US" sz="2400" b="1" dirty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compete based on risk selection rather than cost</a:t>
            </a:r>
            <a:r>
              <a:rPr lang="en-US" altLang="en-US" sz="24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, and the difficulty posed by trying to control this tendency through legal regulation.”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C206B7-5AFE-2646-83AE-DE01576D0F2A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The Experience of Switzerland and the Netherlands with Individual Health Insurance Mandates: A Model for the United States? Timothy Stoltzfus </a:t>
            </a:r>
            <a:r>
              <a:rPr lang="en-US" dirty="0" err="1"/>
              <a:t>Jost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034317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02" name="Rectangle 2">
            <a:extLst>
              <a:ext uri="{FF2B5EF4-FFF2-40B4-BE49-F238E27FC236}">
                <a16:creationId xmlns:a16="http://schemas.microsoft.com/office/drawing/2014/main" id="{6A471FA6-93DA-3C4F-B20B-FAF26BF57A8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6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Three Varieties of the</a:t>
            </a:r>
            <a:br>
              <a:rPr lang="en-US" altLang="en-US" sz="6000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altLang="en-US" sz="6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Public Option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2283A4-39E8-0B4D-A46F-AAA6892F6F67}"/>
              </a:ext>
            </a:extLst>
          </p:cNvPr>
          <p:cNvSpPr txBox="1"/>
          <p:nvPr/>
        </p:nvSpPr>
        <p:spPr>
          <a:xfrm>
            <a:off x="1002535" y="2511846"/>
            <a:ext cx="7752443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Simple buy-in 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Universal coverage with a public option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Medicare Advantage for All</a:t>
            </a:r>
          </a:p>
        </p:txBody>
      </p:sp>
    </p:spTree>
    <p:extLst>
      <p:ext uri="{BB962C8B-B14F-4D97-AF65-F5344CB8AC3E}">
        <p14:creationId xmlns:p14="http://schemas.microsoft.com/office/powerpoint/2010/main" val="1515233261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02" name="Rectangle 2">
            <a:extLst>
              <a:ext uri="{FF2B5EF4-FFF2-40B4-BE49-F238E27FC236}">
                <a16:creationId xmlns:a16="http://schemas.microsoft.com/office/drawing/2014/main" id="{D8373980-BE72-2B42-966A-87123D51678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Public Option: Simple “buy-in”</a:t>
            </a:r>
          </a:p>
        </p:txBody>
      </p:sp>
      <p:sp>
        <p:nvSpPr>
          <p:cNvPr id="665603" name="Rectangle 3">
            <a:extLst>
              <a:ext uri="{FF2B5EF4-FFF2-40B4-BE49-F238E27FC236}">
                <a16:creationId xmlns:a16="http://schemas.microsoft.com/office/drawing/2014/main" id="{7884A7F0-765D-C545-A98E-50F42453BAD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838198" y="1586428"/>
            <a:ext cx="10515601" cy="4585771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dirty="0"/>
              <a:t>Allow individuals to buy coverage from Medicare 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dirty="0"/>
              <a:t>Millions remain uninsured because buy-in expensive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dirty="0"/>
              <a:t>High premiums, copays, deductibles persist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dirty="0"/>
              <a:t>Minimal administrative cost savings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dirty="0"/>
              <a:t>Medicare becomes </a:t>
            </a:r>
            <a:r>
              <a:rPr lang="en-US" altLang="en-US" i="1" dirty="0"/>
              <a:t>de facto</a:t>
            </a:r>
            <a:r>
              <a:rPr lang="en-US" altLang="en-US" dirty="0"/>
              <a:t> high-risk pool</a:t>
            </a:r>
          </a:p>
        </p:txBody>
      </p:sp>
      <p:pic>
        <p:nvPicPr>
          <p:cNvPr id="505860" name="Picture 4" descr="joe-biden">
            <a:extLst>
              <a:ext uri="{FF2B5EF4-FFF2-40B4-BE49-F238E27FC236}">
                <a16:creationId xmlns:a16="http://schemas.microsoft.com/office/drawing/2014/main" id="{D6A40A75-50DE-9E43-BF11-9C281E7D5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615" y="3743798"/>
            <a:ext cx="2825385" cy="3114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0153049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3" name="Rectangle 2">
            <a:extLst>
              <a:ext uri="{FF2B5EF4-FFF2-40B4-BE49-F238E27FC236}">
                <a16:creationId xmlns:a16="http://schemas.microsoft.com/office/drawing/2014/main" id="{94F38BAC-815B-4342-9154-AE4CC6FF44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121664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Universal Coverage with a Public Option</a:t>
            </a:r>
          </a:p>
        </p:txBody>
      </p:sp>
      <p:sp>
        <p:nvSpPr>
          <p:cNvPr id="506884" name="Rectangle 3">
            <a:extLst>
              <a:ext uri="{FF2B5EF4-FFF2-40B4-BE49-F238E27FC236}">
                <a16:creationId xmlns:a16="http://schemas.microsoft.com/office/drawing/2014/main" id="{1EA9461E-5DA3-8744-B018-BC43C64D3AF5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838200" y="1676400"/>
            <a:ext cx="6400800" cy="350520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en-US" dirty="0"/>
              <a:t>Examples:</a:t>
            </a:r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en-US" sz="3200" dirty="0"/>
              <a:t>Medicare Part E</a:t>
            </a:r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en-US" sz="3200" dirty="0"/>
              <a:t>Medicare Extra for All</a:t>
            </a:r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en-US" sz="3200" dirty="0"/>
              <a:t>Medicare for America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D3FBDE-85D3-5C4A-B9E2-856F34878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1560" y="3886286"/>
            <a:ext cx="3444240" cy="205793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4E91B5-C13B-4A49-AAEC-437D342A1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8920" y="1478280"/>
            <a:ext cx="1706880" cy="233905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51122729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>
            <a:extLst>
              <a:ext uri="{FF2B5EF4-FFF2-40B4-BE49-F238E27FC236}">
                <a16:creationId xmlns:a16="http://schemas.microsoft.com/office/drawing/2014/main" id="{BD9B9B6E-9BE1-0149-B2AA-55F2DA9C657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6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Medicare Extra for All</a:t>
            </a:r>
          </a:p>
        </p:txBody>
      </p:sp>
      <p:sp>
        <p:nvSpPr>
          <p:cNvPr id="353283" name="Rectangle 3">
            <a:extLst>
              <a:ext uri="{FF2B5EF4-FFF2-40B4-BE49-F238E27FC236}">
                <a16:creationId xmlns:a16="http://schemas.microsoft.com/office/drawing/2014/main" id="{A2683834-B98C-4C44-BBA5-20341305F64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1646237"/>
            <a:ext cx="10515600" cy="4190683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Employers “play or pay” - offer coverage or pay payroll tax (e.g. 8%)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Those lacking employer coverage required to purchase a Medicare-like public option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Financial hardship persists – Premiums + deductibles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Medicare Advantage option likely to expand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endParaRPr lang="en-US" alt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43453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B9822-96D1-3C43-8D54-5C606AEBB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Deductible Plans</a:t>
            </a:r>
            <a:br>
              <a:rPr lang="en-US" dirty="0"/>
            </a:br>
            <a:r>
              <a:rPr lang="en-US" dirty="0"/>
              <a:t>Delayed Breast Cancer Care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BF282-68CE-3648-8E03-189116157CB2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Health Affairs 2019;38:408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3AA15A-EAEE-0340-A9B5-845048832A92}"/>
              </a:ext>
            </a:extLst>
          </p:cNvPr>
          <p:cNvSpPr txBox="1"/>
          <p:nvPr/>
        </p:nvSpPr>
        <p:spPr>
          <a:xfrm>
            <a:off x="0" y="2145539"/>
            <a:ext cx="27663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Extra delay (months) for high vs. low deductible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054C0EA-D363-B048-BBEB-52EC9AA645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5334105"/>
              </p:ext>
            </p:extLst>
          </p:nvPr>
        </p:nvGraphicFramePr>
        <p:xfrm>
          <a:off x="2592729" y="1400538"/>
          <a:ext cx="8761071" cy="4616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76885259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1" name="Rectangle 2">
            <a:extLst>
              <a:ext uri="{FF2B5EF4-FFF2-40B4-BE49-F238E27FC236}">
                <a16:creationId xmlns:a16="http://schemas.microsoft.com/office/drawing/2014/main" id="{D51CF09E-4C60-4C4C-925F-D5D1CC07BAF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z="5400">
                <a:solidFill>
                  <a:srgbClr val="FFFF00"/>
                </a:solidFill>
              </a:rPr>
              <a:t>Medicare Advantage for All</a:t>
            </a:r>
          </a:p>
        </p:txBody>
      </p:sp>
      <p:sp>
        <p:nvSpPr>
          <p:cNvPr id="508932" name="Rectangle 3">
            <a:extLst>
              <a:ext uri="{FF2B5EF4-FFF2-40B4-BE49-F238E27FC236}">
                <a16:creationId xmlns:a16="http://schemas.microsoft.com/office/drawing/2014/main" id="{F02EDB6D-D31B-504B-977C-71B9849CC161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571336" y="2041209"/>
            <a:ext cx="9631680" cy="1738312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Private managed care plans</a:t>
            </a:r>
          </a:p>
          <a:p>
            <a:pPr eaLnBrk="1" hangingPunct="1"/>
            <a:r>
              <a:rPr lang="en-US" altLang="en-US" sz="4000" dirty="0"/>
              <a:t>Premiums paid by taxpayers</a:t>
            </a:r>
          </a:p>
        </p:txBody>
      </p:sp>
      <p:pic>
        <p:nvPicPr>
          <p:cNvPr id="508933" name="Picture 4" descr="download (1)">
            <a:extLst>
              <a:ext uri="{FF2B5EF4-FFF2-40B4-BE49-F238E27FC236}">
                <a16:creationId xmlns:a16="http://schemas.microsoft.com/office/drawing/2014/main" id="{D5D609CC-4863-DE42-9057-8F8D5E832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608" y="3429000"/>
            <a:ext cx="3733472" cy="248412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859686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5" name="Rectangle 2">
            <a:extLst>
              <a:ext uri="{FF2B5EF4-FFF2-40B4-BE49-F238E27FC236}">
                <a16:creationId xmlns:a16="http://schemas.microsoft.com/office/drawing/2014/main" id="{41360E62-5312-D84F-95C5-7E0AF1618B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5400" dirty="0"/>
              <a:t>Public Option = High Costs</a:t>
            </a:r>
          </a:p>
        </p:txBody>
      </p:sp>
      <p:sp>
        <p:nvSpPr>
          <p:cNvPr id="509956" name="Rectangle 3">
            <a:extLst>
              <a:ext uri="{FF2B5EF4-FFF2-40B4-BE49-F238E27FC236}">
                <a16:creationId xmlns:a16="http://schemas.microsoft.com/office/drawing/2014/main" id="{8D6213FD-BDAE-9446-A4B4-6F4366B71FF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1554481"/>
            <a:ext cx="10789920" cy="435864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en-US" sz="2800" dirty="0"/>
              <a:t>Less savings than single payer on </a:t>
            </a:r>
            <a:r>
              <a:rPr lang="en-US" altLang="en-US" sz="2800" b="1" dirty="0">
                <a:solidFill>
                  <a:srgbClr val="FFFF00"/>
                </a:solidFill>
              </a:rPr>
              <a:t>insurers’ overhead 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en-US" sz="2800" dirty="0"/>
              <a:t>Multiple payers = no savings on </a:t>
            </a:r>
            <a:r>
              <a:rPr lang="en-US" altLang="en-US" sz="2800" b="1" dirty="0">
                <a:solidFill>
                  <a:srgbClr val="FFFF00"/>
                </a:solidFill>
              </a:rPr>
              <a:t>billing and administration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en-US" sz="2800" dirty="0"/>
              <a:t>Private insurers will </a:t>
            </a:r>
            <a:r>
              <a:rPr lang="en-US" altLang="en-US" sz="2800" b="1" dirty="0">
                <a:solidFill>
                  <a:srgbClr val="FFFF00"/>
                </a:solidFill>
              </a:rPr>
              <a:t>tilt the playing field </a:t>
            </a:r>
            <a:r>
              <a:rPr lang="en-US" altLang="en-US" sz="2800" dirty="0"/>
              <a:t>(as under Medicare Advantage) raising system-wide costs and perpetuating network restrictions, cherry-picking, lemon dropping etc.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en-US" sz="2800" dirty="0"/>
              <a:t>Higher system-wide costs (compared to single payer) assure </a:t>
            </a:r>
            <a:r>
              <a:rPr lang="en-US" altLang="en-US" sz="2800" b="1" dirty="0">
                <a:solidFill>
                  <a:srgbClr val="FFFF00"/>
                </a:solidFill>
              </a:rPr>
              <a:t>political pressure for benefit cuts</a:t>
            </a:r>
          </a:p>
        </p:txBody>
      </p:sp>
    </p:spTree>
    <p:extLst>
      <p:ext uri="{BB962C8B-B14F-4D97-AF65-F5344CB8AC3E}">
        <p14:creationId xmlns:p14="http://schemas.microsoft.com/office/powerpoint/2010/main" val="3830929685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79" name="Rectangle 2">
            <a:extLst>
              <a:ext uri="{FF2B5EF4-FFF2-40B4-BE49-F238E27FC236}">
                <a16:creationId xmlns:a16="http://schemas.microsoft.com/office/drawing/2014/main" id="{A394101F-39CA-0344-8256-6DFB424D30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800" dirty="0"/>
              <a:t>Estimating Single Payer Costs</a:t>
            </a:r>
          </a:p>
        </p:txBody>
      </p:sp>
      <p:sp>
        <p:nvSpPr>
          <p:cNvPr id="510980" name="Rectangle 3">
            <a:extLst>
              <a:ext uri="{FF2B5EF4-FFF2-40B4-BE49-F238E27FC236}">
                <a16:creationId xmlns:a16="http://schemas.microsoft.com/office/drawing/2014/main" id="{A2DA9047-556E-514D-8542-5899B4F6786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716280" y="1598296"/>
            <a:ext cx="10637520" cy="4238624"/>
          </a:xfrm>
        </p:spPr>
        <p:txBody>
          <a:bodyPr>
            <a:normAutofit/>
          </a:bodyPr>
          <a:lstStyle/>
          <a:p>
            <a:pPr marL="528638" indent="-52863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altLang="en-US" dirty="0"/>
              <a:t>Start from current costs</a:t>
            </a:r>
          </a:p>
          <a:p>
            <a:pPr marL="528638" indent="-52863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altLang="en-US" dirty="0"/>
              <a:t>Subtract savings on insurers’ overhead</a:t>
            </a:r>
          </a:p>
          <a:p>
            <a:pPr marL="528638" indent="-52863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altLang="en-US" dirty="0"/>
              <a:t>Subtract savings on providers’ administrative costs</a:t>
            </a:r>
          </a:p>
          <a:p>
            <a:pPr marL="528638" indent="-52863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altLang="en-US" dirty="0"/>
              <a:t>Subtract savings on drug prices</a:t>
            </a:r>
          </a:p>
          <a:p>
            <a:pPr marL="528638" indent="-52863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altLang="en-US" dirty="0"/>
              <a:t>Add costs of new utilization (doctor visits, hospitalizations, etc.)</a:t>
            </a:r>
            <a:r>
              <a:rPr lang="en-US" alt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3271327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2A25A0-F29E-B74D-8A41-F05EB3C11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Total Payments to ~1 Million Physicians </a:t>
            </a:r>
            <a:br>
              <a:rPr lang="en-US" dirty="0"/>
            </a:br>
            <a:r>
              <a:rPr lang="en-US" dirty="0"/>
              <a:t>With and Without Medicare for All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D9E60D-E199-FB49-8B5E-0CB0BEABB31B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Sources: Rand Corporation (2019), Urban Institute (2016), </a:t>
            </a:r>
            <a:r>
              <a:rPr lang="en-US" dirty="0" err="1"/>
              <a:t>Mercatus</a:t>
            </a:r>
            <a:r>
              <a:rPr lang="en-US" dirty="0"/>
              <a:t> Center (2018)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Note: Percentage estimates from original studies, applied to 2019 total physician expenditures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Note: Urban argued that “physician incomes would be squeezed” even as payments rose by &gt;$100 billion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1052F02-76E8-664A-8C11-FABC1D5CCF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7821840"/>
              </p:ext>
            </p:extLst>
          </p:nvPr>
        </p:nvGraphicFramePr>
        <p:xfrm>
          <a:off x="289560" y="1405978"/>
          <a:ext cx="11201400" cy="4610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D0F57A2-0040-2546-BE04-9136491B3AF0}"/>
              </a:ext>
            </a:extLst>
          </p:cNvPr>
          <p:cNvSpPr txBox="1"/>
          <p:nvPr/>
        </p:nvSpPr>
        <p:spPr>
          <a:xfrm>
            <a:off x="440675" y="3622888"/>
            <a:ext cx="1444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$ Billion</a:t>
            </a:r>
          </a:p>
        </p:txBody>
      </p:sp>
    </p:spTree>
    <p:extLst>
      <p:ext uri="{BB962C8B-B14F-4D97-AF65-F5344CB8AC3E}">
        <p14:creationId xmlns:p14="http://schemas.microsoft.com/office/powerpoint/2010/main" val="2144059861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EDD28D7-8937-7047-B56F-4585107A1C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446943"/>
              </p:ext>
            </p:extLst>
          </p:nvPr>
        </p:nvGraphicFramePr>
        <p:xfrm>
          <a:off x="121920" y="1996115"/>
          <a:ext cx="11368673" cy="4020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870C915-FA48-6F42-8A8F-9E32B8BC8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9472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Physician Visits: No Surge After Medicare/Medicaid</a:t>
            </a:r>
            <a:br>
              <a:rPr lang="en-US" dirty="0"/>
            </a:br>
            <a:r>
              <a:rPr lang="en-US" sz="2800" dirty="0"/>
              <a:t>Increased use by seniors and poor offset by small decrease for others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1EDF11-6E2D-A54E-899E-CE4EE8EC30B9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Note: Medicare/Medicaid start-up in 1966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Gaffney et al. AJPH online 10/17/2019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22ED42-6E83-1444-88DB-C7EDA78A4459}"/>
              </a:ext>
            </a:extLst>
          </p:cNvPr>
          <p:cNvSpPr txBox="1"/>
          <p:nvPr/>
        </p:nvSpPr>
        <p:spPr>
          <a:xfrm>
            <a:off x="121920" y="2326224"/>
            <a:ext cx="2377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Doctor visits / 100 persons / year</a:t>
            </a:r>
          </a:p>
        </p:txBody>
      </p:sp>
    </p:spTree>
    <p:extLst>
      <p:ext uri="{BB962C8B-B14F-4D97-AF65-F5344CB8AC3E}">
        <p14:creationId xmlns:p14="http://schemas.microsoft.com/office/powerpoint/2010/main" val="3055137476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EDD28D7-8937-7047-B56F-4585107A1C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0315622"/>
              </p:ext>
            </p:extLst>
          </p:nvPr>
        </p:nvGraphicFramePr>
        <p:xfrm>
          <a:off x="121920" y="1690688"/>
          <a:ext cx="11368673" cy="4326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870C915-FA48-6F42-8A8F-9E32B8BC8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94720" cy="1325563"/>
          </a:xfrm>
        </p:spPr>
        <p:txBody>
          <a:bodyPr>
            <a:normAutofit/>
          </a:bodyPr>
          <a:lstStyle/>
          <a:p>
            <a:r>
              <a:rPr lang="en-US" dirty="0"/>
              <a:t>Physician Visits: No Surge After ACA</a:t>
            </a:r>
            <a:br>
              <a:rPr lang="en-US" dirty="0"/>
            </a:br>
            <a:r>
              <a:rPr lang="en-US" sz="2800" dirty="0"/>
              <a:t>Increased use by poor offset by small decrease for others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1EDF11-6E2D-A54E-899E-CE4EE8EC30B9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Gaffney et al. AJPH online 10/17/2019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* Excludes seniors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22ED42-6E83-1444-88DB-C7EDA78A4459}"/>
              </a:ext>
            </a:extLst>
          </p:cNvPr>
          <p:cNvSpPr txBox="1"/>
          <p:nvPr/>
        </p:nvSpPr>
        <p:spPr>
          <a:xfrm>
            <a:off x="121920" y="2326224"/>
            <a:ext cx="2377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Doctor visits / 100 persons / year</a:t>
            </a:r>
          </a:p>
        </p:txBody>
      </p:sp>
    </p:spTree>
    <p:extLst>
      <p:ext uri="{BB962C8B-B14F-4D97-AF65-F5344CB8AC3E}">
        <p14:creationId xmlns:p14="http://schemas.microsoft.com/office/powerpoint/2010/main" val="1213330093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EDD28D7-8937-7047-B56F-4585107A1C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6449814"/>
              </p:ext>
            </p:extLst>
          </p:nvPr>
        </p:nvGraphicFramePr>
        <p:xfrm>
          <a:off x="121920" y="1690688"/>
          <a:ext cx="11368673" cy="4326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870C915-FA48-6F42-8A8F-9E32B8BC8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94720" cy="1325563"/>
          </a:xfrm>
        </p:spPr>
        <p:txBody>
          <a:bodyPr>
            <a:normAutofit/>
          </a:bodyPr>
          <a:lstStyle/>
          <a:p>
            <a:r>
              <a:rPr lang="en-US" dirty="0"/>
              <a:t>ACA Coverage Expansion:</a:t>
            </a:r>
            <a:br>
              <a:rPr lang="en-US" dirty="0"/>
            </a:br>
            <a:r>
              <a:rPr lang="en-US" sz="2800" dirty="0"/>
              <a:t>Non-target groups* did not perceive change in access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1EDF11-6E2D-A54E-899E-CE4EE8EC30B9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Gaffney et al. AJPH online 10/17/2019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* Non-target groups = &gt;400% of FPL or Medicare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22ED42-6E83-1444-88DB-C7EDA78A4459}"/>
              </a:ext>
            </a:extLst>
          </p:cNvPr>
          <p:cNvSpPr txBox="1"/>
          <p:nvPr/>
        </p:nvSpPr>
        <p:spPr>
          <a:xfrm>
            <a:off x="121920" y="2326224"/>
            <a:ext cx="3063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Percent reporting access problems</a:t>
            </a:r>
          </a:p>
        </p:txBody>
      </p:sp>
    </p:spTree>
    <p:extLst>
      <p:ext uri="{BB962C8B-B14F-4D97-AF65-F5344CB8AC3E}">
        <p14:creationId xmlns:p14="http://schemas.microsoft.com/office/powerpoint/2010/main" val="2719370268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2F9D43-71EA-0E47-9808-ADA29A5B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Free Care Did Not Increase</a:t>
            </a:r>
            <a:br>
              <a:rPr lang="en-US" dirty="0"/>
            </a:br>
            <a:r>
              <a:rPr lang="en-US" dirty="0"/>
              <a:t>Total Physician Visits in Quebec</a:t>
            </a:r>
            <a:br>
              <a:rPr lang="en-US" dirty="0"/>
            </a:br>
            <a:r>
              <a:rPr lang="en-US" sz="2800" dirty="0"/>
              <a:t>Care shifted slightly from healthy and wealthy to sick and poor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1783BA-26D4-3F48-867E-F2A24358EC0D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NEJM 1973;289:1174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8B4844-5682-1B49-B21F-3BD1DBF9A6F3}"/>
              </a:ext>
            </a:extLst>
          </p:cNvPr>
          <p:cNvSpPr txBox="1"/>
          <p:nvPr/>
        </p:nvSpPr>
        <p:spPr>
          <a:xfrm>
            <a:off x="88135" y="2368627"/>
            <a:ext cx="21042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Physician visits per person per year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A876A4-F8AE-7E4A-BE9D-DB4DC717F427}"/>
              </a:ext>
            </a:extLst>
          </p:cNvPr>
          <p:cNvSpPr txBox="1"/>
          <p:nvPr/>
        </p:nvSpPr>
        <p:spPr>
          <a:xfrm>
            <a:off x="5609972" y="5500140"/>
            <a:ext cx="26196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chemeClr val="bg1"/>
                </a:solidFill>
              </a:rPr>
              <a:t>Income Group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99F2E39-87FC-AA42-B133-F7AEE9DCA9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0691249"/>
              </p:ext>
            </p:extLst>
          </p:nvPr>
        </p:nvGraphicFramePr>
        <p:xfrm>
          <a:off x="88135" y="1611017"/>
          <a:ext cx="11640697" cy="4023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80663778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2A25A0-F29E-B74D-8A41-F05EB3C11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Total Payments to America’s ~5,500 Hospitals</a:t>
            </a:r>
            <a:br>
              <a:rPr lang="en-US" dirty="0"/>
            </a:br>
            <a:r>
              <a:rPr lang="en-US" dirty="0"/>
              <a:t>With and Without Medicare for All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D9E60D-E199-FB49-8B5E-0CB0BEABB31B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Sources: Rand Corporation (2019), Urban Institute (2016), </a:t>
            </a:r>
            <a:r>
              <a:rPr lang="en-US" dirty="0" err="1"/>
              <a:t>Mercatus</a:t>
            </a:r>
            <a:r>
              <a:rPr lang="en-US" dirty="0"/>
              <a:t> Center (2018)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Note: Percentage estimates from original studies, applied to 2017 total hospital payments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Note: Urban’s 2019 estimate is similar to 2016 estimate overall, but lacks detail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1052F02-76E8-664A-8C11-FABC1D5CCF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5066506"/>
              </p:ext>
            </p:extLst>
          </p:nvPr>
        </p:nvGraphicFramePr>
        <p:xfrm>
          <a:off x="289560" y="1405978"/>
          <a:ext cx="11582400" cy="4610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B56DE58-FD62-E34C-9CDD-738B697DE39F}"/>
              </a:ext>
            </a:extLst>
          </p:cNvPr>
          <p:cNvSpPr txBox="1"/>
          <p:nvPr/>
        </p:nvSpPr>
        <p:spPr>
          <a:xfrm>
            <a:off x="440675" y="3622888"/>
            <a:ext cx="1444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$ Billion</a:t>
            </a:r>
          </a:p>
        </p:txBody>
      </p:sp>
    </p:spTree>
    <p:extLst>
      <p:ext uri="{BB962C8B-B14F-4D97-AF65-F5344CB8AC3E}">
        <p14:creationId xmlns:p14="http://schemas.microsoft.com/office/powerpoint/2010/main" val="1685446788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EDD28D7-8937-7047-B56F-4585107A1C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2300780"/>
              </p:ext>
            </p:extLst>
          </p:nvPr>
        </p:nvGraphicFramePr>
        <p:xfrm>
          <a:off x="121920" y="1996115"/>
          <a:ext cx="11368673" cy="4020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870C915-FA48-6F42-8A8F-9E32B8BC8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9472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Hospital Use Did Not Surge After Medicare/Medicaid</a:t>
            </a:r>
            <a:br>
              <a:rPr lang="en-US" dirty="0"/>
            </a:br>
            <a:r>
              <a:rPr lang="en-US" sz="2800" dirty="0"/>
              <a:t>Increased use by seniors was offset by small decrease among others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1EDF11-6E2D-A54E-899E-CE4EE8EC30B9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Gaffney et al. Ann Intern Med 2019;171:172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22ED42-6E83-1444-88DB-C7EDA78A4459}"/>
              </a:ext>
            </a:extLst>
          </p:cNvPr>
          <p:cNvSpPr txBox="1"/>
          <p:nvPr/>
        </p:nvSpPr>
        <p:spPr>
          <a:xfrm>
            <a:off x="121920" y="2326224"/>
            <a:ext cx="28803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Hospitalizations / 100 persons / year</a:t>
            </a:r>
          </a:p>
        </p:txBody>
      </p:sp>
    </p:spTree>
    <p:extLst>
      <p:ext uri="{BB962C8B-B14F-4D97-AF65-F5344CB8AC3E}">
        <p14:creationId xmlns:p14="http://schemas.microsoft.com/office/powerpoint/2010/main" val="23976966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0160A-C396-A54E-A06C-954C1DCB9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490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High Deductible Plan Delayed Care for</a:t>
            </a:r>
            <a:br>
              <a:rPr lang="en-US" dirty="0"/>
            </a:br>
            <a:r>
              <a:rPr lang="en-US" dirty="0"/>
              <a:t>Macro-Vascular Complications of Diabetes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128A07-C8E6-584E-88C2-E72FFB0E45A7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Source: Ann Int Med 2018;169:845 – Patients whose employers switched to high deductible vs. no switch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Note: Complications = cardiac, cerebrovascular, and peripheral vascular disease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1D2719-F8AD-DD41-946B-758FA8FCDD42}"/>
              </a:ext>
            </a:extLst>
          </p:cNvPr>
          <p:cNvSpPr txBox="1"/>
          <p:nvPr/>
        </p:nvSpPr>
        <p:spPr>
          <a:xfrm>
            <a:off x="0" y="2284060"/>
            <a:ext cx="36807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Extra delay (months), diabetics with high deductible vs low deductible plan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C75DFEA-3F61-A24A-90B4-D88B8407D1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142595"/>
              </p:ext>
            </p:extLst>
          </p:nvPr>
        </p:nvGraphicFramePr>
        <p:xfrm>
          <a:off x="3495554" y="1585732"/>
          <a:ext cx="8229600" cy="43289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9300381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EDD28D7-8937-7047-B56F-4585107A1C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608704"/>
              </p:ext>
            </p:extLst>
          </p:nvPr>
        </p:nvGraphicFramePr>
        <p:xfrm>
          <a:off x="121920" y="1550504"/>
          <a:ext cx="11368673" cy="4466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870C915-FA48-6F42-8A8F-9E32B8BC8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94720" cy="1325563"/>
          </a:xfrm>
        </p:spPr>
        <p:txBody>
          <a:bodyPr>
            <a:normAutofit/>
          </a:bodyPr>
          <a:lstStyle/>
          <a:p>
            <a:r>
              <a:rPr lang="en-US" dirty="0"/>
              <a:t>Hospital Use Did Not Surge After ACA</a:t>
            </a:r>
            <a:br>
              <a:rPr lang="en-US" dirty="0"/>
            </a:br>
            <a:r>
              <a:rPr lang="en-US" sz="2800" dirty="0"/>
              <a:t>Increased use by poor was offset by decrease among others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1EDF11-6E2D-A54E-899E-CE4EE8EC30B9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Gaffney et al. Ann Intern Med 2019;171:172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22ED42-6E83-1444-88DB-C7EDA78A4459}"/>
              </a:ext>
            </a:extLst>
          </p:cNvPr>
          <p:cNvSpPr txBox="1"/>
          <p:nvPr/>
        </p:nvSpPr>
        <p:spPr>
          <a:xfrm>
            <a:off x="121920" y="2326224"/>
            <a:ext cx="28803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Hospital days / 100 persons / year</a:t>
            </a:r>
          </a:p>
        </p:txBody>
      </p:sp>
    </p:spTree>
    <p:extLst>
      <p:ext uri="{BB962C8B-B14F-4D97-AF65-F5344CB8AC3E}">
        <p14:creationId xmlns:p14="http://schemas.microsoft.com/office/powerpoint/2010/main" val="1535438282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5" name="Rectangle 2">
            <a:extLst>
              <a:ext uri="{FF2B5EF4-FFF2-40B4-BE49-F238E27FC236}">
                <a16:creationId xmlns:a16="http://schemas.microsoft.com/office/drawing/2014/main" id="{0EF6F581-D8EC-6145-8C08-8C249F6D8A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/>
              <a:t>Hospital Utilization in Canada Didn’t Surge after Single Payer Hospital Coverage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8EF6E2-8D7F-4944-9831-177FFB069ECE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Gaffney, Woolhandler, Himmelstein. The effect of large-scale health coverage expansions in wealthy nations on society-wide healthcare utilization. J Gen Int Med 2019. DOI: 10.1007/s11606-019-05529-y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EA94C9F-7E86-4646-9D4C-E13B4205FD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2573702"/>
              </p:ext>
            </p:extLst>
          </p:nvPr>
        </p:nvGraphicFramePr>
        <p:xfrm>
          <a:off x="2212108" y="5373362"/>
          <a:ext cx="9354457" cy="518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36351">
                  <a:extLst>
                    <a:ext uri="{9D8B030D-6E8A-4147-A177-3AD203B41FA5}">
                      <a16:colId xmlns:a16="http://schemas.microsoft.com/office/drawing/2014/main" val="3650173015"/>
                    </a:ext>
                  </a:extLst>
                </a:gridCol>
                <a:gridCol w="1336351">
                  <a:extLst>
                    <a:ext uri="{9D8B030D-6E8A-4147-A177-3AD203B41FA5}">
                      <a16:colId xmlns:a16="http://schemas.microsoft.com/office/drawing/2014/main" val="2351698922"/>
                    </a:ext>
                  </a:extLst>
                </a:gridCol>
                <a:gridCol w="1336351">
                  <a:extLst>
                    <a:ext uri="{9D8B030D-6E8A-4147-A177-3AD203B41FA5}">
                      <a16:colId xmlns:a16="http://schemas.microsoft.com/office/drawing/2014/main" val="3241805645"/>
                    </a:ext>
                  </a:extLst>
                </a:gridCol>
                <a:gridCol w="1336351">
                  <a:extLst>
                    <a:ext uri="{9D8B030D-6E8A-4147-A177-3AD203B41FA5}">
                      <a16:colId xmlns:a16="http://schemas.microsoft.com/office/drawing/2014/main" val="96263185"/>
                    </a:ext>
                  </a:extLst>
                </a:gridCol>
                <a:gridCol w="1336351">
                  <a:extLst>
                    <a:ext uri="{9D8B030D-6E8A-4147-A177-3AD203B41FA5}">
                      <a16:colId xmlns:a16="http://schemas.microsoft.com/office/drawing/2014/main" val="1651994802"/>
                    </a:ext>
                  </a:extLst>
                </a:gridCol>
                <a:gridCol w="1336351">
                  <a:extLst>
                    <a:ext uri="{9D8B030D-6E8A-4147-A177-3AD203B41FA5}">
                      <a16:colId xmlns:a16="http://schemas.microsoft.com/office/drawing/2014/main" val="1815921384"/>
                    </a:ext>
                  </a:extLst>
                </a:gridCol>
                <a:gridCol w="1336351">
                  <a:extLst>
                    <a:ext uri="{9D8B030D-6E8A-4147-A177-3AD203B41FA5}">
                      <a16:colId xmlns:a16="http://schemas.microsoft.com/office/drawing/2014/main" val="308221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1952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1954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1956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1958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1959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1960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1961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6249452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1AEA1DA-3805-1B4A-BCF6-485F4D23B9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3251935"/>
              </p:ext>
            </p:extLst>
          </p:nvPr>
        </p:nvGraphicFramePr>
        <p:xfrm>
          <a:off x="1302988" y="1633366"/>
          <a:ext cx="909122" cy="41142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9122">
                  <a:extLst>
                    <a:ext uri="{9D8B030D-6E8A-4147-A177-3AD203B41FA5}">
                      <a16:colId xmlns:a16="http://schemas.microsoft.com/office/drawing/2014/main" val="1145057411"/>
                    </a:ext>
                  </a:extLst>
                </a:gridCol>
              </a:tblGrid>
              <a:tr h="822858">
                <a:tc>
                  <a:txBody>
                    <a:bodyPr/>
                    <a:lstStyle/>
                    <a:p>
                      <a:pPr algn="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20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8437724"/>
                  </a:ext>
                </a:extLst>
              </a:tr>
              <a:tr h="822858">
                <a:tc>
                  <a:txBody>
                    <a:bodyPr/>
                    <a:lstStyle/>
                    <a:p>
                      <a:pPr algn="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15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9507537"/>
                  </a:ext>
                </a:extLst>
              </a:tr>
              <a:tr h="822858">
                <a:tc>
                  <a:txBody>
                    <a:bodyPr/>
                    <a:lstStyle/>
                    <a:p>
                      <a:pPr algn="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2520379"/>
                  </a:ext>
                </a:extLst>
              </a:tr>
              <a:tr h="822858">
                <a:tc>
                  <a:txBody>
                    <a:bodyPr/>
                    <a:lstStyle/>
                    <a:p>
                      <a:pPr algn="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8825186"/>
                  </a:ext>
                </a:extLst>
              </a:tr>
              <a:tr h="822858">
                <a:tc>
                  <a:txBody>
                    <a:bodyPr/>
                    <a:lstStyle/>
                    <a:p>
                      <a:pPr algn="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361781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2C7F2F9-9D8C-C044-A6F0-9E58B0EB59DA}"/>
              </a:ext>
            </a:extLst>
          </p:cNvPr>
          <p:cNvSpPr txBox="1"/>
          <p:nvPr/>
        </p:nvSpPr>
        <p:spPr>
          <a:xfrm rot="16200000">
            <a:off x="-857564" y="3028066"/>
            <a:ext cx="33915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Hospitalizations/100 or Days/10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E742B52-27E1-2444-B915-2016F2F568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5482773"/>
              </p:ext>
            </p:extLst>
          </p:nvPr>
        </p:nvGraphicFramePr>
        <p:xfrm>
          <a:off x="2212110" y="1880689"/>
          <a:ext cx="9354456" cy="332019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354456">
                  <a:extLst>
                    <a:ext uri="{9D8B030D-6E8A-4147-A177-3AD203B41FA5}">
                      <a16:colId xmlns:a16="http://schemas.microsoft.com/office/drawing/2014/main" val="857230627"/>
                    </a:ext>
                  </a:extLst>
                </a:gridCol>
              </a:tblGrid>
              <a:tr h="83004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8037613"/>
                  </a:ext>
                </a:extLst>
              </a:tr>
              <a:tr h="83004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410885"/>
                  </a:ext>
                </a:extLst>
              </a:tr>
              <a:tr h="83004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374204"/>
                  </a:ext>
                </a:extLst>
              </a:tr>
              <a:tr h="83004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6264560"/>
                  </a:ext>
                </a:extLst>
              </a:tr>
            </a:tbl>
          </a:graphicData>
        </a:graphic>
      </p:graphicFrame>
      <p:sp>
        <p:nvSpPr>
          <p:cNvPr id="9" name="Freeform 8">
            <a:extLst>
              <a:ext uri="{FF2B5EF4-FFF2-40B4-BE49-F238E27FC236}">
                <a16:creationId xmlns:a16="http://schemas.microsoft.com/office/drawing/2014/main" id="{B3868B96-DDFB-6D48-9390-29CAC876176E}"/>
              </a:ext>
            </a:extLst>
          </p:cNvPr>
          <p:cNvSpPr/>
          <p:nvPr/>
        </p:nvSpPr>
        <p:spPr>
          <a:xfrm>
            <a:off x="2965837" y="2409245"/>
            <a:ext cx="7895645" cy="326004"/>
          </a:xfrm>
          <a:custGeom>
            <a:avLst/>
            <a:gdLst>
              <a:gd name="connsiteX0" fmla="*/ 0 w 7895645"/>
              <a:gd name="connsiteY0" fmla="*/ 326004 h 326004"/>
              <a:gd name="connsiteX1" fmla="*/ 1319916 w 7895645"/>
              <a:gd name="connsiteY1" fmla="*/ 262393 h 326004"/>
              <a:gd name="connsiteX2" fmla="*/ 2592125 w 7895645"/>
              <a:gd name="connsiteY2" fmla="*/ 190832 h 326004"/>
              <a:gd name="connsiteX3" fmla="*/ 3927944 w 7895645"/>
              <a:gd name="connsiteY3" fmla="*/ 159026 h 326004"/>
              <a:gd name="connsiteX4" fmla="*/ 5224006 w 7895645"/>
              <a:gd name="connsiteY4" fmla="*/ 63611 h 326004"/>
              <a:gd name="connsiteX5" fmla="*/ 6528020 w 7895645"/>
              <a:gd name="connsiteY5" fmla="*/ 7952 h 326004"/>
              <a:gd name="connsiteX6" fmla="*/ 7895645 w 7895645"/>
              <a:gd name="connsiteY6" fmla="*/ 0 h 326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95645" h="326004">
                <a:moveTo>
                  <a:pt x="0" y="326004"/>
                </a:moveTo>
                <a:lnTo>
                  <a:pt x="1319916" y="262393"/>
                </a:lnTo>
                <a:lnTo>
                  <a:pt x="2592125" y="190832"/>
                </a:lnTo>
                <a:lnTo>
                  <a:pt x="3927944" y="159026"/>
                </a:lnTo>
                <a:lnTo>
                  <a:pt x="5224006" y="63611"/>
                </a:lnTo>
                <a:lnTo>
                  <a:pt x="6528020" y="7952"/>
                </a:lnTo>
                <a:lnTo>
                  <a:pt x="7895645" y="0"/>
                </a:lnTo>
              </a:path>
            </a:pathLst>
          </a:custGeom>
          <a:noFill/>
          <a:ln w="762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BCE6859-A119-B949-B481-F798F7BE1302}"/>
              </a:ext>
            </a:extLst>
          </p:cNvPr>
          <p:cNvSpPr/>
          <p:nvPr/>
        </p:nvSpPr>
        <p:spPr>
          <a:xfrm>
            <a:off x="2965837" y="2711395"/>
            <a:ext cx="7879742" cy="365760"/>
          </a:xfrm>
          <a:custGeom>
            <a:avLst/>
            <a:gdLst>
              <a:gd name="connsiteX0" fmla="*/ 0 w 7879742"/>
              <a:gd name="connsiteY0" fmla="*/ 365760 h 365760"/>
              <a:gd name="connsiteX1" fmla="*/ 1296062 w 7879742"/>
              <a:gd name="connsiteY1" fmla="*/ 302149 h 365760"/>
              <a:gd name="connsiteX2" fmla="*/ 2584173 w 7879742"/>
              <a:gd name="connsiteY2" fmla="*/ 190831 h 365760"/>
              <a:gd name="connsiteX3" fmla="*/ 3904090 w 7879742"/>
              <a:gd name="connsiteY3" fmla="*/ 119269 h 365760"/>
              <a:gd name="connsiteX4" fmla="*/ 5239909 w 7879742"/>
              <a:gd name="connsiteY4" fmla="*/ 119269 h 365760"/>
              <a:gd name="connsiteX5" fmla="*/ 6543923 w 7879742"/>
              <a:gd name="connsiteY5" fmla="*/ 79513 h 365760"/>
              <a:gd name="connsiteX6" fmla="*/ 7879742 w 7879742"/>
              <a:gd name="connsiteY6" fmla="*/ 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79742" h="365760">
                <a:moveTo>
                  <a:pt x="0" y="365760"/>
                </a:moveTo>
                <a:lnTo>
                  <a:pt x="1296062" y="302149"/>
                </a:lnTo>
                <a:lnTo>
                  <a:pt x="2584173" y="190831"/>
                </a:lnTo>
                <a:lnTo>
                  <a:pt x="3904090" y="119269"/>
                </a:lnTo>
                <a:lnTo>
                  <a:pt x="5239909" y="119269"/>
                </a:lnTo>
                <a:lnTo>
                  <a:pt x="6543923" y="79513"/>
                </a:lnTo>
                <a:lnTo>
                  <a:pt x="7879742" y="0"/>
                </a:lnTo>
              </a:path>
            </a:pathLst>
          </a:custGeom>
          <a:noFill/>
          <a:ln w="76200"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7F69AF-5616-F543-980B-AF21CE546059}"/>
              </a:ext>
            </a:extLst>
          </p:cNvPr>
          <p:cNvSpPr txBox="1"/>
          <p:nvPr/>
        </p:nvSpPr>
        <p:spPr>
          <a:xfrm>
            <a:off x="9165576" y="1879000"/>
            <a:ext cx="2403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/>
              <a:t>Hospital Days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E9544A-EC31-364D-AFB9-ACC8C65A37E5}"/>
              </a:ext>
            </a:extLst>
          </p:cNvPr>
          <p:cNvSpPr txBox="1"/>
          <p:nvPr/>
        </p:nvSpPr>
        <p:spPr>
          <a:xfrm>
            <a:off x="8184538" y="2923298"/>
            <a:ext cx="3384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/>
              <a:t>Hospital Discharges</a:t>
            </a:r>
          </a:p>
        </p:txBody>
      </p:sp>
      <p:sp>
        <p:nvSpPr>
          <p:cNvPr id="12" name="Up Arrow Callout 11">
            <a:extLst>
              <a:ext uri="{FF2B5EF4-FFF2-40B4-BE49-F238E27FC236}">
                <a16:creationId xmlns:a16="http://schemas.microsoft.com/office/drawing/2014/main" id="{D63D1373-1425-9349-8751-02EE32130466}"/>
              </a:ext>
            </a:extLst>
          </p:cNvPr>
          <p:cNvSpPr/>
          <p:nvPr/>
        </p:nvSpPr>
        <p:spPr>
          <a:xfrm>
            <a:off x="4583104" y="2960583"/>
            <a:ext cx="4023360" cy="2014025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Canadian single payer hospital coverage</a:t>
            </a:r>
          </a:p>
        </p:txBody>
      </p:sp>
    </p:spTree>
    <p:extLst>
      <p:ext uri="{BB962C8B-B14F-4D97-AF65-F5344CB8AC3E}">
        <p14:creationId xmlns:p14="http://schemas.microsoft.com/office/powerpoint/2010/main" val="3622533879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9" name="Rectangle 2">
            <a:extLst>
              <a:ext uri="{FF2B5EF4-FFF2-40B4-BE49-F238E27FC236}">
                <a16:creationId xmlns:a16="http://schemas.microsoft.com/office/drawing/2014/main" id="{54895C53-804F-674E-AB05-80416ECDEC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Why Did the Urban Institute Predict </a:t>
            </a:r>
            <a:br>
              <a:rPr lang="en-US" altLang="en-US" dirty="0"/>
            </a:br>
            <a:r>
              <a:rPr lang="en-US" altLang="en-US" dirty="0"/>
              <a:t>Huge Cost Increases from Single Payer?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305EB5D0-81BB-BB43-8C85-B91DF26867F7}"/>
              </a:ext>
            </a:extLst>
          </p:cNvPr>
          <p:cNvSpPr/>
          <p:nvPr/>
        </p:nvSpPr>
        <p:spPr>
          <a:xfrm>
            <a:off x="536877" y="1723694"/>
            <a:ext cx="3389709" cy="720000"/>
          </a:xfrm>
          <a:custGeom>
            <a:avLst/>
            <a:gdLst>
              <a:gd name="connsiteX0" fmla="*/ 0 w 3389709"/>
              <a:gd name="connsiteY0" fmla="*/ 0 h 720000"/>
              <a:gd name="connsiteX1" fmla="*/ 3389709 w 3389709"/>
              <a:gd name="connsiteY1" fmla="*/ 0 h 720000"/>
              <a:gd name="connsiteX2" fmla="*/ 3389709 w 3389709"/>
              <a:gd name="connsiteY2" fmla="*/ 720000 h 720000"/>
              <a:gd name="connsiteX3" fmla="*/ 0 w 3389709"/>
              <a:gd name="connsiteY3" fmla="*/ 720000 h 720000"/>
              <a:gd name="connsiteX4" fmla="*/ 0 w 3389709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9709" h="720000">
                <a:moveTo>
                  <a:pt x="0" y="0"/>
                </a:moveTo>
                <a:lnTo>
                  <a:pt x="3389709" y="0"/>
                </a:lnTo>
                <a:lnTo>
                  <a:pt x="3389709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13792" rIns="199136" bIns="11379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/>
              <a:t>Overhead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13877162-AB27-2444-9883-FCB6DC7E8E95}"/>
              </a:ext>
            </a:extLst>
          </p:cNvPr>
          <p:cNvSpPr/>
          <p:nvPr/>
        </p:nvSpPr>
        <p:spPr>
          <a:xfrm>
            <a:off x="536877" y="2443694"/>
            <a:ext cx="3389709" cy="3474506"/>
          </a:xfrm>
          <a:custGeom>
            <a:avLst/>
            <a:gdLst>
              <a:gd name="connsiteX0" fmla="*/ 0 w 3389709"/>
              <a:gd name="connsiteY0" fmla="*/ 0 h 3568500"/>
              <a:gd name="connsiteX1" fmla="*/ 3389709 w 3389709"/>
              <a:gd name="connsiteY1" fmla="*/ 0 h 3568500"/>
              <a:gd name="connsiteX2" fmla="*/ 3389709 w 3389709"/>
              <a:gd name="connsiteY2" fmla="*/ 3568500 h 3568500"/>
              <a:gd name="connsiteX3" fmla="*/ 0 w 3389709"/>
              <a:gd name="connsiteY3" fmla="*/ 3568500 h 3568500"/>
              <a:gd name="connsiteX4" fmla="*/ 0 w 3389709"/>
              <a:gd name="connsiteY4" fmla="*/ 0 h 356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9709" h="3568500">
                <a:moveTo>
                  <a:pt x="0" y="0"/>
                </a:moveTo>
                <a:lnTo>
                  <a:pt x="3389709" y="0"/>
                </a:lnTo>
                <a:lnTo>
                  <a:pt x="3389709" y="3568500"/>
                </a:lnTo>
                <a:lnTo>
                  <a:pt x="0" y="35685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350" tIns="91440" rIns="177800" bIns="91440" numCol="1" spcCol="1270" anchor="t" anchorCtr="0">
            <a:noAutofit/>
          </a:bodyPr>
          <a:lstStyle/>
          <a:p>
            <a:pPr marL="228600" lvl="1" indent="-228600" algn="l" defTabSz="111125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2500" kern="1200" dirty="0"/>
              <a:t>Assumed minimal savings on insurance overhead</a:t>
            </a:r>
          </a:p>
          <a:p>
            <a:pPr marL="228600" lvl="1" indent="-228600" algn="l" defTabSz="111125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2500" kern="1200" dirty="0"/>
              <a:t>Estimated M4A overhead at 6%   </a:t>
            </a:r>
          </a:p>
          <a:p>
            <a:pPr marL="228600" lvl="1" indent="-228600" algn="l" defTabSz="111125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2500" kern="1200" dirty="0"/>
              <a:t>Both Canadian and USA Medicare prove 2% feasible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8AC75BC-7267-CF4C-9F82-FA35F40CDB7C}"/>
              </a:ext>
            </a:extLst>
          </p:cNvPr>
          <p:cNvSpPr/>
          <p:nvPr/>
        </p:nvSpPr>
        <p:spPr>
          <a:xfrm>
            <a:off x="4401146" y="1723694"/>
            <a:ext cx="3389709" cy="720000"/>
          </a:xfrm>
          <a:custGeom>
            <a:avLst/>
            <a:gdLst>
              <a:gd name="connsiteX0" fmla="*/ 0 w 3389709"/>
              <a:gd name="connsiteY0" fmla="*/ 0 h 720000"/>
              <a:gd name="connsiteX1" fmla="*/ 3389709 w 3389709"/>
              <a:gd name="connsiteY1" fmla="*/ 0 h 720000"/>
              <a:gd name="connsiteX2" fmla="*/ 3389709 w 3389709"/>
              <a:gd name="connsiteY2" fmla="*/ 720000 h 720000"/>
              <a:gd name="connsiteX3" fmla="*/ 0 w 3389709"/>
              <a:gd name="connsiteY3" fmla="*/ 720000 h 720000"/>
              <a:gd name="connsiteX4" fmla="*/ 0 w 3389709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9709" h="720000">
                <a:moveTo>
                  <a:pt x="0" y="0"/>
                </a:moveTo>
                <a:lnTo>
                  <a:pt x="3389709" y="0"/>
                </a:lnTo>
                <a:lnTo>
                  <a:pt x="3389709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13792" rIns="199136" bIns="11379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/>
              <a:t>Admin. costs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2CA5C174-80B9-E34C-BF41-0251B7391342}"/>
              </a:ext>
            </a:extLst>
          </p:cNvPr>
          <p:cNvSpPr/>
          <p:nvPr/>
        </p:nvSpPr>
        <p:spPr>
          <a:xfrm>
            <a:off x="4401146" y="2443694"/>
            <a:ext cx="3389709" cy="3474506"/>
          </a:xfrm>
          <a:custGeom>
            <a:avLst/>
            <a:gdLst>
              <a:gd name="connsiteX0" fmla="*/ 0 w 3389709"/>
              <a:gd name="connsiteY0" fmla="*/ 0 h 3568500"/>
              <a:gd name="connsiteX1" fmla="*/ 3389709 w 3389709"/>
              <a:gd name="connsiteY1" fmla="*/ 0 h 3568500"/>
              <a:gd name="connsiteX2" fmla="*/ 3389709 w 3389709"/>
              <a:gd name="connsiteY2" fmla="*/ 3568500 h 3568500"/>
              <a:gd name="connsiteX3" fmla="*/ 0 w 3389709"/>
              <a:gd name="connsiteY3" fmla="*/ 3568500 h 3568500"/>
              <a:gd name="connsiteX4" fmla="*/ 0 w 3389709"/>
              <a:gd name="connsiteY4" fmla="*/ 0 h 356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9709" h="3568500">
                <a:moveTo>
                  <a:pt x="0" y="0"/>
                </a:moveTo>
                <a:lnTo>
                  <a:pt x="3389709" y="0"/>
                </a:lnTo>
                <a:lnTo>
                  <a:pt x="3389709" y="3568500"/>
                </a:lnTo>
                <a:lnTo>
                  <a:pt x="0" y="35685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350" tIns="91440" rIns="177800" bIns="91440" numCol="1" spcCol="1270" anchor="t" anchorCtr="0">
            <a:noAutofit/>
          </a:bodyPr>
          <a:lstStyle/>
          <a:p>
            <a:pPr marL="228600" lvl="1" indent="-228600" algn="l" defTabSz="111125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2500" kern="1200" dirty="0"/>
              <a:t>Assumed $0 savings on doctors’ and hospitals’  administrative costs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99057E46-96F1-C844-B9BD-7D6A83751703}"/>
              </a:ext>
            </a:extLst>
          </p:cNvPr>
          <p:cNvSpPr/>
          <p:nvPr/>
        </p:nvSpPr>
        <p:spPr>
          <a:xfrm>
            <a:off x="8265415" y="1723694"/>
            <a:ext cx="3389709" cy="720000"/>
          </a:xfrm>
          <a:custGeom>
            <a:avLst/>
            <a:gdLst>
              <a:gd name="connsiteX0" fmla="*/ 0 w 3389709"/>
              <a:gd name="connsiteY0" fmla="*/ 0 h 720000"/>
              <a:gd name="connsiteX1" fmla="*/ 3389709 w 3389709"/>
              <a:gd name="connsiteY1" fmla="*/ 0 h 720000"/>
              <a:gd name="connsiteX2" fmla="*/ 3389709 w 3389709"/>
              <a:gd name="connsiteY2" fmla="*/ 720000 h 720000"/>
              <a:gd name="connsiteX3" fmla="*/ 0 w 3389709"/>
              <a:gd name="connsiteY3" fmla="*/ 720000 h 720000"/>
              <a:gd name="connsiteX4" fmla="*/ 0 w 3389709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9709" h="720000">
                <a:moveTo>
                  <a:pt x="0" y="0"/>
                </a:moveTo>
                <a:lnTo>
                  <a:pt x="3389709" y="0"/>
                </a:lnTo>
                <a:lnTo>
                  <a:pt x="3389709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13792" rIns="199136" bIns="11379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/>
              <a:t>Utilization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D9BE8D5C-3F18-A74A-81EE-EA2DC4FD8935}"/>
              </a:ext>
            </a:extLst>
          </p:cNvPr>
          <p:cNvSpPr/>
          <p:nvPr/>
        </p:nvSpPr>
        <p:spPr>
          <a:xfrm>
            <a:off x="8265415" y="2443694"/>
            <a:ext cx="3389709" cy="3474506"/>
          </a:xfrm>
          <a:custGeom>
            <a:avLst/>
            <a:gdLst>
              <a:gd name="connsiteX0" fmla="*/ 0 w 3389709"/>
              <a:gd name="connsiteY0" fmla="*/ 0 h 3568500"/>
              <a:gd name="connsiteX1" fmla="*/ 3389709 w 3389709"/>
              <a:gd name="connsiteY1" fmla="*/ 0 h 3568500"/>
              <a:gd name="connsiteX2" fmla="*/ 3389709 w 3389709"/>
              <a:gd name="connsiteY2" fmla="*/ 3568500 h 3568500"/>
              <a:gd name="connsiteX3" fmla="*/ 0 w 3389709"/>
              <a:gd name="connsiteY3" fmla="*/ 3568500 h 3568500"/>
              <a:gd name="connsiteX4" fmla="*/ 0 w 3389709"/>
              <a:gd name="connsiteY4" fmla="*/ 0 h 356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9709" h="3568500">
                <a:moveTo>
                  <a:pt x="0" y="0"/>
                </a:moveTo>
                <a:lnTo>
                  <a:pt x="3389709" y="0"/>
                </a:lnTo>
                <a:lnTo>
                  <a:pt x="3389709" y="3568500"/>
                </a:lnTo>
                <a:lnTo>
                  <a:pt x="0" y="35685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350" tIns="91440" rIns="177800" bIns="91440" numCol="1" spcCol="1270" anchor="t" anchorCtr="0">
            <a:noAutofit/>
          </a:bodyPr>
          <a:lstStyle/>
          <a:p>
            <a:pPr marL="228600" lvl="1" indent="-228600" algn="l" defTabSz="111125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2500" kern="1200" dirty="0"/>
              <a:t>Predicted a 20.9% utilization surge (doctor visits, hospitalizations, etc.)</a:t>
            </a:r>
          </a:p>
          <a:p>
            <a:pPr marL="228600" lvl="1" indent="-228600" algn="l" defTabSz="111125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2500" kern="1200" dirty="0"/>
              <a:t>Extensive global experience belie this assumption</a:t>
            </a:r>
          </a:p>
        </p:txBody>
      </p:sp>
    </p:spTree>
    <p:extLst>
      <p:ext uri="{BB962C8B-B14F-4D97-AF65-F5344CB8AC3E}">
        <p14:creationId xmlns:p14="http://schemas.microsoft.com/office/powerpoint/2010/main" val="207338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uiExpand="1" build="p" animBg="1"/>
      <p:bldP spid="7" grpId="0" animBg="1"/>
      <p:bldP spid="8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Uninsured and Under-Insured</a:t>
            </a:r>
            <a:br>
              <a:rPr lang="en-US" dirty="0"/>
            </a:br>
            <a:r>
              <a:rPr lang="en-US" dirty="0"/>
              <a:t>Delay Seeking Care for Heart Attacks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Source: JAMA April 15, 2010. 303:1392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*Adjusted for age, sex, race, </a:t>
            </a:r>
            <a:r>
              <a:rPr lang="en-US" dirty="0" err="1"/>
              <a:t>clin</a:t>
            </a:r>
            <a:r>
              <a:rPr lang="en-US" dirty="0"/>
              <a:t>. </a:t>
            </a:r>
            <a:r>
              <a:rPr lang="en-US" dirty="0" err="1"/>
              <a:t>charact</a:t>
            </a:r>
            <a:r>
              <a:rPr lang="en-US" dirty="0"/>
              <a:t>., </a:t>
            </a:r>
            <a:r>
              <a:rPr lang="en-US" dirty="0" err="1"/>
              <a:t>hlth</a:t>
            </a:r>
            <a:r>
              <a:rPr lang="en-US" dirty="0"/>
              <a:t> status, social/psych </a:t>
            </a:r>
            <a:r>
              <a:rPr lang="en-US" dirty="0" err="1"/>
              <a:t>fx</a:t>
            </a:r>
            <a:r>
              <a:rPr lang="en-US" dirty="0"/>
              <a:t>, urban/rural.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Under-insured=had coverage but patient concerned about cost</a:t>
            </a:r>
          </a:p>
        </p:txBody>
      </p:sp>
      <p:graphicFrame>
        <p:nvGraphicFramePr>
          <p:cNvPr id="6" name="Chart 5"/>
          <p:cNvGraphicFramePr/>
          <p:nvPr/>
        </p:nvGraphicFramePr>
        <p:xfrm>
          <a:off x="2343955" y="1690688"/>
          <a:ext cx="9009845" cy="4285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2419711"/>
            <a:ext cx="24708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Odds ratio for delayed care*</a:t>
            </a:r>
          </a:p>
        </p:txBody>
      </p:sp>
    </p:spTree>
    <p:extLst>
      <p:ext uri="{BB962C8B-B14F-4D97-AF65-F5344CB8AC3E}">
        <p14:creationId xmlns:p14="http://schemas.microsoft.com/office/powerpoint/2010/main" val="30171366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152031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Drug Deductible Reduced Needed Medication Use</a:t>
            </a:r>
            <a:br>
              <a:rPr lang="en-US" dirty="0"/>
            </a:br>
            <a:r>
              <a:rPr lang="en-US" sz="2700" dirty="0"/>
              <a:t>Comparison at Firms That Added vs Didn’t Add Drug Deductible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Source: </a:t>
            </a:r>
            <a:r>
              <a:rPr lang="en-US" dirty="0" err="1">
                <a:latin typeface="+mj-lt"/>
              </a:rPr>
              <a:t>Huckfeldt</a:t>
            </a:r>
            <a:r>
              <a:rPr lang="en-US" dirty="0">
                <a:latin typeface="+mj-lt"/>
              </a:rPr>
              <a:t> et al. NBER W20927 – 2/2015</a:t>
            </a:r>
          </a:p>
        </p:txBody>
      </p:sp>
      <p:graphicFrame>
        <p:nvGraphicFramePr>
          <p:cNvPr id="6" name="Chart 5"/>
          <p:cNvGraphicFramePr/>
          <p:nvPr/>
        </p:nvGraphicFramePr>
        <p:xfrm>
          <a:off x="2943150" y="1880315"/>
          <a:ext cx="8647836" cy="41307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58841" y="2299148"/>
            <a:ext cx="27843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cs typeface="Franklin Gothic Book"/>
              </a:rPr>
              <a:t>Percent change in days of medication use after drug deductible implemented</a:t>
            </a:r>
          </a:p>
        </p:txBody>
      </p:sp>
    </p:spTree>
    <p:extLst>
      <p:ext uri="{BB962C8B-B14F-4D97-AF65-F5344CB8AC3E}">
        <p14:creationId xmlns:p14="http://schemas.microsoft.com/office/powerpoint/2010/main" val="9528056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Higher Medication Co-Pays =</a:t>
            </a:r>
            <a:br>
              <a:rPr lang="en-US" dirty="0"/>
            </a:br>
            <a:r>
              <a:rPr lang="en-US" dirty="0"/>
              <a:t>Worse Pediatric Asthma Outcomes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Children age 5-18</a:t>
            </a:r>
          </a:p>
          <a:p>
            <a:r>
              <a:rPr lang="en-US" dirty="0"/>
              <a:t>Source: JAMA 2012;307:1284</a:t>
            </a:r>
          </a:p>
        </p:txBody>
      </p:sp>
      <p:graphicFrame>
        <p:nvGraphicFramePr>
          <p:cNvPr id="2" name="Chart 1"/>
          <p:cNvGraphicFramePr/>
          <p:nvPr/>
        </p:nvGraphicFramePr>
        <p:xfrm>
          <a:off x="838199" y="1560347"/>
          <a:ext cx="11061879" cy="4491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72013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4D0D542-CA3C-7940-B2D3-F1AE8C35F6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1214817"/>
              </p:ext>
            </p:extLst>
          </p:nvPr>
        </p:nvGraphicFramePr>
        <p:xfrm>
          <a:off x="2032000" y="1300480"/>
          <a:ext cx="824992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84CF88D5-D887-6041-99A1-7E7BC24B8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American Exceptionalism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FF8981-7DBE-204E-A75E-36D16F5B4AD3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Selected OECD Countries, data of most recent years as available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https://</a:t>
            </a:r>
            <a:r>
              <a:rPr lang="en-US" dirty="0" err="1"/>
              <a:t>stats.oecd.org</a:t>
            </a:r>
            <a:r>
              <a:rPr lang="en-US" dirty="0"/>
              <a:t>/</a:t>
            </a:r>
            <a:r>
              <a:rPr lang="en-US" dirty="0" err="1"/>
              <a:t>Index.aspx?QueryId</a:t>
            </a:r>
            <a:r>
              <a:rPr lang="en-US" dirty="0"/>
              <a:t>=51879#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Accessed Nov 19 2019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17F951-AD3D-3144-A916-5DA106FD1C45}"/>
              </a:ext>
            </a:extLst>
          </p:cNvPr>
          <p:cNvSpPr txBox="1"/>
          <p:nvPr/>
        </p:nvSpPr>
        <p:spPr>
          <a:xfrm>
            <a:off x="243840" y="2600960"/>
            <a:ext cx="178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Life expectancy at birth (years)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696EDD3-9633-584F-875B-E8F3F4BF66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872708"/>
              </p:ext>
            </p:extLst>
          </p:nvPr>
        </p:nvGraphicFramePr>
        <p:xfrm>
          <a:off x="1778000" y="5580411"/>
          <a:ext cx="7772400" cy="396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1267363616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1988285182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230979093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199639203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1675771807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13114771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1960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1970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1980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1990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2000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2010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294103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E9CAB13-4279-D843-BA7D-91C954F0DDA3}"/>
              </a:ext>
            </a:extLst>
          </p:cNvPr>
          <p:cNvSpPr txBox="1"/>
          <p:nvPr/>
        </p:nvSpPr>
        <p:spPr>
          <a:xfrm>
            <a:off x="10117723" y="1302604"/>
            <a:ext cx="11833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>
                <a:solidFill>
                  <a:schemeClr val="bg1"/>
                </a:solidFill>
              </a:rPr>
              <a:t>Australia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chemeClr val="bg1"/>
                </a:solidFill>
              </a:rPr>
              <a:t>France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chemeClr val="bg1"/>
                </a:solidFill>
              </a:rPr>
              <a:t>Canada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chemeClr val="bg1"/>
                </a:solidFill>
              </a:rPr>
              <a:t>Finland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chemeClr val="bg1"/>
                </a:solidFill>
              </a:rPr>
              <a:t>UK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E2ECCA-2E4A-1D49-844B-FB7115288789}"/>
              </a:ext>
            </a:extLst>
          </p:cNvPr>
          <p:cNvSpPr txBox="1"/>
          <p:nvPr/>
        </p:nvSpPr>
        <p:spPr>
          <a:xfrm>
            <a:off x="10117723" y="2561070"/>
            <a:ext cx="1830437" cy="867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bg1"/>
                </a:solidFill>
              </a:rPr>
              <a:t>USA 2017</a:t>
            </a:r>
          </a:p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bg1"/>
                </a:solidFill>
              </a:rPr>
              <a:t>78.6</a:t>
            </a:r>
          </a:p>
        </p:txBody>
      </p:sp>
    </p:spTree>
    <p:extLst>
      <p:ext uri="{BB962C8B-B14F-4D97-AF65-F5344CB8AC3E}">
        <p14:creationId xmlns:p14="http://schemas.microsoft.com/office/powerpoint/2010/main" val="27891899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Who Pays for Long Term Care?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Woolhandler/Himmelstein analysis of NCHS data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498899450"/>
              </p:ext>
            </p:extLst>
          </p:nvPr>
        </p:nvGraphicFramePr>
        <p:xfrm>
          <a:off x="1315634" y="1074208"/>
          <a:ext cx="9560732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273522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/>
              <a:t>Texas Is Putting Abortion Facilities Out of Reach: Forcing Women to Travel 100 Miles Further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CEB174D-1122-FB4E-8E8B-6ECD3F77AFBF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Copyright © 2012 American Medical Association.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All rights reserved</a:t>
            </a:r>
          </a:p>
        </p:txBody>
      </p:sp>
      <p:sp>
        <p:nvSpPr>
          <p:cNvPr id="34820" name="Date Placeholder 3"/>
          <p:cNvSpPr txBox="1">
            <a:spLocks noGrp="1"/>
          </p:cNvSpPr>
          <p:nvPr/>
        </p:nvSpPr>
        <p:spPr bwMode="auto">
          <a:xfrm>
            <a:off x="1524000" y="6223000"/>
            <a:ext cx="2540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63500" rIns="127000" bIns="63500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100">
              <a:solidFill>
                <a:srgbClr val="999999"/>
              </a:solidFill>
              <a:latin typeface="Helvetica" charset="0"/>
            </a:endParaRPr>
          </a:p>
        </p:txBody>
      </p:sp>
      <p:sp>
        <p:nvSpPr>
          <p:cNvPr id="34822" name="Text Placeholder 2"/>
          <p:cNvSpPr txBox="1">
            <a:spLocks/>
          </p:cNvSpPr>
          <p:nvPr/>
        </p:nvSpPr>
        <p:spPr bwMode="auto">
          <a:xfrm>
            <a:off x="1524000" y="1282700"/>
            <a:ext cx="91440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0" rIns="127000" bIns="63500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>
              <a:latin typeface="Helvetica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1223BE5-2502-DE45-850F-4F2F9A5344D3}"/>
              </a:ext>
            </a:extLst>
          </p:cNvPr>
          <p:cNvGrpSpPr/>
          <p:nvPr/>
        </p:nvGrpSpPr>
        <p:grpSpPr>
          <a:xfrm>
            <a:off x="221241" y="1526762"/>
            <a:ext cx="11749518" cy="4011278"/>
            <a:chOff x="290082" y="1526762"/>
            <a:chExt cx="11749518" cy="4011278"/>
          </a:xfrm>
        </p:grpSpPr>
        <p:pic>
          <p:nvPicPr>
            <p:cNvPr id="13" name="Picture 7" descr="Cover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265644" y="1526762"/>
              <a:ext cx="6773956" cy="4011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Group 4"/>
            <p:cNvGrpSpPr/>
            <p:nvPr/>
          </p:nvGrpSpPr>
          <p:grpSpPr>
            <a:xfrm>
              <a:off x="290082" y="1526762"/>
              <a:ext cx="5007836" cy="4011278"/>
              <a:chOff x="95251" y="1526761"/>
              <a:chExt cx="6150274" cy="5242630"/>
            </a:xfrm>
          </p:grpSpPr>
          <p:pic>
            <p:nvPicPr>
              <p:cNvPr id="34825" name="Picture 7" descr="Cover"/>
              <p:cNvPicPr>
                <a:picLocks noChangeAspect="1" noChangeArrowheads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95251" y="1526762"/>
                <a:ext cx="6150274" cy="52426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Rectangle 3"/>
              <p:cNvSpPr/>
              <p:nvPr/>
            </p:nvSpPr>
            <p:spPr>
              <a:xfrm>
                <a:off x="4064000" y="1526761"/>
                <a:ext cx="2181525" cy="12350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000479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3933C3D-25B1-4D47-B713-034CC53A9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219329" cy="1325563"/>
          </a:xfrm>
        </p:spPr>
        <p:txBody>
          <a:bodyPr/>
          <a:lstStyle/>
          <a:p>
            <a:r>
              <a:rPr lang="en-US" baseline="30000" dirty="0"/>
              <a:t>2</a:t>
            </a:r>
            <a:r>
              <a:rPr lang="en-US" dirty="0"/>
              <a:t>/</a:t>
            </a:r>
            <a:r>
              <a:rPr lang="en-US" baseline="-25000" dirty="0"/>
              <a:t>3</a:t>
            </a:r>
            <a:r>
              <a:rPr lang="en-US" dirty="0"/>
              <a:t> of Bankruptcy Filers Cite Medical Bills</a:t>
            </a:r>
            <a:br>
              <a:rPr lang="en-US" dirty="0"/>
            </a:br>
            <a:r>
              <a:rPr lang="en-US" dirty="0"/>
              <a:t>or Illness-Related Work Loss as a Cause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1E1842-3970-CA4D-BA02-E78D76D83999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National Survey of Debtors, 2013-2016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Source: Himmelstein, Thorne, Lawless, </a:t>
            </a:r>
            <a:r>
              <a:rPr lang="en-US" dirty="0" err="1"/>
              <a:t>Foohey</a:t>
            </a:r>
            <a:r>
              <a:rPr lang="en-US" dirty="0"/>
              <a:t>, Woolhandler. AJPH 2019;109:431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EAA5A64-71FC-464E-910F-E1348EA6F7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4713896"/>
              </p:ext>
            </p:extLst>
          </p:nvPr>
        </p:nvGraphicFramePr>
        <p:xfrm>
          <a:off x="2032000" y="1585732"/>
          <a:ext cx="8128000" cy="47687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0F4BF12-18F0-C343-9D72-337BD54EA2A0}"/>
              </a:ext>
            </a:extLst>
          </p:cNvPr>
          <p:cNvSpPr txBox="1"/>
          <p:nvPr/>
        </p:nvSpPr>
        <p:spPr>
          <a:xfrm>
            <a:off x="58271" y="2822265"/>
            <a:ext cx="32293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“Work Loss” defined here as “Work loss due to illness”</a:t>
            </a:r>
          </a:p>
        </p:txBody>
      </p:sp>
    </p:spTree>
    <p:extLst>
      <p:ext uri="{BB962C8B-B14F-4D97-AF65-F5344CB8AC3E}">
        <p14:creationId xmlns:p14="http://schemas.microsoft.com/office/powerpoint/2010/main" val="12132765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Most of the Medically Bankrupt Had Insurance at the Onset of Their Illness</a:t>
            </a:r>
            <a:endParaRPr lang="en-US" sz="20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</a:t>
            </a:r>
            <a:r>
              <a:rPr lang="en-US" dirty="0" err="1"/>
              <a:t>Himmelstein</a:t>
            </a:r>
            <a:r>
              <a:rPr lang="en-US" dirty="0"/>
              <a:t> et al. Am J Med: August, 2009</a:t>
            </a:r>
          </a:p>
        </p:txBody>
      </p:sp>
      <p:graphicFrame>
        <p:nvGraphicFramePr>
          <p:cNvPr id="4" name="Chart 3"/>
          <p:cNvGraphicFramePr/>
          <p:nvPr/>
        </p:nvGraphicFramePr>
        <p:xfrm>
          <a:off x="3042095" y="1797867"/>
          <a:ext cx="8453372" cy="4894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609731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 Bills Are Most Common Reason for Collection Calls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/>
              <a:t>Medical collection calls were the only category which did not differ by income</a:t>
            </a:r>
          </a:p>
          <a:p>
            <a:r>
              <a:rPr lang="en-US"/>
              <a:t>Consumer Financial Protection Bureau, January 2017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2284060"/>
            <a:ext cx="33297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Percent of Consumers Receiving Collection Calls with Specific Type of Debt</a:t>
            </a:r>
          </a:p>
        </p:txBody>
      </p:sp>
      <p:graphicFrame>
        <p:nvGraphicFramePr>
          <p:cNvPr id="5" name="Chart 4"/>
          <p:cNvGraphicFramePr/>
          <p:nvPr/>
        </p:nvGraphicFramePr>
        <p:xfrm>
          <a:off x="3329796" y="1690688"/>
          <a:ext cx="8333116" cy="4326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948798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22A50-D86F-7140-91DD-2EBAD0A0F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4088"/>
            <a:ext cx="10515600" cy="1325563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4900" dirty="0"/>
              <a:t>Health Costs Force Millions into Debt </a:t>
            </a:r>
            <a:br>
              <a:rPr lang="en-US" sz="4900" dirty="0"/>
            </a:br>
            <a:r>
              <a:rPr lang="en-US" sz="4900" dirty="0"/>
              <a:t>And to Forego Other Essentials</a:t>
            </a:r>
            <a:br>
              <a:rPr lang="en-US" dirty="0"/>
            </a:br>
            <a:r>
              <a:rPr lang="en-US" sz="3100" dirty="0">
                <a:solidFill>
                  <a:srgbClr val="FFFF00"/>
                </a:solidFill>
                <a:ea typeface="+mn-ea"/>
              </a:rPr>
              <a:t>Total borrowing to pay health costs: $88 billion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2ABF70-D9B3-1A44-BA82-C2807880FB90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 err="1"/>
              <a:t>Westhealth</a:t>
            </a:r>
            <a:r>
              <a:rPr lang="en-US" dirty="0"/>
              <a:t>/Gallup. Public Perceptions of the US Healthcare System - 2019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06157A-4EB5-1240-88AE-4E0035689767}"/>
              </a:ext>
            </a:extLst>
          </p:cNvPr>
          <p:cNvSpPr txBox="1"/>
          <p:nvPr/>
        </p:nvSpPr>
        <p:spPr>
          <a:xfrm>
            <a:off x="81023" y="2430684"/>
            <a:ext cx="26721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Percent of adults who borrowed money or reduced spending due to health care costs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07D7696-B016-604F-A6CB-66CC21C281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4686576"/>
              </p:ext>
            </p:extLst>
          </p:nvPr>
        </p:nvGraphicFramePr>
        <p:xfrm>
          <a:off x="2604053" y="1690688"/>
          <a:ext cx="9253330" cy="4447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202099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Despite Medicare, U.S. Seniors Have More Cost-Related Access Problems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Source: Health Affairs 2017;36:2123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932183930"/>
              </p:ext>
            </p:extLst>
          </p:nvPr>
        </p:nvGraphicFramePr>
        <p:xfrm>
          <a:off x="2343955" y="1690688"/>
          <a:ext cx="9326270" cy="4326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2058769"/>
            <a:ext cx="23439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cs typeface="Franklin Gothic Book"/>
              </a:rPr>
              <a:t>Percent of persons &gt;65 reporting cost-related access problems in past year</a:t>
            </a:r>
          </a:p>
        </p:txBody>
      </p:sp>
    </p:spTree>
    <p:extLst>
      <p:ext uri="{BB962C8B-B14F-4D97-AF65-F5344CB8AC3E}">
        <p14:creationId xmlns:p14="http://schemas.microsoft.com/office/powerpoint/2010/main" val="16356318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Medicare Needs Improvement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/>
              <a:t>Commonwealth Fund, May 12,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" y="2471738"/>
            <a:ext cx="33693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Percent of seniors spending at least 20% of income on premiums and out-of-pocket costs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69365" y="5467364"/>
            <a:ext cx="75344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Income Group (% of Federal Poverty Level)</a:t>
            </a: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635270183"/>
              </p:ext>
            </p:extLst>
          </p:nvPr>
        </p:nvGraphicFramePr>
        <p:xfrm>
          <a:off x="3201549" y="1208206"/>
          <a:ext cx="8466989" cy="4347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/>
          <p:nvPr/>
        </p:nvSpPr>
        <p:spPr>
          <a:xfrm>
            <a:off x="3816406" y="2949506"/>
            <a:ext cx="4413194" cy="1347649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For many seniors, </a:t>
            </a:r>
          </a:p>
          <a:p>
            <a:pPr algn="ctr"/>
            <a:r>
              <a:rPr lang="en-US" sz="2800" dirty="0"/>
              <a:t>medical costs consume </a:t>
            </a:r>
          </a:p>
          <a:p>
            <a:pPr algn="ctr"/>
            <a:r>
              <a:rPr lang="en-US" sz="2800" dirty="0"/>
              <a:t>more than 1/5</a:t>
            </a:r>
            <a:r>
              <a:rPr lang="en-US" sz="2800" baseline="30000" dirty="0"/>
              <a:t>th</a:t>
            </a:r>
            <a:r>
              <a:rPr lang="en-US" sz="2800" dirty="0"/>
              <a:t> of income </a:t>
            </a:r>
          </a:p>
        </p:txBody>
      </p:sp>
    </p:spTree>
    <p:extLst>
      <p:ext uri="{BB962C8B-B14F-4D97-AF65-F5344CB8AC3E}">
        <p14:creationId xmlns:p14="http://schemas.microsoft.com/office/powerpoint/2010/main" val="6040524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1" name="Rectangle 2">
            <a:extLst>
              <a:ext uri="{FF2B5EF4-FFF2-40B4-BE49-F238E27FC236}">
                <a16:creationId xmlns:a16="http://schemas.microsoft.com/office/drawing/2014/main" id="{EB0095AB-E33E-FA4B-AA37-A5A5621AE3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373" y="609600"/>
            <a:ext cx="10863469" cy="5715000"/>
          </a:xfrm>
        </p:spPr>
        <p:txBody>
          <a:bodyPr/>
          <a:lstStyle/>
          <a:p>
            <a:pPr eaLnBrk="1" hangingPunct="1"/>
            <a:r>
              <a:rPr lang="en-US" altLang="en-US" sz="8000" dirty="0"/>
              <a:t>Rising Economic and Health Inequality</a:t>
            </a:r>
            <a:r>
              <a:rPr lang="en-US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08489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 Family Income for Each Fifth:</a:t>
            </a:r>
            <a:br>
              <a:rPr lang="en-US" dirty="0"/>
            </a:br>
            <a:r>
              <a:rPr lang="en-US" sz="2800" dirty="0"/>
              <a:t>1966 </a:t>
            </a:r>
            <a:r>
              <a:rPr lang="mr-IN" sz="2800" dirty="0"/>
              <a:t>–</a:t>
            </a:r>
            <a:r>
              <a:rPr lang="en-US" sz="2800" dirty="0"/>
              <a:t> 2018 (Inflation Adjusted)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6011057"/>
            <a:ext cx="8175812" cy="846943"/>
          </a:xfrm>
        </p:spPr>
        <p:txBody>
          <a:bodyPr/>
          <a:lstStyle/>
          <a:p>
            <a:r>
              <a:rPr lang="en-US" dirty="0"/>
              <a:t>Source: Bureau of the Census</a:t>
            </a:r>
          </a:p>
          <a:p>
            <a:r>
              <a:rPr lang="en-US" dirty="0"/>
              <a:t>Constant USD, 2018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2528" y="2103767"/>
            <a:ext cx="13644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Income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0014C7E-39B8-6449-9C75-BE79DBE438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4709170"/>
              </p:ext>
            </p:extLst>
          </p:nvPr>
        </p:nvGraphicFramePr>
        <p:xfrm>
          <a:off x="172528" y="1523737"/>
          <a:ext cx="11562272" cy="4408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96482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Rectangle 2">
            <a:extLst>
              <a:ext uri="{FF2B5EF4-FFF2-40B4-BE49-F238E27FC236}">
                <a16:creationId xmlns:a16="http://schemas.microsoft.com/office/drawing/2014/main" id="{58C22891-37C4-C44F-9E5F-FFD7941A163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09800" y="2130426"/>
            <a:ext cx="7772400" cy="1470025"/>
          </a:xfrm>
        </p:spPr>
        <p:txBody>
          <a:bodyPr anchor="ctr">
            <a:normAutofit fontScale="90000"/>
          </a:bodyPr>
          <a:lstStyle/>
          <a:p>
            <a:pPr eaLnBrk="1" hangingPunct="1"/>
            <a:r>
              <a:rPr lang="en-US" altLang="en-US" sz="9600" dirty="0"/>
              <a:t>The Uninsured</a:t>
            </a:r>
          </a:p>
        </p:txBody>
      </p:sp>
    </p:spTree>
    <p:extLst>
      <p:ext uri="{BB962C8B-B14F-4D97-AF65-F5344CB8AC3E}">
        <p14:creationId xmlns:p14="http://schemas.microsoft.com/office/powerpoint/2010/main" val="39322969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6C7B3-9C60-F34C-A84C-3B1EFD165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Women Health Workers’ Low Pay</a:t>
            </a:r>
            <a:br>
              <a:rPr lang="en-US" dirty="0"/>
            </a:br>
            <a:r>
              <a:rPr lang="en-US" sz="2800" dirty="0"/>
              <a:t>1.7 million of them – and their children – live in poverty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FB5EB-FDA3-CB44-8AF7-87774963D29B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Source: Himmelstein K, Am J Public Health 2019;109:198</a:t>
            </a:r>
          </a:p>
          <a:p>
            <a:r>
              <a:rPr lang="en-US" dirty="0"/>
              <a:t>Note: 34.9% of the 14.1 million women health care workers earn &lt; $15/hour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38B10C4-E94F-AD41-8EBC-2E2924003E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6381264"/>
              </p:ext>
            </p:extLst>
          </p:nvPr>
        </p:nvGraphicFramePr>
        <p:xfrm>
          <a:off x="119270" y="1540565"/>
          <a:ext cx="11926956" cy="4476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731549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0FC477-7922-D24A-9BB5-9EBFC501E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Lower Income, Shorter Lives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D9FB9B-C7AE-A242-BCBA-3E24DD9C2FF5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GAO – Income and Wealth Disparities Continue Through Old Age. Aug 2019 (data from HRS)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83B114-97A7-4B42-83B6-6DB489FF72A3}"/>
              </a:ext>
            </a:extLst>
          </p:cNvPr>
          <p:cNvSpPr txBox="1"/>
          <p:nvPr/>
        </p:nvSpPr>
        <p:spPr>
          <a:xfrm>
            <a:off x="69574" y="2228671"/>
            <a:ext cx="32003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Percent of persons age 51-61 in 1992 still alive in 2014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527A79-433E-E646-A4C0-73B84F630419}"/>
              </a:ext>
            </a:extLst>
          </p:cNvPr>
          <p:cNvSpPr txBox="1"/>
          <p:nvPr/>
        </p:nvSpPr>
        <p:spPr>
          <a:xfrm>
            <a:off x="5547727" y="5383817"/>
            <a:ext cx="3640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chemeClr val="bg1"/>
                </a:solidFill>
              </a:rPr>
              <a:t>Income (Mid Career)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9860BAB-29EE-4C4D-B823-20099409EC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6619401"/>
              </p:ext>
            </p:extLst>
          </p:nvPr>
        </p:nvGraphicFramePr>
        <p:xfrm>
          <a:off x="3269972" y="950964"/>
          <a:ext cx="8428383" cy="4813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48730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/>
              <a:t>Widening Gap in Life Expectancy Between High and Low Earners</a:t>
            </a:r>
            <a:endParaRPr lang="en-US" sz="1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Source: </a:t>
            </a:r>
            <a:r>
              <a:rPr lang="en-US" dirty="0">
                <a:latin typeface="+mn-lt"/>
                <a:cs typeface="Franklin Gothic Book"/>
              </a:rPr>
              <a:t>Waldron. ORES, Social Security Admin, #108, 2007</a:t>
            </a: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3793969077"/>
              </p:ext>
            </p:extLst>
          </p:nvPr>
        </p:nvGraphicFramePr>
        <p:xfrm>
          <a:off x="485140" y="1690687"/>
          <a:ext cx="11221720" cy="4326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85140" y="2193342"/>
            <a:ext cx="24075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cs typeface="Franklin Gothic Book"/>
              </a:rPr>
              <a:t>Remaining Life Expectancy for Men Turning 60</a:t>
            </a:r>
          </a:p>
        </p:txBody>
      </p:sp>
    </p:spTree>
    <p:extLst>
      <p:ext uri="{BB962C8B-B14F-4D97-AF65-F5344CB8AC3E}">
        <p14:creationId xmlns:p14="http://schemas.microsoft.com/office/powerpoint/2010/main" val="31464117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69" name="Rectangle 2">
            <a:extLst>
              <a:ext uri="{FF2B5EF4-FFF2-40B4-BE49-F238E27FC236}">
                <a16:creationId xmlns:a16="http://schemas.microsoft.com/office/drawing/2014/main" id="{6867665C-FC2B-3048-97F5-BACB13D359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Income Inequality Worst in USA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28D450-FA51-7B49-85AB-C39EEC2F60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World Top Incomes database – data are for 2017 or most recent available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CACFE5-6964-F549-B54C-C303CA3BC4CE}"/>
              </a:ext>
            </a:extLst>
          </p:cNvPr>
          <p:cNvSpPr txBox="1"/>
          <p:nvPr/>
        </p:nvSpPr>
        <p:spPr>
          <a:xfrm>
            <a:off x="318053" y="2636204"/>
            <a:ext cx="14427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Top 1% income share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D82CB7F-91B9-9845-986E-3C487DD192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5146024"/>
              </p:ext>
            </p:extLst>
          </p:nvPr>
        </p:nvGraphicFramePr>
        <p:xfrm>
          <a:off x="1630016" y="1310641"/>
          <a:ext cx="9891423" cy="4700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189954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F4369-645F-1F4A-BF8C-4245FF613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Nations Ameliorate Poverty</a:t>
            </a:r>
            <a:br>
              <a:rPr lang="en-US" dirty="0"/>
            </a:br>
            <a:r>
              <a:rPr lang="en-US" dirty="0"/>
              <a:t>Through Taxes and Social Spending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324B66-B6BF-9B47-9359-D46313B65589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OECD Poverty Statistics, 2019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8E68CD-2A41-174A-BF27-AEE52ED04484}"/>
              </a:ext>
            </a:extLst>
          </p:cNvPr>
          <p:cNvSpPr txBox="1"/>
          <p:nvPr/>
        </p:nvSpPr>
        <p:spPr>
          <a:xfrm>
            <a:off x="71230" y="2474844"/>
            <a:ext cx="23936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Percent with incomes &lt;50% of median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28D3337-A419-3C4C-95A8-42E538C342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5310084"/>
              </p:ext>
            </p:extLst>
          </p:nvPr>
        </p:nvGraphicFramePr>
        <p:xfrm>
          <a:off x="2252654" y="1461052"/>
          <a:ext cx="9545093" cy="45557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556243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Incarceration Rates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/>
              <a:t>Walmsley </a:t>
            </a:r>
            <a:r>
              <a:rPr lang="mr-IN"/>
              <a:t>–</a:t>
            </a:r>
            <a:r>
              <a:rPr lang="en-US"/>
              <a:t> World Prison Population List, 11</a:t>
            </a:r>
            <a:r>
              <a:rPr lang="en-US" baseline="30000"/>
              <a:t>th</a:t>
            </a:r>
            <a:r>
              <a:rPr lang="en-US"/>
              <a:t> Ed.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023" y="2166512"/>
            <a:ext cx="17362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Prisoners per 100,000 population</a:t>
            </a:r>
          </a:p>
        </p:txBody>
      </p:sp>
      <p:graphicFrame>
        <p:nvGraphicFramePr>
          <p:cNvPr id="5" name="Chart 4"/>
          <p:cNvGraphicFramePr/>
          <p:nvPr/>
        </p:nvGraphicFramePr>
        <p:xfrm>
          <a:off x="1817225" y="1460366"/>
          <a:ext cx="9536575" cy="4556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102309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DD9F4-907C-D249-8F12-3DC57FBC8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Prison and Jail Population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6F4B3-EFCB-CA44-A467-F00D52ED7067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Note: 13% of Black men cannot vote because of criminal records: &gt;1 of 4 in AL, FL, MS, IA, NM, WA, WY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Note: BJS changed prison census method in 2005 causing data discontinuity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Source: Historical Statistics and Stat. Abstract of the US ., Bur. of Justice Stats., NYT 10/23/98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BAD774A-D451-9E43-A6B5-936A9C6499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1566361"/>
              </p:ext>
            </p:extLst>
          </p:nvPr>
        </p:nvGraphicFramePr>
        <p:xfrm>
          <a:off x="239486" y="1404257"/>
          <a:ext cx="11212285" cy="4612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776720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7" name="Rectangle 2">
            <a:extLst>
              <a:ext uri="{FF2B5EF4-FFF2-40B4-BE49-F238E27FC236}">
                <a16:creationId xmlns:a16="http://schemas.microsoft.com/office/drawing/2014/main" id="{5DDB3C09-83BE-6546-9BC1-38613AED65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533400"/>
            <a:ext cx="9753600" cy="5715000"/>
          </a:xfrm>
        </p:spPr>
        <p:txBody>
          <a:bodyPr/>
          <a:lstStyle/>
          <a:p>
            <a:pPr eaLnBrk="1" hangingPunct="1"/>
            <a:r>
              <a:rPr lang="en-US" altLang="en-US" sz="8800" dirty="0"/>
              <a:t>Persistent Racial Inequalities</a:t>
            </a:r>
          </a:p>
        </p:txBody>
      </p:sp>
    </p:spTree>
    <p:extLst>
      <p:ext uri="{BB962C8B-B14F-4D97-AF65-F5344CB8AC3E}">
        <p14:creationId xmlns:p14="http://schemas.microsoft.com/office/powerpoint/2010/main" val="34834036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Black and Native Americans </a:t>
            </a:r>
            <a:br>
              <a:rPr lang="en-US" dirty="0"/>
            </a:br>
            <a:r>
              <a:rPr lang="en-US" dirty="0"/>
              <a:t>Die Younger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Source: CDC and HIS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Note: Hispanics can be of any race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973343"/>
            <a:ext cx="2255520" cy="18158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Life Expectancy at birth (years)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760839991"/>
              </p:ext>
            </p:extLst>
          </p:nvPr>
        </p:nvGraphicFramePr>
        <p:xfrm>
          <a:off x="2159861" y="1515708"/>
          <a:ext cx="9291910" cy="4406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487003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70C822-C50E-A74F-83BC-186DD5A64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72800" cy="1325563"/>
          </a:xfrm>
        </p:spPr>
        <p:txBody>
          <a:bodyPr/>
          <a:lstStyle/>
          <a:p>
            <a:r>
              <a:rPr lang="en-US" dirty="0"/>
              <a:t>Indian Health Service:</a:t>
            </a:r>
            <a:br>
              <a:rPr lang="en-US" dirty="0"/>
            </a:br>
            <a:r>
              <a:rPr lang="en-US" dirty="0"/>
              <a:t>Grossly Underfunded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6C1410-4892-F149-BFBD-D9CD24B8A1CA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Source: National Tribal Budget Formulation Workgroup, April 2018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Note: Estimated spending shortfall, including facility upgrades = $36.83 billion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4800DF-FB9C-ED4B-B52F-CB7E5231D706}"/>
              </a:ext>
            </a:extLst>
          </p:cNvPr>
          <p:cNvSpPr txBox="1"/>
          <p:nvPr/>
        </p:nvSpPr>
        <p:spPr>
          <a:xfrm>
            <a:off x="217714" y="2383971"/>
            <a:ext cx="304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Medical spending 2017 </a:t>
            </a:r>
            <a:r>
              <a:rPr lang="en-US" sz="2800" b="1" i="1" dirty="0">
                <a:solidFill>
                  <a:schemeClr val="bg1"/>
                </a:solidFill>
              </a:rPr>
              <a:t>per user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9F235CD-0BB6-5E4F-B654-B8CD5F0FF5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6654833"/>
              </p:ext>
            </p:extLst>
          </p:nvPr>
        </p:nvGraphicFramePr>
        <p:xfrm>
          <a:off x="2275115" y="1690689"/>
          <a:ext cx="9350828" cy="4242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45533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Uninsured All Year, 1940-2018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440403334"/>
              </p:ext>
            </p:extLst>
          </p:nvPr>
        </p:nvGraphicFramePr>
        <p:xfrm>
          <a:off x="1369169" y="1273456"/>
          <a:ext cx="9984631" cy="473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2333289"/>
            <a:ext cx="1612591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  <a:cs typeface="Franklin Gothic Book"/>
              </a:rPr>
              <a:t>Millions</a:t>
            </a:r>
          </a:p>
        </p:txBody>
      </p:sp>
      <p:sp>
        <p:nvSpPr>
          <p:cNvPr id="9" name="Down Arrow Callout 8"/>
          <p:cNvSpPr/>
          <p:nvPr/>
        </p:nvSpPr>
        <p:spPr>
          <a:xfrm>
            <a:off x="4321586" y="1720053"/>
            <a:ext cx="1855820" cy="1922203"/>
          </a:xfrm>
          <a:prstGeom prst="downArrowCallout">
            <a:avLst>
              <a:gd name="adj1" fmla="val 16462"/>
              <a:gd name="adj2" fmla="val 18901"/>
              <a:gd name="adj3" fmla="val 25000"/>
              <a:gd name="adj4" fmla="val 49311"/>
            </a:avLst>
          </a:prstGeom>
          <a:solidFill>
            <a:schemeClr val="accent1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ea typeface="Franklin Gothic Book" charset="0"/>
                <a:cs typeface="Franklin Gothic Book" charset="0"/>
              </a:rPr>
              <a:t>Medicare / Medicaid</a:t>
            </a:r>
          </a:p>
        </p:txBody>
      </p:sp>
      <p:sp>
        <p:nvSpPr>
          <p:cNvPr id="7" name="Text Placeholder 6"/>
          <p:cNvSpPr txBox="1">
            <a:spLocks/>
          </p:cNvSpPr>
          <p:nvPr/>
        </p:nvSpPr>
        <p:spPr>
          <a:xfrm>
            <a:off x="0" y="6011056"/>
            <a:ext cx="8175812" cy="846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4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Source: Social Security </a:t>
            </a:r>
            <a:r>
              <a:rPr lang="en-US" dirty="0" err="1"/>
              <a:t>Bul</a:t>
            </a:r>
            <a:r>
              <a:rPr lang="en-US" dirty="0"/>
              <a:t>, HIAA, CPS, and CBO estimate</a:t>
            </a:r>
          </a:p>
        </p:txBody>
      </p:sp>
    </p:spTree>
    <p:extLst>
      <p:ext uri="{BB962C8B-B14F-4D97-AF65-F5344CB8AC3E}">
        <p14:creationId xmlns:p14="http://schemas.microsoft.com/office/powerpoint/2010/main" val="268324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E1A0873-C645-574B-93F5-18B137278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Race/Ethnicity and Maternal Mortality</a:t>
            </a:r>
            <a:br>
              <a:rPr lang="en-US" dirty="0"/>
            </a:br>
            <a:r>
              <a:rPr lang="en-US" sz="2800" dirty="0"/>
              <a:t>Every group in the US does worse than Canadians 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E1427-865E-C647-94E5-79E4ACA74617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MMWR September 2019 and OECD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773663-22E5-C44D-9952-020AAE5B79A5}"/>
              </a:ext>
            </a:extLst>
          </p:cNvPr>
          <p:cNvSpPr txBox="1"/>
          <p:nvPr/>
        </p:nvSpPr>
        <p:spPr>
          <a:xfrm>
            <a:off x="185057" y="2394857"/>
            <a:ext cx="23186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Maternal </a:t>
            </a:r>
          </a:p>
          <a:p>
            <a:r>
              <a:rPr lang="en-US" sz="2800" dirty="0">
                <a:solidFill>
                  <a:schemeClr val="bg1"/>
                </a:solidFill>
              </a:rPr>
              <a:t>deaths / 100,000 live births, 2016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85C8EA6-72E8-C34D-A411-9D8CD241E8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0652547"/>
              </p:ext>
            </p:extLst>
          </p:nvPr>
        </p:nvGraphicFramePr>
        <p:xfrm>
          <a:off x="2601687" y="1458686"/>
          <a:ext cx="9329056" cy="4452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145039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Median Family Income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Bureau of the Census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073" y="1962018"/>
            <a:ext cx="1833270" cy="22467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Median income</a:t>
            </a:r>
          </a:p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(Inflation-adjusted 2015 $s)</a:t>
            </a: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435646918"/>
              </p:ext>
            </p:extLst>
          </p:nvPr>
        </p:nvGraphicFramePr>
        <p:xfrm>
          <a:off x="1524000" y="1333500"/>
          <a:ext cx="10324988" cy="4677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667753" y="2820330"/>
            <a:ext cx="1282723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800" dirty="0">
                <a:ea typeface="Franklin Gothic Medium" charset="0"/>
                <a:cs typeface="Franklin Gothic Medium" charset="0"/>
              </a:rPr>
              <a:t>Whites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56802" y="4480114"/>
            <a:ext cx="1242648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800" dirty="0">
                <a:ea typeface="Franklin Gothic Medium" charset="0"/>
                <a:cs typeface="Franklin Gothic Medium" charset="0"/>
              </a:rPr>
              <a:t>Blacks</a:t>
            </a:r>
          </a:p>
        </p:txBody>
      </p:sp>
    </p:spTree>
    <p:extLst>
      <p:ext uri="{BB962C8B-B14F-4D97-AF65-F5344CB8AC3E}">
        <p14:creationId xmlns:p14="http://schemas.microsoft.com/office/powerpoint/2010/main" val="30888033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85C6F-8A4A-DA40-9BC6-DF03365AD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Growing Wealth Gap for Minorities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2D881F-FE50-CB48-B4CD-A2651BCAFD82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Kochhar-Pew Research Center, 12/12/14 – Based on Federal Reserve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8AC28C-5AD2-6A47-B1BD-B70A33BD04A4}"/>
              </a:ext>
            </a:extLst>
          </p:cNvPr>
          <p:cNvSpPr txBox="1"/>
          <p:nvPr/>
        </p:nvSpPr>
        <p:spPr>
          <a:xfrm>
            <a:off x="152401" y="2231572"/>
            <a:ext cx="1981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Median household net worth (2013 $s)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719D1A8-ADF9-FC44-A220-F6E8DFA6B2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3594357"/>
              </p:ext>
            </p:extLst>
          </p:nvPr>
        </p:nvGraphicFramePr>
        <p:xfrm>
          <a:off x="2133602" y="1415143"/>
          <a:ext cx="9448798" cy="4601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680187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01C2674-55B5-6843-9F81-A125AC2723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5142766"/>
              </p:ext>
            </p:extLst>
          </p:nvPr>
        </p:nvGraphicFramePr>
        <p:xfrm>
          <a:off x="89451" y="1570383"/>
          <a:ext cx="11479697" cy="4446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813DD786-D8FF-5149-8337-02E97331F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School Segregation </a:t>
            </a:r>
            <a:br>
              <a:rPr lang="en-US" dirty="0"/>
            </a:br>
            <a:r>
              <a:rPr lang="en-US" dirty="0"/>
              <a:t>Increased 1988-2016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31D673-29A8-7840-BA39-6628AAEEDEA5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Harming Our Common Future. Civil Rights Project. May 10, 2019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DD943F-5A94-AF4C-8196-A7B83EA5DF97}"/>
              </a:ext>
            </a:extLst>
          </p:cNvPr>
          <p:cNvSpPr txBox="1"/>
          <p:nvPr/>
        </p:nvSpPr>
        <p:spPr>
          <a:xfrm>
            <a:off x="206829" y="2418618"/>
            <a:ext cx="28411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Share of Black students in schools with &lt;10% White students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91DA5F-5F2F-F84F-8CDC-BC4F50D0D920}"/>
              </a:ext>
            </a:extLst>
          </p:cNvPr>
          <p:cNvSpPr/>
          <p:nvPr/>
        </p:nvSpPr>
        <p:spPr>
          <a:xfrm>
            <a:off x="206829" y="4139289"/>
            <a:ext cx="1292088" cy="51683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1988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242A30-3834-AC4B-A3D1-B9140D8980C2}"/>
              </a:ext>
            </a:extLst>
          </p:cNvPr>
          <p:cNvSpPr/>
          <p:nvPr/>
        </p:nvSpPr>
        <p:spPr>
          <a:xfrm>
            <a:off x="206829" y="4793975"/>
            <a:ext cx="1292088" cy="51683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25347634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/>
        </p:nvGraphicFramePr>
        <p:xfrm>
          <a:off x="143266" y="1690689"/>
          <a:ext cx="12048734" cy="42021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Job Discrimination Persists</a:t>
            </a:r>
            <a:br>
              <a:rPr lang="en-US" dirty="0"/>
            </a:br>
            <a:r>
              <a:rPr lang="en-US" sz="3100" dirty="0"/>
              <a:t>Experimental Study of the Impact of “Whitening” Resumes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Source: Kang SK, et al. Admin </a:t>
            </a:r>
            <a:r>
              <a:rPr lang="en-US" dirty="0" err="1"/>
              <a:t>SciQ</a:t>
            </a:r>
            <a:r>
              <a:rPr lang="en-US" dirty="0"/>
              <a:t>, 2016 </a:t>
            </a:r>
            <a:r>
              <a:rPr lang="mr-IN" dirty="0"/>
              <a:t>–</a:t>
            </a:r>
            <a:r>
              <a:rPr lang="en-US" dirty="0"/>
              <a:t> Job ads with pro-diversity language yielded same result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*e.g., change “Lamar J. Smith” to “L. James Smith” or “Lei </a:t>
            </a:r>
            <a:r>
              <a:rPr lang="en-US" dirty="0" err="1"/>
              <a:t>Zhange</a:t>
            </a:r>
            <a:r>
              <a:rPr lang="en-US" dirty="0"/>
              <a:t>” to “Luke Zhang”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** e.g., change “Aspiring Asian Business Leaders” to “Aspiring Business Leaders”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3265" y="1757687"/>
            <a:ext cx="2871397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Callback rate after resume submitted</a:t>
            </a:r>
          </a:p>
        </p:txBody>
      </p:sp>
      <p:sp useBgFill="1">
        <p:nvSpPr>
          <p:cNvPr id="4" name="Rectangle 3"/>
          <p:cNvSpPr/>
          <p:nvPr/>
        </p:nvSpPr>
        <p:spPr>
          <a:xfrm>
            <a:off x="7443469" y="1691344"/>
            <a:ext cx="297329" cy="4151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" name="TextBox 4"/>
          <p:cNvSpPr txBox="1"/>
          <p:nvPr/>
        </p:nvSpPr>
        <p:spPr>
          <a:xfrm>
            <a:off x="3830466" y="1710128"/>
            <a:ext cx="3613003" cy="461665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Black Applicant</a:t>
            </a:r>
          </a:p>
        </p:txBody>
      </p:sp>
      <p:sp useBgFill="1">
        <p:nvSpPr>
          <p:cNvPr id="9" name="TextBox 8"/>
          <p:cNvSpPr txBox="1"/>
          <p:nvPr/>
        </p:nvSpPr>
        <p:spPr>
          <a:xfrm>
            <a:off x="7740797" y="1710128"/>
            <a:ext cx="3613003" cy="461665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Asian Applicant</a:t>
            </a:r>
          </a:p>
        </p:txBody>
      </p:sp>
    </p:spTree>
    <p:extLst>
      <p:ext uri="{BB962C8B-B14F-4D97-AF65-F5344CB8AC3E}">
        <p14:creationId xmlns:p14="http://schemas.microsoft.com/office/powerpoint/2010/main" val="9106413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Driving While Black</a:t>
            </a:r>
            <a:br>
              <a:rPr lang="en-US"/>
            </a:br>
            <a:r>
              <a:rPr lang="en-US" sz="2400"/>
              <a:t>More Likely to Be Searched, Less Likely to Be Found with Contraband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/>
              <a:t>NY Times 10/25/15</a:t>
            </a:r>
          </a:p>
        </p:txBody>
      </p:sp>
      <p:graphicFrame>
        <p:nvGraphicFramePr>
          <p:cNvPr id="4" name="Chart 3"/>
          <p:cNvGraphicFramePr/>
          <p:nvPr/>
        </p:nvGraphicFramePr>
        <p:xfrm>
          <a:off x="2854934" y="1561171"/>
          <a:ext cx="8954207" cy="4408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1735" y="1690688"/>
            <a:ext cx="21305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Black Rate / White Rate</a:t>
            </a:r>
          </a:p>
          <a:p>
            <a:r>
              <a:rPr lang="en-US" sz="2400">
                <a:solidFill>
                  <a:schemeClr val="bg1"/>
                </a:solidFill>
              </a:rPr>
              <a:t>(1.0 = Equally Likely)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6311" y="3622888"/>
            <a:ext cx="2085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Car Searched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6311" y="4082309"/>
            <a:ext cx="20858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Contraband Found Among Those Searched</a:t>
            </a:r>
          </a:p>
        </p:txBody>
      </p:sp>
      <p:sp>
        <p:nvSpPr>
          <p:cNvPr id="9" name="Rectangle 8"/>
          <p:cNvSpPr/>
          <p:nvPr/>
        </p:nvSpPr>
        <p:spPr>
          <a:xfrm>
            <a:off x="238493" y="3721899"/>
            <a:ext cx="212734" cy="234007"/>
          </a:xfrm>
          <a:prstGeom prst="rect">
            <a:avLst/>
          </a:prstGeom>
          <a:solidFill>
            <a:schemeClr val="accent1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38493" y="4188564"/>
            <a:ext cx="212734" cy="234007"/>
          </a:xfrm>
          <a:prstGeom prst="rect">
            <a:avLst/>
          </a:prstGeom>
          <a:solidFill>
            <a:schemeClr val="accent2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9133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Police More Likely to Kill Minority Men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AJPH 2018;108:1241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2188786"/>
            <a:ext cx="230562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Police killings per 100,000 men</a:t>
            </a:r>
          </a:p>
        </p:txBody>
      </p:sp>
      <p:graphicFrame>
        <p:nvGraphicFramePr>
          <p:cNvPr id="6" name="Chart 5"/>
          <p:cNvGraphicFramePr/>
          <p:nvPr/>
        </p:nvGraphicFramePr>
        <p:xfrm>
          <a:off x="2184400" y="1235770"/>
          <a:ext cx="9169400" cy="4780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C6782B56-83D7-8D40-B786-C9152EC36DF5}"/>
              </a:ext>
            </a:extLst>
          </p:cNvPr>
          <p:cNvSpPr/>
          <p:nvPr/>
        </p:nvSpPr>
        <p:spPr>
          <a:xfrm>
            <a:off x="2305626" y="1616134"/>
            <a:ext cx="5943600" cy="1726506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2800" dirty="0"/>
              <a:t>Police killings per day in USA: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2.8</a:t>
            </a:r>
          </a:p>
          <a:p>
            <a:pPr algn="ctr"/>
            <a:r>
              <a:rPr lang="en-US" sz="2800" dirty="0"/>
              <a:t>Police killings account for </a:t>
            </a:r>
          </a:p>
          <a:p>
            <a:pPr algn="ctr">
              <a:spcAft>
                <a:spcPts val="1200"/>
              </a:spcAft>
            </a:pPr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8% of all USA homicides</a:t>
            </a:r>
          </a:p>
        </p:txBody>
      </p:sp>
    </p:spTree>
    <p:extLst>
      <p:ext uri="{BB962C8B-B14F-4D97-AF65-F5344CB8AC3E}">
        <p14:creationId xmlns:p14="http://schemas.microsoft.com/office/powerpoint/2010/main" val="24330262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Causes of Black/White Disparity </a:t>
            </a:r>
            <a:br>
              <a:rPr lang="en-US"/>
            </a:br>
            <a:r>
              <a:rPr lang="en-US"/>
              <a:t>In Adult Mortality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/>
              <a:t>MMWR May 2, 2017</a:t>
            </a:r>
          </a:p>
          <a:p>
            <a:r>
              <a:rPr lang="en-US"/>
              <a:t>Note: “Other” includes conditions (e.g., diabetes) for which Black death rates are higher and some (e.g., COPD, cirrhosis) for which Black death rates are lower.</a:t>
            </a:r>
          </a:p>
        </p:txBody>
      </p:sp>
      <p:graphicFrame>
        <p:nvGraphicFramePr>
          <p:cNvPr id="4" name="Chart 3"/>
          <p:cNvGraphicFramePr/>
          <p:nvPr/>
        </p:nvGraphicFramePr>
        <p:xfrm>
          <a:off x="2057400" y="1618488"/>
          <a:ext cx="8102600" cy="4519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681662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Black Enrollment in </a:t>
            </a:r>
            <a:br>
              <a:rPr lang="en-US" dirty="0"/>
            </a:br>
            <a:r>
              <a:rPr lang="en-US" dirty="0"/>
              <a:t>U.S. Medical Schools, 1976-2018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RWJ </a:t>
            </a:r>
            <a:r>
              <a:rPr lang="en-US" dirty="0" err="1"/>
              <a:t>Fdn</a:t>
            </a:r>
            <a:r>
              <a:rPr lang="en-US" dirty="0"/>
              <a:t>. 1987; AAMC; </a:t>
            </a:r>
          </a:p>
          <a:p>
            <a:r>
              <a:rPr lang="en-US" dirty="0"/>
              <a:t>JAMA Annual Medical Education Special Issue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2290371"/>
            <a:ext cx="3113518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>
                <a:solidFill>
                  <a:schemeClr val="bg1"/>
                </a:solidFill>
                <a:cs typeface="Franklin Gothic Book"/>
              </a:rPr>
              <a:t>Percent Blacks in 1</a:t>
            </a:r>
            <a:r>
              <a:rPr lang="en-US" sz="2800" baseline="30000">
                <a:solidFill>
                  <a:schemeClr val="bg1"/>
                </a:solidFill>
                <a:cs typeface="Franklin Gothic Book"/>
              </a:rPr>
              <a:t>st</a:t>
            </a:r>
            <a:r>
              <a:rPr lang="en-US" sz="2800">
                <a:solidFill>
                  <a:schemeClr val="bg1"/>
                </a:solidFill>
                <a:cs typeface="Franklin Gothic Book"/>
              </a:rPr>
              <a:t> Year Medical School Class</a:t>
            </a:r>
            <a:endParaRPr lang="en-US" sz="2800" dirty="0">
              <a:solidFill>
                <a:schemeClr val="bg1"/>
              </a:solidFill>
              <a:cs typeface="Franklin Gothic Book"/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488834699"/>
              </p:ext>
            </p:extLst>
          </p:nvPr>
        </p:nvGraphicFramePr>
        <p:xfrm>
          <a:off x="3113518" y="1690688"/>
          <a:ext cx="8763522" cy="4272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3" name="Straight Connector 12"/>
          <p:cNvCxnSpPr/>
          <p:nvPr/>
        </p:nvCxnSpPr>
        <p:spPr>
          <a:xfrm>
            <a:off x="4034672" y="2953482"/>
            <a:ext cx="7456288" cy="0"/>
          </a:xfrm>
          <a:prstGeom prst="line">
            <a:avLst/>
          </a:prstGeom>
          <a:ln w="76200">
            <a:prstDash val="sysDot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own Arrow Callout 9"/>
          <p:cNvSpPr/>
          <p:nvPr/>
        </p:nvSpPr>
        <p:spPr>
          <a:xfrm>
            <a:off x="9473939" y="1636728"/>
            <a:ext cx="2017022" cy="1316754"/>
          </a:xfrm>
          <a:prstGeom prst="downArrowCallout">
            <a:avLst/>
          </a:prstGeom>
          <a:solidFill>
            <a:schemeClr val="accent1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a typeface="Franklin Gothic Medium" charset="0"/>
                <a:cs typeface="Franklin Gothic Medium" charset="0"/>
              </a:rPr>
              <a:t>AAMC Goal:</a:t>
            </a:r>
          </a:p>
          <a:p>
            <a:pPr algn="ctr"/>
            <a:r>
              <a:rPr lang="en-US" sz="2400" b="1" dirty="0">
                <a:ea typeface="Franklin Gothic Medium" charset="0"/>
                <a:cs typeface="Franklin Gothic Medium" charset="0"/>
              </a:rPr>
              <a:t>11.7%</a:t>
            </a:r>
          </a:p>
        </p:txBody>
      </p:sp>
    </p:spTree>
    <p:extLst>
      <p:ext uri="{BB962C8B-B14F-4D97-AF65-F5344CB8AC3E}">
        <p14:creationId xmlns:p14="http://schemas.microsoft.com/office/powerpoint/2010/main" val="11661906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Autofit/>
          </a:bodyPr>
          <a:lstStyle/>
          <a:p>
            <a:r>
              <a:rPr lang="en-US" dirty="0"/>
              <a:t>Physicians/Population by Race/Ethnicity</a:t>
            </a:r>
            <a:endParaRPr 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Data are for 2008</a:t>
            </a:r>
          </a:p>
          <a:p>
            <a:r>
              <a:rPr lang="en-US" dirty="0"/>
              <a:t>Source: AMA and Census Bureau</a:t>
            </a:r>
          </a:p>
        </p:txBody>
      </p:sp>
      <p:graphicFrame>
        <p:nvGraphicFramePr>
          <p:cNvPr id="6" name="Chart 5"/>
          <p:cNvGraphicFramePr/>
          <p:nvPr/>
        </p:nvGraphicFramePr>
        <p:xfrm>
          <a:off x="2554891" y="1361440"/>
          <a:ext cx="8798909" cy="4649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0" y="2011267"/>
            <a:ext cx="28407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Physicians per 1000 population</a:t>
            </a:r>
          </a:p>
        </p:txBody>
      </p:sp>
    </p:spTree>
    <p:extLst>
      <p:ext uri="{BB962C8B-B14F-4D97-AF65-F5344CB8AC3E}">
        <p14:creationId xmlns:p14="http://schemas.microsoft.com/office/powerpoint/2010/main" val="2669993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Uninsured by Race/Ethnicity, 2018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US Census Bureau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315473303"/>
              </p:ext>
            </p:extLst>
          </p:nvPr>
        </p:nvGraphicFramePr>
        <p:xfrm>
          <a:off x="838200" y="1400537"/>
          <a:ext cx="10515600" cy="4616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822573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28680" cy="1325563"/>
          </a:xfrm>
        </p:spPr>
        <p:txBody>
          <a:bodyPr/>
          <a:lstStyle/>
          <a:p>
            <a:r>
              <a:rPr lang="en-US" dirty="0"/>
              <a:t>Black and </a:t>
            </a:r>
            <a:r>
              <a:rPr lang="en-US"/>
              <a:t>Female Physicians Earn Less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2499826"/>
            <a:ext cx="1737360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Annual Income</a:t>
            </a:r>
            <a:endParaRPr lang="en-US" sz="2800" dirty="0">
              <a:solidFill>
                <a:schemeClr val="bg1"/>
              </a:solidFill>
            </a:endParaRPr>
          </a:p>
        </p:txBody>
      </p:sp>
      <p:graphicFrame>
        <p:nvGraphicFramePr>
          <p:cNvPr id="5" name="Chart 4"/>
          <p:cNvGraphicFramePr/>
          <p:nvPr/>
        </p:nvGraphicFramePr>
        <p:xfrm>
          <a:off x="1615440" y="1503681"/>
          <a:ext cx="9591040" cy="4429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1100" dirty="0"/>
              <a:t>Source: Ly et al. BMJ 2016;353:2923</a:t>
            </a:r>
          </a:p>
          <a:p>
            <a:r>
              <a:rPr lang="en-US" sz="1100" dirty="0"/>
              <a:t>Note: Figures are adjusted for hours worked, specialty, age, years in practice, practice type, percent of revenue from Medicare/Medicaid</a:t>
            </a:r>
          </a:p>
        </p:txBody>
      </p:sp>
      <p:sp useBgFill="1">
        <p:nvSpPr>
          <p:cNvPr id="4" name="Rectangle 3"/>
          <p:cNvSpPr/>
          <p:nvPr/>
        </p:nvSpPr>
        <p:spPr>
          <a:xfrm>
            <a:off x="2177592" y="4468305"/>
            <a:ext cx="914400" cy="91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5581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Minority Children and Youth</a:t>
            </a:r>
            <a:br>
              <a:rPr lang="en-US" dirty="0"/>
            </a:br>
            <a:r>
              <a:rPr lang="en-US" dirty="0"/>
              <a:t>Get Few Psychiatrist Visits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314862"/>
            <a:ext cx="3037840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Psychiatrist visits per </a:t>
            </a:r>
            <a:r>
              <a:rPr lang="en-US" sz="2800">
                <a:solidFill>
                  <a:schemeClr val="bg1"/>
                </a:solidFill>
              </a:rPr>
              <a:t>year per 1,000 population</a:t>
            </a:r>
            <a:endParaRPr lang="en-US" sz="2800" dirty="0">
              <a:solidFill>
                <a:schemeClr val="bg1"/>
              </a:solidFill>
            </a:endParaRPr>
          </a:p>
        </p:txBody>
      </p:sp>
      <p:graphicFrame>
        <p:nvGraphicFramePr>
          <p:cNvPr id="3" name="Chart 2"/>
          <p:cNvGraphicFramePr/>
          <p:nvPr/>
        </p:nvGraphicFramePr>
        <p:xfrm>
          <a:off x="2885440" y="1615441"/>
          <a:ext cx="8468360" cy="4395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</a:t>
            </a:r>
            <a:r>
              <a:rPr lang="en-US" dirty="0" err="1"/>
              <a:t>Marrast</a:t>
            </a:r>
            <a:r>
              <a:rPr lang="en-US" dirty="0"/>
              <a:t>, Himmelstein, Woolhandler. </a:t>
            </a:r>
            <a:r>
              <a:rPr lang="en-US" dirty="0" err="1"/>
              <a:t>Int</a:t>
            </a:r>
            <a:r>
              <a:rPr lang="en-US" dirty="0"/>
              <a:t> J </a:t>
            </a:r>
            <a:r>
              <a:rPr lang="en-US" dirty="0" err="1"/>
              <a:t>Hlth</a:t>
            </a:r>
            <a:r>
              <a:rPr lang="en-US" dirty="0"/>
              <a:t> </a:t>
            </a:r>
            <a:r>
              <a:rPr lang="en-US" dirty="0" err="1"/>
              <a:t>Serv</a:t>
            </a:r>
            <a:r>
              <a:rPr lang="en-US" dirty="0"/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32557994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Blacks in VA: No Health Disadvantage</a:t>
            </a:r>
            <a:endParaRPr lang="en-US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Kovesdy</a:t>
            </a:r>
            <a:r>
              <a:rPr lang="en-US" dirty="0"/>
              <a:t> et al. Circulation 9/18/2015</a:t>
            </a:r>
          </a:p>
          <a:p>
            <a:r>
              <a:rPr lang="en-US" dirty="0"/>
              <a:t>Longitudinal study of 3,072,966 Vets cared for at VAs</a:t>
            </a:r>
          </a:p>
        </p:txBody>
      </p:sp>
      <p:graphicFrame>
        <p:nvGraphicFramePr>
          <p:cNvPr id="6" name="Chart 5"/>
          <p:cNvGraphicFramePr/>
          <p:nvPr/>
        </p:nvGraphicFramePr>
        <p:xfrm>
          <a:off x="2912532" y="1351280"/>
          <a:ext cx="8441267" cy="4659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0" y="1979162"/>
            <a:ext cx="32088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cs typeface="Franklin Gothic Book"/>
              </a:rPr>
              <a:t>Odds ratio for Black vs White Vets </a:t>
            </a:r>
          </a:p>
          <a:p>
            <a:r>
              <a:rPr lang="en-US" sz="2400" dirty="0">
                <a:solidFill>
                  <a:schemeClr val="bg1"/>
                </a:solidFill>
                <a:cs typeface="Franklin Gothic Book"/>
              </a:rPr>
              <a:t>(&lt;1 indicates lower rate for Blacks)</a:t>
            </a:r>
          </a:p>
        </p:txBody>
      </p:sp>
    </p:spTree>
    <p:extLst>
      <p:ext uri="{BB962C8B-B14F-4D97-AF65-F5344CB8AC3E}">
        <p14:creationId xmlns:p14="http://schemas.microsoft.com/office/powerpoint/2010/main" val="23921244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1" name="Rectangle 2">
            <a:extLst>
              <a:ext uri="{FF2B5EF4-FFF2-40B4-BE49-F238E27FC236}">
                <a16:creationId xmlns:a16="http://schemas.microsoft.com/office/drawing/2014/main" id="{F88C348F-9EBC-B84B-94C5-B3CC7771C801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934792" y="2375125"/>
            <a:ext cx="7772400" cy="14700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9600" dirty="0"/>
              <a:t>Immigrant Health</a:t>
            </a:r>
          </a:p>
        </p:txBody>
      </p:sp>
    </p:spTree>
    <p:extLst>
      <p:ext uri="{BB962C8B-B14F-4D97-AF65-F5344CB8AC3E}">
        <p14:creationId xmlns:p14="http://schemas.microsoft.com/office/powerpoint/2010/main" val="34126256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Immigrants Get Little Care</a:t>
            </a:r>
            <a:endParaRPr 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*Adjusted for ethnicity, poverty, age, insurance status, patient/parent-reported health status</a:t>
            </a:r>
          </a:p>
          <a:p>
            <a:r>
              <a:rPr lang="en-US" dirty="0"/>
              <a:t>Source: </a:t>
            </a:r>
            <a:r>
              <a:rPr lang="en-US" dirty="0" err="1"/>
              <a:t>Mohanty</a:t>
            </a:r>
            <a:r>
              <a:rPr lang="en-US" dirty="0"/>
              <a:t> et al. Am J Public Health 2005;95:1431</a:t>
            </a:r>
          </a:p>
        </p:txBody>
      </p:sp>
      <p:graphicFrame>
        <p:nvGraphicFramePr>
          <p:cNvPr id="6" name="Chart 5"/>
          <p:cNvGraphicFramePr/>
          <p:nvPr/>
        </p:nvGraphicFramePr>
        <p:xfrm>
          <a:off x="2344951" y="1605280"/>
          <a:ext cx="9008850" cy="4405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0" y="2334762"/>
            <a:ext cx="2344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Health Care</a:t>
            </a:r>
          </a:p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$ per capita</a:t>
            </a:r>
          </a:p>
        </p:txBody>
      </p:sp>
      <p:sp useBgFill="1">
        <p:nvSpPr>
          <p:cNvPr id="7" name="Rectangle 6"/>
          <p:cNvSpPr/>
          <p:nvPr/>
        </p:nvSpPr>
        <p:spPr>
          <a:xfrm>
            <a:off x="5822520" y="1320801"/>
            <a:ext cx="200339" cy="3843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8287960" y="1270001"/>
            <a:ext cx="200339" cy="3843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3C3FA0-633A-6E44-8A24-55B549539D2A}"/>
              </a:ext>
            </a:extLst>
          </p:cNvPr>
          <p:cNvSpPr txBox="1"/>
          <p:nvPr/>
        </p:nvSpPr>
        <p:spPr>
          <a:xfrm>
            <a:off x="3382699" y="1508143"/>
            <a:ext cx="2692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Total Health Care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4CDE2D-E0F9-F44C-9284-07E34C8A901A}"/>
              </a:ext>
            </a:extLst>
          </p:cNvPr>
          <p:cNvSpPr txBox="1"/>
          <p:nvPr/>
        </p:nvSpPr>
        <p:spPr>
          <a:xfrm>
            <a:off x="6022859" y="1508143"/>
            <a:ext cx="2265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ED Care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D24E5E-D88A-8344-BE37-0841F79858EA}"/>
              </a:ext>
            </a:extLst>
          </p:cNvPr>
          <p:cNvSpPr txBox="1"/>
          <p:nvPr/>
        </p:nvSpPr>
        <p:spPr>
          <a:xfrm>
            <a:off x="8515500" y="1508143"/>
            <a:ext cx="2317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Children</a:t>
            </a:r>
          </a:p>
        </p:txBody>
      </p:sp>
    </p:spTree>
    <p:extLst>
      <p:ext uri="{BB962C8B-B14F-4D97-AF65-F5344CB8AC3E}">
        <p14:creationId xmlns:p14="http://schemas.microsoft.com/office/powerpoint/2010/main" val="7973823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Low Birth Weight Increased in Iowa</a:t>
            </a:r>
            <a:br>
              <a:rPr lang="en-US"/>
            </a:br>
            <a:r>
              <a:rPr lang="en-US"/>
              <a:t>After a Massive Immigration Raid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/>
              <a:t>Int J Epidemiol 2017;839</a:t>
            </a:r>
          </a:p>
          <a:p>
            <a:r>
              <a:rPr lang="en-US"/>
              <a:t>Note: 2008 Postville, Iowa raid was the largest single-site immigration raid in history. 900 agents handcuffed and chained all Latinos at meatpacking plant.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1014" y="2473569"/>
            <a:ext cx="21687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Relative Risk of Low Birth Weight</a:t>
            </a:r>
          </a:p>
        </p:txBody>
      </p:sp>
      <p:graphicFrame>
        <p:nvGraphicFramePr>
          <p:cNvPr id="5" name="Chart 4"/>
          <p:cNvGraphicFramePr/>
          <p:nvPr/>
        </p:nvGraphicFramePr>
        <p:xfrm>
          <a:off x="164124" y="1559169"/>
          <a:ext cx="11189676" cy="4457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439467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80039-1B1B-CB48-AC9D-775CA8249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Preterm Latinx Births Increased</a:t>
            </a:r>
            <a:br>
              <a:rPr lang="en-US" dirty="0"/>
            </a:br>
            <a:r>
              <a:rPr lang="en-US" dirty="0"/>
              <a:t>After President Trump’s Election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63A848-D07A-B943-831B-6D2C923BD7F0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Source: Gemmill et al, JAMA Network Open July 19 2019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Note: Expected number calculated based on trends, 2009 – Oct 2016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C2263A-BB36-0F4F-900F-88B64613325F}"/>
              </a:ext>
            </a:extLst>
          </p:cNvPr>
          <p:cNvSpPr txBox="1"/>
          <p:nvPr/>
        </p:nvSpPr>
        <p:spPr>
          <a:xfrm>
            <a:off x="150920" y="2246050"/>
            <a:ext cx="262779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Number of preterm births to Latina women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11/2016 – 7/2017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C8CFD90-B1F8-C541-9A66-083C2E9688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7038975"/>
              </p:ext>
            </p:extLst>
          </p:nvPr>
        </p:nvGraphicFramePr>
        <p:xfrm>
          <a:off x="274320" y="1690688"/>
          <a:ext cx="11079480" cy="4326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FA4168C5-CD23-B842-80DD-372B2D46F857}"/>
              </a:ext>
            </a:extLst>
          </p:cNvPr>
          <p:cNvSpPr/>
          <p:nvPr/>
        </p:nvSpPr>
        <p:spPr>
          <a:xfrm>
            <a:off x="3703320" y="3429000"/>
            <a:ext cx="6557620" cy="132588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2,337 excess preterm births </a:t>
            </a:r>
            <a:r>
              <a:rPr lang="en-US" sz="2800" dirty="0"/>
              <a:t>during 9 months post-election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959043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Immigrants Keep Medicare Afloat</a:t>
            </a:r>
            <a:endParaRPr lang="en-US" sz="2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</a:t>
            </a:r>
            <a:r>
              <a:rPr lang="en-US" dirty="0" err="1"/>
              <a:t>Zallman</a:t>
            </a:r>
            <a:r>
              <a:rPr lang="en-US" dirty="0"/>
              <a:t> et al, Health Affairs 2013;32:1153</a:t>
            </a:r>
          </a:p>
        </p:txBody>
      </p:sp>
      <p:graphicFrame>
        <p:nvGraphicFramePr>
          <p:cNvPr id="6" name="Chart 5"/>
          <p:cNvGraphicFramePr/>
          <p:nvPr/>
        </p:nvGraphicFramePr>
        <p:xfrm>
          <a:off x="3049719" y="1335478"/>
          <a:ext cx="8304081" cy="4675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" y="1979162"/>
            <a:ext cx="2915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Net contribution to Medicare Trust Fund, 2009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54400" y="4248994"/>
            <a:ext cx="211328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Franklin Gothic Book"/>
              </a:rPr>
              <a:t>-$30.9 Billion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6000" y="1652494"/>
            <a:ext cx="211884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Franklin Gothic Book"/>
              </a:rPr>
              <a:t>$3.7 Billion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88399" y="1717849"/>
            <a:ext cx="208280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Franklin Gothic Book"/>
              </a:rPr>
              <a:t>$10.1 Billion</a:t>
            </a:r>
          </a:p>
        </p:txBody>
      </p:sp>
    </p:spTree>
    <p:extLst>
      <p:ext uri="{BB962C8B-B14F-4D97-AF65-F5344CB8AC3E}">
        <p14:creationId xmlns:p14="http://schemas.microsoft.com/office/powerpoint/2010/main" val="316157721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Immigrants Subsidize Native-Born in Private Insurance</a:t>
            </a:r>
            <a:endParaRPr lang="en-US" sz="2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</a:t>
            </a:r>
            <a:r>
              <a:rPr lang="en-US" dirty="0" err="1"/>
              <a:t>Zallman</a:t>
            </a:r>
            <a:r>
              <a:rPr lang="en-US" dirty="0"/>
              <a:t> et al. Health Affairs October, 2018</a:t>
            </a:r>
          </a:p>
        </p:txBody>
      </p:sp>
      <p:graphicFrame>
        <p:nvGraphicFramePr>
          <p:cNvPr id="6" name="Chart 5"/>
          <p:cNvGraphicFramePr/>
          <p:nvPr/>
        </p:nvGraphicFramePr>
        <p:xfrm>
          <a:off x="2816352" y="1150071"/>
          <a:ext cx="8790431" cy="5518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" y="1979162"/>
            <a:ext cx="29159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Net contribution to private insurance, 2014 (premiums minus benefits)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33344" y="3364156"/>
            <a:ext cx="2462784" cy="8925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Franklin Gothic Book"/>
              </a:rPr>
              <a:t>US Born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cs typeface="Franklin Gothic Book"/>
              </a:rPr>
              <a:t>-$24.7 Billion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20384" y="3332984"/>
            <a:ext cx="21336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Franklin Gothic Book"/>
              </a:rPr>
              <a:t>Documented Immigrants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37167" y="3332984"/>
            <a:ext cx="2330705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Franklin Gothic Book"/>
              </a:rPr>
              <a:t>Undocumented Persons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0CB3BE-4088-F64F-B6BA-0A94028ECB4A}"/>
              </a:ext>
            </a:extLst>
          </p:cNvPr>
          <p:cNvSpPr txBox="1"/>
          <p:nvPr/>
        </p:nvSpPr>
        <p:spPr>
          <a:xfrm>
            <a:off x="6071616" y="1594805"/>
            <a:ext cx="2281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$17.0 Billion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C7D160-368F-5C47-AB42-78453C54C753}"/>
              </a:ext>
            </a:extLst>
          </p:cNvPr>
          <p:cNvSpPr txBox="1"/>
          <p:nvPr/>
        </p:nvSpPr>
        <p:spPr>
          <a:xfrm>
            <a:off x="8962009" y="2527175"/>
            <a:ext cx="20810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$7.7 Billion</a:t>
            </a:r>
          </a:p>
        </p:txBody>
      </p:sp>
    </p:spTree>
    <p:extLst>
      <p:ext uri="{BB962C8B-B14F-4D97-AF65-F5344CB8AC3E}">
        <p14:creationId xmlns:p14="http://schemas.microsoft.com/office/powerpoint/2010/main" val="11774096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5" name="Rectangle 2">
            <a:extLst>
              <a:ext uri="{FF2B5EF4-FFF2-40B4-BE49-F238E27FC236}">
                <a16:creationId xmlns:a16="http://schemas.microsoft.com/office/drawing/2014/main" id="{BC2C9028-5B9F-5C45-91B4-ED6FCD5022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5780" y="609600"/>
            <a:ext cx="9235440" cy="5257800"/>
          </a:xfrm>
        </p:spPr>
        <p:txBody>
          <a:bodyPr/>
          <a:lstStyle/>
          <a:p>
            <a:pPr eaLnBrk="1" hangingPunct="1"/>
            <a:r>
              <a:rPr lang="en-US" altLang="en-US" sz="8000" dirty="0"/>
              <a:t>Rationing Amidst a Surplus of Care</a:t>
            </a:r>
          </a:p>
        </p:txBody>
      </p:sp>
    </p:spTree>
    <p:extLst>
      <p:ext uri="{BB962C8B-B14F-4D97-AF65-F5344CB8AC3E}">
        <p14:creationId xmlns:p14="http://schemas.microsoft.com/office/powerpoint/2010/main" val="2771158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38,882 Deaths During 2019 </a:t>
            </a:r>
            <a:br>
              <a:rPr lang="en-US" dirty="0"/>
            </a:br>
            <a:r>
              <a:rPr lang="en-US" dirty="0"/>
              <a:t>Due to </a:t>
            </a:r>
            <a:r>
              <a:rPr lang="en-US" dirty="0" err="1"/>
              <a:t>Uninsurance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Woolhandler &amp; </a:t>
            </a:r>
            <a:r>
              <a:rPr lang="en-US" dirty="0" err="1"/>
              <a:t>Himmelsetin</a:t>
            </a:r>
            <a:r>
              <a:rPr lang="en-US" dirty="0"/>
              <a:t>. Ann </a:t>
            </a:r>
            <a:r>
              <a:rPr lang="en-US" dirty="0" err="1"/>
              <a:t>Int</a:t>
            </a:r>
            <a:r>
              <a:rPr lang="en-US" dirty="0"/>
              <a:t> Med 2017;167:424</a:t>
            </a:r>
          </a:p>
          <a:p>
            <a:r>
              <a:rPr lang="en-US" dirty="0"/>
              <a:t>Based on best estimate from multiple studies of 1 death per 769 uninsured/year and number of uninsured at the time of the survey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8713543"/>
              </p:ext>
            </p:extLst>
          </p:nvPr>
        </p:nvGraphicFramePr>
        <p:xfrm>
          <a:off x="1709207" y="1680714"/>
          <a:ext cx="8773586" cy="414528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25175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8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879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4589"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State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%</a:t>
                      </a:r>
                      <a:r>
                        <a:rPr lang="en-US" sz="2800" baseline="0"/>
                        <a:t> Uninsured</a:t>
                      </a:r>
                      <a:endParaRPr lang="en-US" sz="280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Excess Deaths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589"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Texas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18.1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6,731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589"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California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8.1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4,143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589"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Florida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14.5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3,999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4589"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Georgia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14.6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1,989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4589"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North Carolina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10.7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1,447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34379544"/>
                  </a:ext>
                </a:extLst>
              </a:tr>
              <a:tr h="494589"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New York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5.5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1,397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4589"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USA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9.1%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38,882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64769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882533358"/>
              </p:ext>
            </p:extLst>
          </p:nvPr>
        </p:nvGraphicFramePr>
        <p:xfrm>
          <a:off x="838200" y="1564640"/>
          <a:ext cx="10515600" cy="4510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22.5% of 111,707 Defibrillator Implants Were </a:t>
            </a:r>
            <a:br>
              <a:rPr lang="en-US" sz="2800" dirty="0"/>
            </a:br>
            <a:r>
              <a:rPr lang="en-US" dirty="0"/>
              <a:t>Not Evidence-Based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Note: In-hospital death rate for non-evidence-based ICD implantation was 0.6%.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Cost of ICD implant ~$25,000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Source: JAMA 2011;305:43</a:t>
            </a:r>
          </a:p>
        </p:txBody>
      </p:sp>
    </p:spTree>
    <p:extLst>
      <p:ext uri="{BB962C8B-B14F-4D97-AF65-F5344CB8AC3E}">
        <p14:creationId xmlns:p14="http://schemas.microsoft.com/office/powerpoint/2010/main" val="6731887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Many Elective PCIs </a:t>
            </a:r>
            <a:r>
              <a:rPr lang="en-US"/>
              <a:t>Are Inappropriate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0" y="6011057"/>
            <a:ext cx="8175812" cy="846943"/>
          </a:xfrm>
        </p:spPr>
        <p:txBody>
          <a:bodyPr/>
          <a:lstStyle/>
          <a:p>
            <a:r>
              <a:rPr lang="en-US" dirty="0"/>
              <a:t>JAMA IM 2014;174:1630</a:t>
            </a:r>
          </a:p>
          <a:p>
            <a:r>
              <a:rPr lang="en-US" dirty="0"/>
              <a:t>Based on 1,225,562 patients in PCI </a:t>
            </a:r>
            <a:r>
              <a:rPr lang="en-US" dirty="0" err="1"/>
              <a:t>Cath</a:t>
            </a:r>
            <a:r>
              <a:rPr lang="en-US" dirty="0"/>
              <a:t> Registry</a:t>
            </a:r>
          </a:p>
        </p:txBody>
      </p:sp>
      <p:graphicFrame>
        <p:nvGraphicFramePr>
          <p:cNvPr id="4" name="Chart 3"/>
          <p:cNvGraphicFramePr/>
          <p:nvPr/>
        </p:nvGraphicFramePr>
        <p:xfrm>
          <a:off x="1883596" y="1361440"/>
          <a:ext cx="8424809" cy="4598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962207" y="2748344"/>
            <a:ext cx="1778051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Appropriate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33.9%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87906" y="2829687"/>
            <a:ext cx="1503938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Uncertain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41.3%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843" y="4636997"/>
            <a:ext cx="2000868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Inappropriate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22.0%</a:t>
            </a:r>
          </a:p>
        </p:txBody>
      </p:sp>
    </p:spTree>
    <p:extLst>
      <p:ext uri="{BB962C8B-B14F-4D97-AF65-F5344CB8AC3E}">
        <p14:creationId xmlns:p14="http://schemas.microsoft.com/office/powerpoint/2010/main" val="206670847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BD517-8843-E34F-85D8-058635072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744" y="39627"/>
            <a:ext cx="11256264" cy="1865548"/>
          </a:xfrm>
        </p:spPr>
        <p:txBody>
          <a:bodyPr>
            <a:noAutofit/>
          </a:bodyPr>
          <a:lstStyle/>
          <a:p>
            <a:r>
              <a:rPr lang="en-US" sz="3600" dirty="0"/>
              <a:t>Urgent Care Centers and Retail Clinics </a:t>
            </a:r>
            <a:br>
              <a:rPr lang="en-US" dirty="0"/>
            </a:br>
            <a:r>
              <a:rPr lang="en-US" dirty="0"/>
              <a:t>Increase Use and Costs for </a:t>
            </a:r>
            <a:br>
              <a:rPr lang="en-US" dirty="0"/>
            </a:br>
            <a:r>
              <a:rPr lang="en-US" dirty="0"/>
              <a:t>Low Acuity Conditions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C402CF-4BCF-F34E-82E0-EC821D3BA24C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Source: JAMA IM 2018;178:1342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1349F2-351F-B144-B79F-2BF6E55354FE}"/>
              </a:ext>
            </a:extLst>
          </p:cNvPr>
          <p:cNvSpPr txBox="1"/>
          <p:nvPr/>
        </p:nvSpPr>
        <p:spPr>
          <a:xfrm>
            <a:off x="0" y="2235478"/>
            <a:ext cx="20726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Visits per 1000 or $s per member for low acuity conditions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E83C4EA-B885-2347-8826-AAF3060A5C19}"/>
              </a:ext>
            </a:extLst>
          </p:cNvPr>
          <p:cNvGraphicFramePr/>
          <p:nvPr/>
        </p:nvGraphicFramePr>
        <p:xfrm>
          <a:off x="0" y="1085089"/>
          <a:ext cx="11573256" cy="5777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4229477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4">
            <a:extLst>
              <a:ext uri="{FF2B5EF4-FFF2-40B4-BE49-F238E27FC236}">
                <a16:creationId xmlns:a16="http://schemas.microsoft.com/office/drawing/2014/main" id="{C5A5D3BE-C17D-7B4D-85D1-6BC38A075B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1134344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eaLnBrk="1" hangingPunct="1"/>
            <a:r>
              <a:rPr lang="en-US" altLang="en-US" sz="3100" dirty="0">
                <a:cs typeface="Times New Roman" panose="02020603050405020304" pitchFamily="18" charset="0"/>
              </a:rPr>
              <a:t>The Medical Arms Race:</a:t>
            </a:r>
            <a:br>
              <a:rPr lang="en-US" altLang="en-US" sz="3100" dirty="0">
                <a:cs typeface="Times New Roman" panose="02020603050405020304" pitchFamily="18" charset="0"/>
              </a:rPr>
            </a:br>
            <a:r>
              <a:rPr lang="en-US" altLang="en-US" sz="4900" dirty="0">
                <a:cs typeface="Times New Roman" panose="02020603050405020304" pitchFamily="18" charset="0"/>
              </a:rPr>
              <a:t>Which Hospitals Opened New Invasive</a:t>
            </a:r>
            <a:br>
              <a:rPr lang="en-US" altLang="en-US" sz="4900" dirty="0">
                <a:cs typeface="Times New Roman" panose="02020603050405020304" pitchFamily="18" charset="0"/>
              </a:rPr>
            </a:br>
            <a:r>
              <a:rPr lang="en-US" altLang="en-US" sz="4900" dirty="0">
                <a:cs typeface="Times New Roman" panose="02020603050405020304" pitchFamily="18" charset="0"/>
              </a:rPr>
              <a:t>Cardiology Programs, 1996-2014?</a:t>
            </a:r>
            <a:endParaRPr lang="en-US" altLang="en-US" sz="4000" dirty="0">
              <a:cs typeface="Times New Roman" panose="02020603050405020304" pitchFamily="18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58968B-35FC-7E42-A226-31F40F691331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Source: NBER Working Paper W23530 -  June, 2017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C7B7067-CAA8-284B-A051-9C4071800576}"/>
              </a:ext>
            </a:extLst>
          </p:cNvPr>
          <p:cNvGraphicFramePr/>
          <p:nvPr/>
        </p:nvGraphicFramePr>
        <p:xfrm>
          <a:off x="838200" y="1958913"/>
          <a:ext cx="10585704" cy="3881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193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148823E-796A-CF49-99E7-760006AF2F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2148823E-796A-CF49-99E7-760006AF2F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05E3A41-B807-224E-B3BD-321D21DB83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graphicEl>
                                              <a:dgm id="{705E3A41-B807-224E-B3BD-321D21DB83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88581C6-64CB-6543-A9F1-F7CCF49DCB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graphicEl>
                                              <a:dgm id="{B88581C6-64CB-6543-A9F1-F7CCF49DCB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222D14E-D47D-514A-BC42-6BEFAA9441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graphicEl>
                                              <a:dgm id="{2222D14E-D47D-514A-BC42-6BEFAA9441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0DC160D-1B47-AC43-A1CB-2A0020927F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graphicEl>
                                              <a:dgm id="{C0DC160D-1B47-AC43-A1CB-2A0020927F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9CAA310-23FD-214F-84FC-A8AA8A5BCD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graphicEl>
                                              <a:dgm id="{B9CAA310-23FD-214F-84FC-A8AA8A5BCD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5" name="Rectangle 2">
            <a:extLst>
              <a:ext uri="{FF2B5EF4-FFF2-40B4-BE49-F238E27FC236}">
                <a16:creationId xmlns:a16="http://schemas.microsoft.com/office/drawing/2014/main" id="{808E039C-3691-AF43-BDF4-BB65ED356D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2940" y="609600"/>
            <a:ext cx="9319260" cy="5257800"/>
          </a:xfrm>
        </p:spPr>
        <p:txBody>
          <a:bodyPr/>
          <a:lstStyle/>
          <a:p>
            <a:pPr eaLnBrk="1" hangingPunct="1"/>
            <a:r>
              <a:rPr lang="en-US" altLang="en-US" sz="8000" dirty="0"/>
              <a:t>Administrative Overhead Rising</a:t>
            </a:r>
          </a:p>
        </p:txBody>
      </p:sp>
    </p:spTree>
    <p:extLst>
      <p:ext uri="{BB962C8B-B14F-4D97-AF65-F5344CB8AC3E}">
        <p14:creationId xmlns:p14="http://schemas.microsoft.com/office/powerpoint/2010/main" val="141589957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Growth of Physicians </a:t>
            </a:r>
            <a:br>
              <a:rPr lang="en-US" dirty="0"/>
            </a:br>
            <a:r>
              <a:rPr lang="en-US" dirty="0"/>
              <a:t>and Administrators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Bureau of Labor Statistics; NCHS; Himmelstein/Woolhandler analysis of CPS</a:t>
            </a:r>
          </a:p>
          <a:p>
            <a:r>
              <a:rPr lang="en-US" dirty="0"/>
              <a:t>Managers shown as moving average of current year and two previous years 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06964924"/>
              </p:ext>
            </p:extLst>
          </p:nvPr>
        </p:nvGraphicFramePr>
        <p:xfrm>
          <a:off x="1991360" y="1511901"/>
          <a:ext cx="9942974" cy="4677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2340656"/>
            <a:ext cx="2103120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>
                <a:solidFill>
                  <a:schemeClr val="bg1"/>
                </a:solidFill>
                <a:cs typeface="Franklin Gothic Book"/>
              </a:rPr>
              <a:t>Growth since 1970</a:t>
            </a:r>
            <a:endParaRPr lang="en-US" sz="2800" dirty="0">
              <a:solidFill>
                <a:schemeClr val="bg1"/>
              </a:solidFill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48991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series" animBg="0"/>
        </p:bldSub>
      </p:bldGraphic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Doctors Spend Twice as Much Time on</a:t>
            </a:r>
            <a:br>
              <a:rPr lang="en-US" dirty="0"/>
            </a:br>
            <a:r>
              <a:rPr lang="en-US" dirty="0"/>
              <a:t>EHR/Desk Work as With Patients</a:t>
            </a:r>
          </a:p>
        </p:txBody>
      </p:sp>
      <p:graphicFrame>
        <p:nvGraphicFramePr>
          <p:cNvPr id="2" name="Chart 1"/>
          <p:cNvGraphicFramePr/>
          <p:nvPr/>
        </p:nvGraphicFramePr>
        <p:xfrm>
          <a:off x="1980139" y="1690688"/>
          <a:ext cx="8057356" cy="4720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</a:t>
            </a:r>
            <a:r>
              <a:rPr lang="en-US" dirty="0" err="1"/>
              <a:t>Sinsky</a:t>
            </a:r>
            <a:r>
              <a:rPr lang="en-US" dirty="0"/>
              <a:t> et al. Ann </a:t>
            </a:r>
            <a:r>
              <a:rPr lang="en-US" dirty="0" err="1"/>
              <a:t>Int</a:t>
            </a:r>
            <a:r>
              <a:rPr lang="en-US" dirty="0"/>
              <a:t> Med 9/6/2016 – based on time/motion observation + home diary</a:t>
            </a:r>
          </a:p>
          <a:p>
            <a:r>
              <a:rPr lang="en-US" dirty="0"/>
              <a:t>Note: Figures are percent of office hours – exclude the 1-2 </a:t>
            </a:r>
            <a:r>
              <a:rPr lang="en-US" dirty="0" err="1"/>
              <a:t>hrs</a:t>
            </a:r>
            <a:r>
              <a:rPr lang="en-US" dirty="0"/>
              <a:t>/night of home EHR/desk work</a:t>
            </a:r>
          </a:p>
        </p:txBody>
      </p:sp>
    </p:spTree>
    <p:extLst>
      <p:ext uri="{BB962C8B-B14F-4D97-AF65-F5344CB8AC3E}">
        <p14:creationId xmlns:p14="http://schemas.microsoft.com/office/powerpoint/2010/main" val="283677474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4AF36918-8C22-E841-9674-A58D432851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22866"/>
              </p:ext>
            </p:extLst>
          </p:nvPr>
        </p:nvGraphicFramePr>
        <p:xfrm>
          <a:off x="1679575" y="1690688"/>
          <a:ext cx="10463657" cy="3819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0989D245-1483-864C-B767-23C20C7AAA53}"/>
              </a:ext>
            </a:extLst>
          </p:cNvPr>
          <p:cNvGrpSpPr/>
          <p:nvPr/>
        </p:nvGrpSpPr>
        <p:grpSpPr>
          <a:xfrm>
            <a:off x="182996" y="3670049"/>
            <a:ext cx="1078186" cy="461665"/>
            <a:chOff x="2243024" y="2527895"/>
            <a:chExt cx="1078186" cy="46166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0CC98D2-720F-B943-922B-C847CDD2648D}"/>
                </a:ext>
              </a:extLst>
            </p:cNvPr>
            <p:cNvSpPr txBox="1"/>
            <p:nvPr/>
          </p:nvSpPr>
          <p:spPr>
            <a:xfrm>
              <a:off x="2503357" y="2527895"/>
              <a:ext cx="817853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USA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E6B2DC2-4C0B-F844-B533-29EAC69A35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43024" y="2621567"/>
              <a:ext cx="274320" cy="27432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763E6C61-771D-1546-A5BA-684E2C81C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>
                <a:solidFill>
                  <a:srgbClr val="FFFFFF"/>
                </a:solidFill>
              </a:rPr>
              <a:t>EPIC EHR Notes Longer in US</a:t>
            </a:r>
            <a:br>
              <a:rPr lang="en-US" altLang="en-US" sz="4000" dirty="0">
                <a:solidFill>
                  <a:srgbClr val="FFFFFF"/>
                </a:solidFill>
              </a:rPr>
            </a:br>
            <a:r>
              <a:rPr lang="en-US" altLang="en-US" sz="3200" dirty="0">
                <a:solidFill>
                  <a:srgbClr val="FFFFFF"/>
                </a:solidFill>
              </a:rPr>
              <a:t>Documentation Driven by Payment Complexity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570080-E052-6440-91FB-6A7AFA5A1440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Source: Ann Intern Med 2018; 169:51</a:t>
            </a:r>
          </a:p>
          <a:p>
            <a:r>
              <a:rPr lang="en-US" dirty="0"/>
              <a:t>13 international organizations represent 140,000 notes from Canada, the UK, Australia, the Netherlands, Denmark, the United Arab Emirates, and Singapore. </a:t>
            </a:r>
          </a:p>
          <a:p>
            <a:r>
              <a:rPr lang="en-US" dirty="0"/>
              <a:t>254 organizations within the United States represent 10 million notes.</a:t>
            </a:r>
          </a:p>
        </p:txBody>
      </p:sp>
      <p:sp>
        <p:nvSpPr>
          <p:cNvPr id="348163" name="AutoShape 4" descr="M180139ff1_Figure_Average_characters_per_ambulatory_progress_note_in_US_and_international_health">
            <a:extLst>
              <a:ext uri="{FF2B5EF4-FFF2-40B4-BE49-F238E27FC236}">
                <a16:creationId xmlns:a16="http://schemas.microsoft.com/office/drawing/2014/main" id="{FA6714C0-F232-4940-809D-B990E3A69F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48164" name="AutoShape 5" descr="M180139ff1_Figure_Average_characters_per_ambulatory_progress_note_in_US_and_international_health">
            <a:extLst>
              <a:ext uri="{FF2B5EF4-FFF2-40B4-BE49-F238E27FC236}">
                <a16:creationId xmlns:a16="http://schemas.microsoft.com/office/drawing/2014/main" id="{B2D85A74-52D8-6048-9121-721F460578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BFA153-5F28-9F41-B5BB-3F0DC394B010}"/>
              </a:ext>
            </a:extLst>
          </p:cNvPr>
          <p:cNvSpPr txBox="1"/>
          <p:nvPr/>
        </p:nvSpPr>
        <p:spPr>
          <a:xfrm>
            <a:off x="48768" y="1945515"/>
            <a:ext cx="17832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Number of Institutions Using Epic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78A7C24-5734-8440-997E-B8B8435A498D}"/>
              </a:ext>
            </a:extLst>
          </p:cNvPr>
          <p:cNvSpPr txBox="1"/>
          <p:nvPr/>
        </p:nvSpPr>
        <p:spPr>
          <a:xfrm>
            <a:off x="2992949" y="5509865"/>
            <a:ext cx="7466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Average Number of Characters per Ambulatory Note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DA9A286-15D5-AB4B-916B-D010D01CCF7C}"/>
              </a:ext>
            </a:extLst>
          </p:cNvPr>
          <p:cNvGrpSpPr/>
          <p:nvPr/>
        </p:nvGrpSpPr>
        <p:grpSpPr>
          <a:xfrm>
            <a:off x="182996" y="3219811"/>
            <a:ext cx="1746637" cy="461665"/>
            <a:chOff x="2243024" y="2151270"/>
            <a:chExt cx="1746637" cy="46166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1955B12-E482-BA49-B9DE-250F7FD29BD4}"/>
                </a:ext>
              </a:extLst>
            </p:cNvPr>
            <p:cNvSpPr txBox="1"/>
            <p:nvPr/>
          </p:nvSpPr>
          <p:spPr>
            <a:xfrm>
              <a:off x="2503357" y="2151270"/>
              <a:ext cx="1486304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Non-USA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881DB6C-25EC-AB4C-870F-E81620D2DE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43024" y="2244942"/>
              <a:ext cx="274320" cy="27432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3733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1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>
                                            <p:graphicEl>
                                              <a:chart seriesIdx="0" categoryIdx="1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1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16">
                                            <p:graphicEl>
                                              <a:chart seriesIdx="0" categoryIdx="1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1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16">
                                            <p:graphicEl>
                                              <a:chart seriesIdx="0" categoryIdx="1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1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16">
                                            <p:graphicEl>
                                              <a:chart seriesIdx="0" categoryIdx="1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1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16">
                                            <p:graphicEl>
                                              <a:chart seriesIdx="0" categoryIdx="19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2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16">
                                            <p:graphicEl>
                                              <a:chart seriesIdx="0" categoryIdx="2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2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00"/>
                                        <p:tgtEl>
                                          <p:spTgt spid="16">
                                            <p:graphicEl>
                                              <a:chart seriesIdx="0" categoryIdx="2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2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16">
                                            <p:graphicEl>
                                              <a:chart seriesIdx="0" categoryIdx="2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2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16">
                                            <p:graphicEl>
                                              <a:chart seriesIdx="0" categoryIdx="2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2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0"/>
                                        <p:tgtEl>
                                          <p:spTgt spid="16">
                                            <p:graphicEl>
                                              <a:chart seriesIdx="0" categoryIdx="2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2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000"/>
                                        <p:tgtEl>
                                          <p:spTgt spid="16">
                                            <p:graphicEl>
                                              <a:chart seriesIdx="0" categoryIdx="2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2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000"/>
                                        <p:tgtEl>
                                          <p:spTgt spid="16">
                                            <p:graphicEl>
                                              <a:chart seriesIdx="0" categoryIdx="2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2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000"/>
                                        <p:tgtEl>
                                          <p:spTgt spid="16">
                                            <p:graphicEl>
                                              <a:chart seriesIdx="0" categoryIdx="2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2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2000"/>
                                        <p:tgtEl>
                                          <p:spTgt spid="16">
                                            <p:graphicEl>
                                              <a:chart seriesIdx="0" categoryIdx="2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2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000"/>
                                        <p:tgtEl>
                                          <p:spTgt spid="16">
                                            <p:graphicEl>
                                              <a:chart seriesIdx="0" categoryIdx="29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3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000"/>
                                        <p:tgtEl>
                                          <p:spTgt spid="16">
                                            <p:graphicEl>
                                              <a:chart seriesIdx="0" categoryIdx="3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3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2000"/>
                                        <p:tgtEl>
                                          <p:spTgt spid="16">
                                            <p:graphicEl>
                                              <a:chart seriesIdx="0" categoryIdx="3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3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2000"/>
                                        <p:tgtEl>
                                          <p:spTgt spid="16">
                                            <p:graphicEl>
                                              <a:chart seriesIdx="0" categoryIdx="3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3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000"/>
                                        <p:tgtEl>
                                          <p:spTgt spid="16">
                                            <p:graphicEl>
                                              <a:chart seriesIdx="0" categoryIdx="3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3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2000"/>
                                        <p:tgtEl>
                                          <p:spTgt spid="16">
                                            <p:graphicEl>
                                              <a:chart seriesIdx="0" categoryIdx="3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3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000"/>
                                        <p:tgtEl>
                                          <p:spTgt spid="16">
                                            <p:graphicEl>
                                              <a:chart seriesIdx="0" categoryIdx="3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3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2000"/>
                                        <p:tgtEl>
                                          <p:spTgt spid="16">
                                            <p:graphicEl>
                                              <a:chart seriesIdx="0" categoryIdx="3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3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2000"/>
                                        <p:tgtEl>
                                          <p:spTgt spid="16">
                                            <p:graphicEl>
                                              <a:chart seriesIdx="0" categoryIdx="3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3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2000"/>
                                        <p:tgtEl>
                                          <p:spTgt spid="16">
                                            <p:graphicEl>
                                              <a:chart seriesIdx="0" categoryIdx="3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3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2000"/>
                                        <p:tgtEl>
                                          <p:spTgt spid="16">
                                            <p:graphicEl>
                                              <a:chart seriesIdx="0" categoryIdx="39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4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2000"/>
                                        <p:tgtEl>
                                          <p:spTgt spid="16">
                                            <p:graphicEl>
                                              <a:chart seriesIdx="0" categoryIdx="4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4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2000"/>
                                        <p:tgtEl>
                                          <p:spTgt spid="16">
                                            <p:graphicEl>
                                              <a:chart seriesIdx="0" categoryIdx="4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4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2000"/>
                                        <p:tgtEl>
                                          <p:spTgt spid="16">
                                            <p:graphicEl>
                                              <a:chart seriesIdx="0" categoryIdx="4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4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2000"/>
                                        <p:tgtEl>
                                          <p:spTgt spid="16">
                                            <p:graphicEl>
                                              <a:chart seriesIdx="0" categoryIdx="4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4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2000"/>
                                        <p:tgtEl>
                                          <p:spTgt spid="16">
                                            <p:graphicEl>
                                              <a:chart seriesIdx="0" categoryIdx="4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4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2000"/>
                                        <p:tgtEl>
                                          <p:spTgt spid="16">
                                            <p:graphicEl>
                                              <a:chart seriesIdx="0" categoryIdx="4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4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2000"/>
                                        <p:tgtEl>
                                          <p:spTgt spid="16">
                                            <p:graphicEl>
                                              <a:chart seriesIdx="0" categoryIdx="4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4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2000"/>
                                        <p:tgtEl>
                                          <p:spTgt spid="16">
                                            <p:graphicEl>
                                              <a:chart seriesIdx="0" categoryIdx="4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4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2000"/>
                                        <p:tgtEl>
                                          <p:spTgt spid="16">
                                            <p:graphicEl>
                                              <a:chart seriesIdx="0" categoryIdx="4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4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2000"/>
                                        <p:tgtEl>
                                          <p:spTgt spid="16">
                                            <p:graphicEl>
                                              <a:chart seriesIdx="0" categoryIdx="49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5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2000"/>
                                        <p:tgtEl>
                                          <p:spTgt spid="16">
                                            <p:graphicEl>
                                              <a:chart seriesIdx="0" categoryIdx="5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5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2000"/>
                                        <p:tgtEl>
                                          <p:spTgt spid="16">
                                            <p:graphicEl>
                                              <a:chart seriesIdx="0" categoryIdx="5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5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2000"/>
                                        <p:tgtEl>
                                          <p:spTgt spid="16">
                                            <p:graphicEl>
                                              <a:chart seriesIdx="0" categoryIdx="5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5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2000"/>
                                        <p:tgtEl>
                                          <p:spTgt spid="16">
                                            <p:graphicEl>
                                              <a:chart seriesIdx="0" categoryIdx="5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5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2000"/>
                                        <p:tgtEl>
                                          <p:spTgt spid="16">
                                            <p:graphicEl>
                                              <a:chart seriesIdx="0" categoryIdx="5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5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2000"/>
                                        <p:tgtEl>
                                          <p:spTgt spid="16">
                                            <p:graphicEl>
                                              <a:chart seriesIdx="0" categoryIdx="5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5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2000"/>
                                        <p:tgtEl>
                                          <p:spTgt spid="16">
                                            <p:graphicEl>
                                              <a:chart seriesIdx="0" categoryIdx="5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5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2000"/>
                                        <p:tgtEl>
                                          <p:spTgt spid="16">
                                            <p:graphicEl>
                                              <a:chart seriesIdx="0" categoryIdx="5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5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2000"/>
                                        <p:tgtEl>
                                          <p:spTgt spid="16">
                                            <p:graphicEl>
                                              <a:chart seriesIdx="0" categoryIdx="5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5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2000"/>
                                        <p:tgtEl>
                                          <p:spTgt spid="16">
                                            <p:graphicEl>
                                              <a:chart seriesIdx="0" categoryIdx="59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6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2000"/>
                                        <p:tgtEl>
                                          <p:spTgt spid="16">
                                            <p:graphicEl>
                                              <a:chart seriesIdx="0" categoryIdx="6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6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2000"/>
                                        <p:tgtEl>
                                          <p:spTgt spid="16">
                                            <p:graphicEl>
                                              <a:chart seriesIdx="0" categoryIdx="6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6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2000"/>
                                        <p:tgtEl>
                                          <p:spTgt spid="16">
                                            <p:graphicEl>
                                              <a:chart seriesIdx="0" categoryIdx="6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6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2000"/>
                                        <p:tgtEl>
                                          <p:spTgt spid="16">
                                            <p:graphicEl>
                                              <a:chart seriesIdx="0" categoryIdx="6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6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2000"/>
                                        <p:tgtEl>
                                          <p:spTgt spid="16">
                                            <p:graphicEl>
                                              <a:chart seriesIdx="0" categoryIdx="6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6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2000"/>
                                        <p:tgtEl>
                                          <p:spTgt spid="16">
                                            <p:graphicEl>
                                              <a:chart seriesIdx="0" categoryIdx="6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 uiExpand="1">
        <p:bldSub>
          <a:bldChart bld="categoryEl"/>
        </p:bldSub>
      </p:bldGraphic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1" name="Rectangle 2">
            <a:extLst>
              <a:ext uri="{FF2B5EF4-FFF2-40B4-BE49-F238E27FC236}">
                <a16:creationId xmlns:a16="http://schemas.microsoft.com/office/drawing/2014/main" id="{0A6A8BF1-794D-AB46-8D15-CBFB48D410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8036" y="609600"/>
            <a:ext cx="11623964" cy="54102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6000" dirty="0"/>
              <a:t>Investor-Owned Care:</a:t>
            </a:r>
            <a:br>
              <a:rPr lang="en-US" altLang="en-US" sz="6000" dirty="0"/>
            </a:br>
            <a:r>
              <a:rPr lang="en-US" altLang="en-US" sz="6000" dirty="0"/>
              <a:t>Inflated Costs, Inferior Quality</a:t>
            </a:r>
          </a:p>
        </p:txBody>
      </p:sp>
    </p:spTree>
    <p:extLst>
      <p:ext uri="{BB962C8B-B14F-4D97-AF65-F5344CB8AC3E}">
        <p14:creationId xmlns:p14="http://schemas.microsoft.com/office/powerpoint/2010/main" val="32675177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Extent of For-Profit Ownership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Commerce Dept. Service Annual Surveys &amp; </a:t>
            </a:r>
            <a:r>
              <a:rPr lang="en-US" dirty="0" err="1"/>
              <a:t>MedPac</a:t>
            </a:r>
            <a:r>
              <a:rPr lang="en-US" dirty="0"/>
              <a:t>. Data are Q1, 2018 or most recent available.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* Data are for non-government-owned hospitals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** Data are for share of establishments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682062886"/>
              </p:ext>
            </p:extLst>
          </p:nvPr>
        </p:nvGraphicFramePr>
        <p:xfrm>
          <a:off x="751438" y="1394234"/>
          <a:ext cx="10602362" cy="4517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2422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775231808"/>
              </p:ext>
            </p:extLst>
          </p:nvPr>
        </p:nvGraphicFramePr>
        <p:xfrm>
          <a:off x="293914" y="1690688"/>
          <a:ext cx="11059886" cy="4802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Medicare Coverage Improves </a:t>
            </a:r>
            <a:br>
              <a:rPr lang="en-US" dirty="0"/>
            </a:br>
            <a:r>
              <a:rPr lang="en-US" dirty="0"/>
              <a:t>Cancer Detection and Outcomes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NBER Working Paper 26292, Sept 2019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*Breast, colorectal, or lung cancer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4200" y="1872817"/>
            <a:ext cx="2413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Rate per 100,000 women/year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986703-045F-FA46-B6B1-DAC472A8C559}"/>
              </a:ext>
            </a:extLst>
          </p:cNvPr>
          <p:cNvSpPr/>
          <p:nvPr/>
        </p:nvSpPr>
        <p:spPr>
          <a:xfrm>
            <a:off x="6807200" y="2501814"/>
            <a:ext cx="4836886" cy="841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Cancer diagnoses rise </a:t>
            </a:r>
          </a:p>
          <a:p>
            <a:pPr algn="ctr"/>
            <a:r>
              <a:rPr lang="en-US" sz="2800" b="1" dirty="0"/>
              <a:t>and deaths fall at age 65</a:t>
            </a:r>
          </a:p>
        </p:txBody>
      </p:sp>
    </p:spTree>
    <p:extLst>
      <p:ext uri="{BB962C8B-B14F-4D97-AF65-F5344CB8AC3E}">
        <p14:creationId xmlns:p14="http://schemas.microsoft.com/office/powerpoint/2010/main" val="243758830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Industry Profits, 2018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Fortune 500, 2019</a:t>
            </a:r>
          </a:p>
          <a:p>
            <a:r>
              <a:rPr lang="en-US" dirty="0"/>
              <a:t>Note: Excludes firms not in Fortune 500 which account for substantial pharma profits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0031075"/>
              </p:ext>
            </p:extLst>
          </p:nvPr>
        </p:nvGraphicFramePr>
        <p:xfrm>
          <a:off x="2360341" y="1628676"/>
          <a:ext cx="7471318" cy="414765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32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88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1276">
                <a:tc>
                  <a:txBody>
                    <a:bodyPr/>
                    <a:lstStyle/>
                    <a:p>
                      <a:r>
                        <a:rPr lang="en-US" sz="2800" dirty="0"/>
                        <a:t>Pharmaceuticals</a:t>
                      </a:r>
                    </a:p>
                  </a:txBody>
                  <a:tcPr marL="1828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$72.7</a:t>
                      </a:r>
                      <a:r>
                        <a:rPr lang="en-US" sz="2800" baseline="0" dirty="0"/>
                        <a:t> B</a:t>
                      </a:r>
                      <a:endParaRPr lang="en-US" sz="2800" dirty="0"/>
                    </a:p>
                  </a:txBody>
                  <a:tcPr marR="18288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1276">
                <a:tc>
                  <a:txBody>
                    <a:bodyPr/>
                    <a:lstStyle/>
                    <a:p>
                      <a:r>
                        <a:rPr lang="en-US" sz="2800" dirty="0"/>
                        <a:t>Insurers</a:t>
                      </a:r>
                    </a:p>
                  </a:txBody>
                  <a:tcPr marL="1828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$22.1 B</a:t>
                      </a:r>
                    </a:p>
                  </a:txBody>
                  <a:tcPr marR="18288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1276">
                <a:tc>
                  <a:txBody>
                    <a:bodyPr/>
                    <a:lstStyle/>
                    <a:p>
                      <a:r>
                        <a:rPr lang="en-US" sz="2800" dirty="0"/>
                        <a:t>Equipment/Supplies</a:t>
                      </a:r>
                    </a:p>
                  </a:txBody>
                  <a:tcPr marL="1828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$11.8 B</a:t>
                      </a:r>
                    </a:p>
                  </a:txBody>
                  <a:tcPr marR="18288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1276">
                <a:tc>
                  <a:txBody>
                    <a:bodyPr/>
                    <a:lstStyle/>
                    <a:p>
                      <a:r>
                        <a:rPr lang="en-US" sz="2800" dirty="0"/>
                        <a:t>Providers</a:t>
                      </a:r>
                    </a:p>
                  </a:txBody>
                  <a:tcPr marL="1828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$4.0 B</a:t>
                      </a:r>
                    </a:p>
                  </a:txBody>
                  <a:tcPr marR="18288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1276">
                <a:tc>
                  <a:txBody>
                    <a:bodyPr/>
                    <a:lstStyle/>
                    <a:p>
                      <a:r>
                        <a:rPr lang="en-US" sz="2800" dirty="0"/>
                        <a:t>Distributors / Wholesalers</a:t>
                      </a:r>
                    </a:p>
                  </a:txBody>
                  <a:tcPr marL="1828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$2.2 B</a:t>
                      </a:r>
                    </a:p>
                  </a:txBody>
                  <a:tcPr marR="18288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1276">
                <a:tc>
                  <a:txBody>
                    <a:bodyPr/>
                    <a:lstStyle/>
                    <a:p>
                      <a:r>
                        <a:rPr lang="en-US" sz="2800" dirty="0"/>
                        <a:t>Pharmacy / Lab / Benefit Managers</a:t>
                      </a:r>
                    </a:p>
                  </a:txBody>
                  <a:tcPr marL="1828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$1.3 B</a:t>
                      </a:r>
                    </a:p>
                  </a:txBody>
                  <a:tcPr marR="18288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48345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284468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5BD01-6525-6A41-8376-3FA278DEF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“Non-Profit” Health Systems Becoming Venture Capitalists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70DBE9-114C-9E4C-B367-9EC6DAB32F00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Modern Healthcare May 13, 2019:42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1B12949-5ED6-9947-A1F3-3224C14069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3247877"/>
              </p:ext>
            </p:extLst>
          </p:nvPr>
        </p:nvGraphicFramePr>
        <p:xfrm>
          <a:off x="6207510" y="1802198"/>
          <a:ext cx="5609064" cy="3901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9688">
                  <a:extLst>
                    <a:ext uri="{9D8B030D-6E8A-4147-A177-3AD203B41FA5}">
                      <a16:colId xmlns:a16="http://schemas.microsoft.com/office/drawing/2014/main" val="2212677448"/>
                    </a:ext>
                  </a:extLst>
                </a:gridCol>
                <a:gridCol w="1869688">
                  <a:extLst>
                    <a:ext uri="{9D8B030D-6E8A-4147-A177-3AD203B41FA5}">
                      <a16:colId xmlns:a16="http://schemas.microsoft.com/office/drawing/2014/main" val="4279170028"/>
                    </a:ext>
                  </a:extLst>
                </a:gridCol>
                <a:gridCol w="1869688">
                  <a:extLst>
                    <a:ext uri="{9D8B030D-6E8A-4147-A177-3AD203B41FA5}">
                      <a16:colId xmlns:a16="http://schemas.microsoft.com/office/drawing/2014/main" val="1270926447"/>
                    </a:ext>
                  </a:extLst>
                </a:gridCol>
              </a:tblGrid>
              <a:tr h="735184">
                <a:tc>
                  <a:txBody>
                    <a:bodyPr/>
                    <a:lstStyle/>
                    <a:p>
                      <a:r>
                        <a:rPr lang="en-US" sz="2000" dirty="0"/>
                        <a:t>Organization</a:t>
                      </a: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Priv. Equity Investments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Total Investments</a:t>
                      </a:r>
                    </a:p>
                  </a:txBody>
                  <a:tcPr anchor="b"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04143559"/>
                  </a:ext>
                </a:extLst>
              </a:tr>
              <a:tr h="608014">
                <a:tc>
                  <a:txBody>
                    <a:bodyPr/>
                    <a:lstStyle/>
                    <a:p>
                      <a:r>
                        <a:rPr lang="en-US" dirty="0"/>
                        <a:t>Dignity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$.525 B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$6.837 B</a:t>
                      </a: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91460417"/>
                  </a:ext>
                </a:extLst>
              </a:tr>
              <a:tr h="671255">
                <a:tc>
                  <a:txBody>
                    <a:bodyPr/>
                    <a:lstStyle/>
                    <a:p>
                      <a:r>
                        <a:rPr lang="en-US" dirty="0"/>
                        <a:t>Providence St. Joseph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$.372 B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$9.646 B</a:t>
                      </a: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97681957"/>
                  </a:ext>
                </a:extLst>
              </a:tr>
              <a:tr h="608014">
                <a:tc>
                  <a:txBody>
                    <a:bodyPr/>
                    <a:lstStyle/>
                    <a:p>
                      <a:r>
                        <a:rPr lang="en-US" dirty="0"/>
                        <a:t>Cath Health Init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$.334 B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$6.472 B</a:t>
                      </a: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7266693"/>
                  </a:ext>
                </a:extLst>
              </a:tr>
              <a:tr h="608014">
                <a:tc>
                  <a:txBody>
                    <a:bodyPr/>
                    <a:lstStyle/>
                    <a:p>
                      <a:r>
                        <a:rPr lang="en-US" dirty="0"/>
                        <a:t>Sutter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$.217 B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$5.983 B</a:t>
                      </a: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10749812"/>
                  </a:ext>
                </a:extLst>
              </a:tr>
              <a:tr h="671255">
                <a:tc>
                  <a:txBody>
                    <a:bodyPr/>
                    <a:lstStyle/>
                    <a:p>
                      <a:r>
                        <a:rPr lang="en-US" dirty="0"/>
                        <a:t>Baylor/Scott &amp; White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$.214 B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$5.667 B</a:t>
                      </a: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18595112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7DDA18C-0368-EF45-A680-91040380C5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4593568"/>
              </p:ext>
            </p:extLst>
          </p:nvPr>
        </p:nvGraphicFramePr>
        <p:xfrm>
          <a:off x="378054" y="1794184"/>
          <a:ext cx="5609064" cy="3909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9688">
                  <a:extLst>
                    <a:ext uri="{9D8B030D-6E8A-4147-A177-3AD203B41FA5}">
                      <a16:colId xmlns:a16="http://schemas.microsoft.com/office/drawing/2014/main" val="2212677448"/>
                    </a:ext>
                  </a:extLst>
                </a:gridCol>
                <a:gridCol w="1869688">
                  <a:extLst>
                    <a:ext uri="{9D8B030D-6E8A-4147-A177-3AD203B41FA5}">
                      <a16:colId xmlns:a16="http://schemas.microsoft.com/office/drawing/2014/main" val="4279170028"/>
                    </a:ext>
                  </a:extLst>
                </a:gridCol>
                <a:gridCol w="1869688">
                  <a:extLst>
                    <a:ext uri="{9D8B030D-6E8A-4147-A177-3AD203B41FA5}">
                      <a16:colId xmlns:a16="http://schemas.microsoft.com/office/drawing/2014/main" val="1270926447"/>
                    </a:ext>
                  </a:extLst>
                </a:gridCol>
              </a:tblGrid>
              <a:tr h="606432">
                <a:tc>
                  <a:txBody>
                    <a:bodyPr/>
                    <a:lstStyle/>
                    <a:p>
                      <a:r>
                        <a:rPr lang="en-US" sz="2000" dirty="0"/>
                        <a:t>Organization</a:t>
                      </a: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Priv. Equity Investments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Total Investments</a:t>
                      </a:r>
                    </a:p>
                  </a:txBody>
                  <a:tcPr anchor="b"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04143559"/>
                  </a:ext>
                </a:extLst>
              </a:tr>
              <a:tr h="501534">
                <a:tc>
                  <a:txBody>
                    <a:bodyPr/>
                    <a:lstStyle/>
                    <a:p>
                      <a:r>
                        <a:rPr lang="en-US" sz="2000" dirty="0"/>
                        <a:t>Kaiser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$5.825 B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$40.835 B</a:t>
                      </a: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91460417"/>
                  </a:ext>
                </a:extLst>
              </a:tr>
              <a:tr h="501534">
                <a:tc>
                  <a:txBody>
                    <a:bodyPr/>
                    <a:lstStyle/>
                    <a:p>
                      <a:r>
                        <a:rPr lang="en-US" sz="2000" dirty="0"/>
                        <a:t>Mayo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$2.565 B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$9.384 B</a:t>
                      </a: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97681957"/>
                  </a:ext>
                </a:extLst>
              </a:tr>
              <a:tr h="501534">
                <a:tc>
                  <a:txBody>
                    <a:bodyPr/>
                    <a:lstStyle/>
                    <a:p>
                      <a:r>
                        <a:rPr lang="en-US" sz="2000" dirty="0"/>
                        <a:t>Ascension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$2.335 B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$20.339 B</a:t>
                      </a: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7266693"/>
                  </a:ext>
                </a:extLst>
              </a:tr>
              <a:tr h="501534">
                <a:tc>
                  <a:txBody>
                    <a:bodyPr/>
                    <a:lstStyle/>
                    <a:p>
                      <a:r>
                        <a:rPr lang="en-US" sz="2000" dirty="0" err="1"/>
                        <a:t>Clev</a:t>
                      </a:r>
                      <a:r>
                        <a:rPr lang="en-US" sz="2000" dirty="0"/>
                        <a:t>. Clinic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$1.008 B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$8.934 B</a:t>
                      </a: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10749812"/>
                  </a:ext>
                </a:extLst>
              </a:tr>
              <a:tr h="501534">
                <a:tc>
                  <a:txBody>
                    <a:bodyPr/>
                    <a:lstStyle/>
                    <a:p>
                      <a:r>
                        <a:rPr lang="en-US" sz="2000" dirty="0"/>
                        <a:t>UPMC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$.962 B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$6.856 B</a:t>
                      </a: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18595112"/>
                  </a:ext>
                </a:extLst>
              </a:tr>
              <a:tr h="606432">
                <a:tc>
                  <a:txBody>
                    <a:bodyPr/>
                    <a:lstStyle/>
                    <a:p>
                      <a:r>
                        <a:rPr lang="en-US" sz="2000" dirty="0"/>
                        <a:t>Indiana U Health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$.595 B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$4.801 B</a:t>
                      </a: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823523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065564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DBC8F-22C6-DE47-A0AD-B14A1C15B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044" y="0"/>
            <a:ext cx="11175024" cy="1325563"/>
          </a:xfrm>
        </p:spPr>
        <p:txBody>
          <a:bodyPr>
            <a:normAutofit/>
          </a:bodyPr>
          <a:lstStyle/>
          <a:p>
            <a:r>
              <a:rPr lang="en-US" sz="3200" dirty="0"/>
              <a:t>Non-Profit Leaders Collecting Big Paydays from Pharma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0EB1CC-4637-4B46-854A-83103D720055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 err="1"/>
              <a:t>BioPharma</a:t>
            </a:r>
            <a:r>
              <a:rPr lang="en-US" dirty="0"/>
              <a:t> Dive. “Directors who hold board seats and lead non-profits”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A5D525A-D4F0-784F-AC74-F74DC90E95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0534808"/>
              </p:ext>
            </p:extLst>
          </p:nvPr>
        </p:nvGraphicFramePr>
        <p:xfrm>
          <a:off x="508487" y="942125"/>
          <a:ext cx="11175025" cy="48889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5005">
                  <a:extLst>
                    <a:ext uri="{9D8B030D-6E8A-4147-A177-3AD203B41FA5}">
                      <a16:colId xmlns:a16="http://schemas.microsoft.com/office/drawing/2014/main" val="4136210683"/>
                    </a:ext>
                  </a:extLst>
                </a:gridCol>
                <a:gridCol w="2931072">
                  <a:extLst>
                    <a:ext uri="{9D8B030D-6E8A-4147-A177-3AD203B41FA5}">
                      <a16:colId xmlns:a16="http://schemas.microsoft.com/office/drawing/2014/main" val="781208910"/>
                    </a:ext>
                  </a:extLst>
                </a:gridCol>
                <a:gridCol w="1896533">
                  <a:extLst>
                    <a:ext uri="{9D8B030D-6E8A-4147-A177-3AD203B41FA5}">
                      <a16:colId xmlns:a16="http://schemas.microsoft.com/office/drawing/2014/main" val="3077142702"/>
                    </a:ext>
                  </a:extLst>
                </a:gridCol>
                <a:gridCol w="2370667">
                  <a:extLst>
                    <a:ext uri="{9D8B030D-6E8A-4147-A177-3AD203B41FA5}">
                      <a16:colId xmlns:a16="http://schemas.microsoft.com/office/drawing/2014/main" val="1717238273"/>
                    </a:ext>
                  </a:extLst>
                </a:gridCol>
                <a:gridCol w="1741748">
                  <a:extLst>
                    <a:ext uri="{9D8B030D-6E8A-4147-A177-3AD203B41FA5}">
                      <a16:colId xmlns:a16="http://schemas.microsoft.com/office/drawing/2014/main" val="2611805689"/>
                    </a:ext>
                  </a:extLst>
                </a:gridCol>
              </a:tblGrid>
              <a:tr h="415402"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Name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Position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Company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Board Pay 2017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Share Value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03278953"/>
                  </a:ext>
                </a:extLst>
              </a:tr>
              <a:tr h="319540">
                <a:tc>
                  <a:txBody>
                    <a:bodyPr/>
                    <a:lstStyle/>
                    <a:p>
                      <a:r>
                        <a:rPr lang="en-US" sz="2000" dirty="0"/>
                        <a:t>Robert </a:t>
                      </a:r>
                      <a:r>
                        <a:rPr lang="en-US" sz="2000" dirty="0" err="1"/>
                        <a:t>Alpern</a:t>
                      </a:r>
                      <a:endParaRPr lang="en-US" sz="2000" dirty="0"/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Dean, Yale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AbbVie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$335,929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$4.3 M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7303803"/>
                  </a:ext>
                </a:extLst>
              </a:tr>
              <a:tr h="319540">
                <a:tc>
                  <a:txBody>
                    <a:bodyPr/>
                    <a:lstStyle/>
                    <a:p>
                      <a:r>
                        <a:rPr lang="en-US" sz="2000" dirty="0"/>
                        <a:t>Peter McDonnell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Dir, Hopkins/Wilmer Eye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Allergan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$449,941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$0.7 M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68335937"/>
                  </a:ext>
                </a:extLst>
              </a:tr>
              <a:tr h="319540">
                <a:tc>
                  <a:txBody>
                    <a:bodyPr/>
                    <a:lstStyle/>
                    <a:p>
                      <a:r>
                        <a:rPr lang="en-US" sz="2000" dirty="0"/>
                        <a:t>Tyler Jacks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Dir, MIT Koch Inst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Amgen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$343,998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$1.1 M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45025038"/>
                  </a:ext>
                </a:extLst>
              </a:tr>
              <a:tr h="319540">
                <a:tc>
                  <a:txBody>
                    <a:bodyPr/>
                    <a:lstStyle/>
                    <a:p>
                      <a:r>
                        <a:rPr lang="en-US" sz="2000" dirty="0"/>
                        <a:t>Julia Haller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Chief Wills Eye Hosp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Celgene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$525,470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$86.5 M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58712348"/>
                  </a:ext>
                </a:extLst>
              </a:tr>
              <a:tr h="319540">
                <a:tc>
                  <a:txBody>
                    <a:bodyPr/>
                    <a:lstStyle/>
                    <a:p>
                      <a:r>
                        <a:rPr lang="en-US" sz="2000" dirty="0" err="1"/>
                        <a:t>Marschall</a:t>
                      </a:r>
                      <a:r>
                        <a:rPr lang="en-US" sz="2000" dirty="0"/>
                        <a:t> Rung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Dean, U </a:t>
                      </a:r>
                      <a:r>
                        <a:rPr lang="en-US" sz="2000" dirty="0" err="1"/>
                        <a:t>Mich</a:t>
                      </a:r>
                      <a:endParaRPr lang="en-US" sz="2000" dirty="0"/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Lilly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$279,000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$1.1 M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84842046"/>
                  </a:ext>
                </a:extLst>
              </a:tr>
              <a:tr h="319540">
                <a:tc>
                  <a:txBody>
                    <a:bodyPr/>
                    <a:lstStyle/>
                    <a:p>
                      <a:r>
                        <a:rPr lang="en-US" sz="2000" dirty="0"/>
                        <a:t>Kevin Lofton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CEO, Cath </a:t>
                      </a:r>
                      <a:r>
                        <a:rPr lang="en-US" sz="2000" dirty="0" err="1"/>
                        <a:t>Hlth</a:t>
                      </a:r>
                      <a:r>
                        <a:rPr lang="en-US" sz="2000" dirty="0"/>
                        <a:t> Init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Gilead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$415,803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$1.8 M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10733329"/>
                  </a:ext>
                </a:extLst>
              </a:tr>
              <a:tr h="319540">
                <a:tc>
                  <a:txBody>
                    <a:bodyPr/>
                    <a:lstStyle/>
                    <a:p>
                      <a:r>
                        <a:rPr lang="en-US" sz="2000" dirty="0"/>
                        <a:t>Laura </a:t>
                      </a:r>
                      <a:r>
                        <a:rPr lang="en-US" sz="2000" dirty="0" err="1"/>
                        <a:t>Glimcher</a:t>
                      </a:r>
                      <a:endParaRPr lang="en-US" sz="2000" dirty="0"/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CEO, Dana Farber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Glaxo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$101,000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$0.1 M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93670995"/>
                  </a:ext>
                </a:extLst>
              </a:tr>
              <a:tr h="319540">
                <a:tc>
                  <a:txBody>
                    <a:bodyPr/>
                    <a:lstStyle/>
                    <a:p>
                      <a:r>
                        <a:rPr lang="en-US" sz="2000" dirty="0"/>
                        <a:t>Mary </a:t>
                      </a:r>
                      <a:r>
                        <a:rPr lang="en-US" sz="2000" dirty="0" err="1"/>
                        <a:t>Beckerle</a:t>
                      </a:r>
                      <a:endParaRPr lang="en-US" sz="2000" dirty="0"/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CEO, </a:t>
                      </a:r>
                      <a:r>
                        <a:rPr lang="en-US" sz="2000" dirty="0" err="1"/>
                        <a:t>Hunstman</a:t>
                      </a:r>
                      <a:r>
                        <a:rPr lang="en-US" sz="2000" dirty="0"/>
                        <a:t> Cancer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J&amp;J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$324,893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$0.7 M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45742832"/>
                  </a:ext>
                </a:extLst>
              </a:tr>
              <a:tr h="319540">
                <a:tc>
                  <a:txBody>
                    <a:bodyPr/>
                    <a:lstStyle/>
                    <a:p>
                      <a:r>
                        <a:rPr lang="en-US" sz="2000" dirty="0"/>
                        <a:t>Mark McClellan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DIR, Duke </a:t>
                      </a:r>
                      <a:r>
                        <a:rPr lang="en-US" sz="2000" dirty="0" err="1"/>
                        <a:t>Hlth</a:t>
                      </a:r>
                      <a:r>
                        <a:rPr lang="en-US" sz="2000" dirty="0"/>
                        <a:t> Pol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J&amp;J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$284,893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$1.2 M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15145273"/>
                  </a:ext>
                </a:extLst>
              </a:tr>
              <a:tr h="319540">
                <a:tc>
                  <a:txBody>
                    <a:bodyPr/>
                    <a:lstStyle/>
                    <a:p>
                      <a:r>
                        <a:rPr lang="en-US" sz="2000" dirty="0"/>
                        <a:t>A E Washington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CEO, Duke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J&amp;J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$284,893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$2.3 M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85623172"/>
                  </a:ext>
                </a:extLst>
              </a:tr>
              <a:tr h="319540">
                <a:tc>
                  <a:txBody>
                    <a:bodyPr/>
                    <a:lstStyle/>
                    <a:p>
                      <a:r>
                        <a:rPr lang="en-US" sz="2000" dirty="0"/>
                        <a:t>John Noseworthy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CEO, Mayo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Merck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$234,167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$0.3 M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28217213"/>
                  </a:ext>
                </a:extLst>
              </a:tr>
              <a:tr h="319540">
                <a:tc>
                  <a:txBody>
                    <a:bodyPr/>
                    <a:lstStyle/>
                    <a:p>
                      <a:r>
                        <a:rPr lang="en-US" sz="2000" dirty="0"/>
                        <a:t>Chares Sawyers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Chair, MSKCC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Novartis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$367,000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$0.7 M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18054278"/>
                  </a:ext>
                </a:extLst>
              </a:tr>
              <a:tr h="319540">
                <a:tc>
                  <a:txBody>
                    <a:bodyPr/>
                    <a:lstStyle/>
                    <a:p>
                      <a:r>
                        <a:rPr lang="en-US" sz="2000" dirty="0"/>
                        <a:t>Dennis </a:t>
                      </a:r>
                      <a:r>
                        <a:rPr lang="en-US" sz="2000" dirty="0" err="1"/>
                        <a:t>Ausiello</a:t>
                      </a:r>
                      <a:endParaRPr lang="en-US" sz="2000" dirty="0"/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Dir, MGH Ctr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Pfizer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$375,000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$1.9 M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83998939"/>
                  </a:ext>
                </a:extLst>
              </a:tr>
              <a:tr h="319540">
                <a:tc>
                  <a:txBody>
                    <a:bodyPr/>
                    <a:lstStyle/>
                    <a:p>
                      <a:r>
                        <a:rPr lang="en-US" sz="2000" dirty="0"/>
                        <a:t>Joseph Goldstein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Chair, U Tx Southwest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Regeneron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$1,307,211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$4.2 M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47852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055301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Relative payments for care at private for-profit (PFP) and private not-for-profit (PNFP) hospitals </a:t>
            </a:r>
          </a:p>
          <a:p>
            <a:r>
              <a:rPr lang="en-US" dirty="0"/>
              <a:t>Source: CMAJ </a:t>
            </a:r>
            <a:r>
              <a:rPr lang="en-US" dirty="0" err="1"/>
              <a:t>Devereaux</a:t>
            </a:r>
            <a:r>
              <a:rPr lang="en-US" dirty="0"/>
              <a:t> et al. 170 (12): 1817.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8760" y="162171"/>
            <a:ext cx="9077960" cy="57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40" y="1180857"/>
            <a:ext cx="2799080" cy="2476743"/>
          </a:xfrm>
          <a:solidFill>
            <a:schemeClr val="accent2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dirty="0"/>
              <a:t>For-Profit Hospitals Cost </a:t>
            </a:r>
            <a:br>
              <a:rPr lang="en-US" sz="4000" dirty="0"/>
            </a:br>
            <a:r>
              <a:rPr lang="en-US" dirty="0"/>
              <a:t>19% More</a:t>
            </a:r>
          </a:p>
        </p:txBody>
      </p:sp>
    </p:spTree>
    <p:extLst>
      <p:ext uri="{BB962C8B-B14F-4D97-AF65-F5344CB8AC3E}">
        <p14:creationId xmlns:p14="http://schemas.microsoft.com/office/powerpoint/2010/main" val="364020932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B5AC90-8FBF-3C40-8CCF-B3999E9F976A}"/>
              </a:ext>
            </a:extLst>
          </p:cNvPr>
          <p:cNvCxnSpPr>
            <a:cxnSpLocks/>
          </p:cNvCxnSpPr>
          <p:nvPr/>
        </p:nvCxnSpPr>
        <p:spPr>
          <a:xfrm>
            <a:off x="2743200" y="3683000"/>
            <a:ext cx="86106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F6CEAA6-6502-3240-AE2F-68A7E2A2A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For Profit Hospitals Have Highest Readmission Rates for </a:t>
            </a:r>
            <a:r>
              <a:rPr lang="en-US" i="1" dirty="0"/>
              <a:t>Every</a:t>
            </a:r>
            <a:r>
              <a:rPr lang="en-US" dirty="0"/>
              <a:t> Condition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22A3CB-2BD0-7D40-989A-7075696B2290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Source: PLOS One 9/18/2018 – based on Medicare data 2012-2015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79B63BD-4B2B-8C44-BB82-DD49C667B4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5847232"/>
              </p:ext>
            </p:extLst>
          </p:nvPr>
        </p:nvGraphicFramePr>
        <p:xfrm>
          <a:off x="134060" y="1063870"/>
          <a:ext cx="11382750" cy="49528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CF184C3-A679-914B-8122-962227401E76}"/>
              </a:ext>
            </a:extLst>
          </p:cNvPr>
          <p:cNvSpPr txBox="1"/>
          <p:nvPr/>
        </p:nvSpPr>
        <p:spPr>
          <a:xfrm>
            <a:off x="-1" y="2177143"/>
            <a:ext cx="22570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Readmission </a:t>
            </a:r>
          </a:p>
          <a:p>
            <a:r>
              <a:rPr lang="en-US" sz="2000" dirty="0">
                <a:solidFill>
                  <a:schemeClr val="bg1"/>
                </a:solidFill>
              </a:rPr>
              <a:t>rate adjusted </a:t>
            </a:r>
          </a:p>
          <a:p>
            <a:r>
              <a:rPr lang="en-US" sz="2000" dirty="0">
                <a:solidFill>
                  <a:schemeClr val="bg1"/>
                </a:solidFill>
              </a:rPr>
              <a:t>for severity</a:t>
            </a:r>
          </a:p>
          <a:p>
            <a:r>
              <a:rPr lang="en-US" sz="2000" dirty="0">
                <a:solidFill>
                  <a:schemeClr val="bg1"/>
                </a:solidFill>
              </a:rPr>
              <a:t>(Expected </a:t>
            </a:r>
          </a:p>
          <a:p>
            <a:r>
              <a:rPr lang="en-US" sz="2000" dirty="0">
                <a:solidFill>
                  <a:schemeClr val="bg1"/>
                </a:solidFill>
              </a:rPr>
              <a:t>rate = 1.0)</a:t>
            </a:r>
          </a:p>
        </p:txBody>
      </p:sp>
    </p:spTree>
    <p:extLst>
      <p:ext uri="{BB962C8B-B14F-4D97-AF65-F5344CB8AC3E}">
        <p14:creationId xmlns:p14="http://schemas.microsoft.com/office/powerpoint/2010/main" val="314053678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For-Profit Hospitals’ </a:t>
            </a:r>
            <a:br>
              <a:rPr lang="en-US" dirty="0"/>
            </a:br>
            <a:r>
              <a:rPr lang="en-US" dirty="0"/>
              <a:t>Administrative Costs Are Higher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Himmelstein and Woolhandler</a:t>
            </a:r>
          </a:p>
          <a:p>
            <a:r>
              <a:rPr lang="en-US" dirty="0"/>
              <a:t>Analysis of 2011 Medicare hospital cost reports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2087108"/>
            <a:ext cx="2554027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Percentage spent on administration</a:t>
            </a:r>
          </a:p>
        </p:txBody>
      </p:sp>
      <p:graphicFrame>
        <p:nvGraphicFramePr>
          <p:cNvPr id="5" name="Chart 4"/>
          <p:cNvGraphicFramePr/>
          <p:nvPr/>
        </p:nvGraphicFramePr>
        <p:xfrm>
          <a:off x="3285712" y="1690688"/>
          <a:ext cx="5858288" cy="4341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446428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58720" y="1690688"/>
            <a:ext cx="8575705" cy="420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64" name="Rectangle 4"/>
          <p:cNvSpPr>
            <a:spLocks noChangeArrowheads="1"/>
          </p:cNvSpPr>
          <p:nvPr/>
        </p:nvSpPr>
        <p:spPr bwMode="auto">
          <a:xfrm>
            <a:off x="12420600" y="0"/>
            <a:ext cx="381000" cy="6248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1" tIns="45648" rIns="91291" bIns="45648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en-US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For-Profit Dialysis Clinics’ Death Rates </a:t>
            </a:r>
            <a:br>
              <a:rPr lang="en-US" sz="4000" dirty="0"/>
            </a:br>
            <a:r>
              <a:rPr lang="en-US" sz="4000" dirty="0"/>
              <a:t>Are 9% Higher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JAMA 2002;288:2449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171094"/>
            <a:ext cx="245872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Relative Risk (RR) of Morality </a:t>
            </a:r>
            <a:r>
              <a:rPr lang="en-US" sz="2400">
                <a:solidFill>
                  <a:schemeClr val="bg1"/>
                </a:solidFill>
              </a:rPr>
              <a:t>in Hemodialysis Patients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39015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E7CE2AE-BFF7-7747-9EFF-A76F9C1EEC20}"/>
              </a:ext>
            </a:extLst>
          </p:cNvPr>
          <p:cNvSpPr/>
          <p:nvPr/>
        </p:nvSpPr>
        <p:spPr>
          <a:xfrm>
            <a:off x="8014685" y="4488472"/>
            <a:ext cx="3693611" cy="1415495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Non-Profit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5D17A1-D6C9-E448-8FE6-3926A99D4F94}"/>
              </a:ext>
            </a:extLst>
          </p:cNvPr>
          <p:cNvSpPr/>
          <p:nvPr/>
        </p:nvSpPr>
        <p:spPr>
          <a:xfrm>
            <a:off x="2656116" y="4488472"/>
            <a:ext cx="5251605" cy="1415495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Investor-Owned</a:t>
            </a:r>
          </a:p>
        </p:txBody>
      </p:sp>
      <p:sp>
        <p:nvSpPr>
          <p:cNvPr id="333825" name="Rectangle 2">
            <a:extLst>
              <a:ext uri="{FF2B5EF4-FFF2-40B4-BE49-F238E27FC236}">
                <a16:creationId xmlns:a16="http://schemas.microsoft.com/office/drawing/2014/main" id="{2EDED63B-F65C-5D42-A49C-0DCD96AE8A7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dirty="0"/>
              <a:t>Investor-Owned Dialysis Clinics Discourage Transplants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159A48FE-5044-D244-AD9E-397007E3A3C7}"/>
              </a:ext>
            </a:extLst>
          </p:cNvPr>
          <p:cNvSpPr txBox="1">
            <a:spLocks/>
          </p:cNvSpPr>
          <p:nvPr/>
        </p:nvSpPr>
        <p:spPr>
          <a:xfrm>
            <a:off x="0" y="6016753"/>
            <a:ext cx="8229600" cy="841248"/>
          </a:xfrm>
          <a:ln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Source: JAMA 2019;322:957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CDCE57-4095-1443-8C22-F27005B22A6F}"/>
              </a:ext>
            </a:extLst>
          </p:cNvPr>
          <p:cNvSpPr txBox="1"/>
          <p:nvPr/>
        </p:nvSpPr>
        <p:spPr>
          <a:xfrm>
            <a:off x="129209" y="2156791"/>
            <a:ext cx="23655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Percent of dialysis patients placed on transplant list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C64DA74-B254-F346-B924-7B1325843C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327445"/>
              </p:ext>
            </p:extLst>
          </p:nvPr>
        </p:nvGraphicFramePr>
        <p:xfrm>
          <a:off x="2494722" y="1740507"/>
          <a:ext cx="9213574" cy="4163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8073153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2290F-88F5-A745-8326-3766D32BC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 Kidney Care: </a:t>
            </a:r>
            <a:br>
              <a:rPr lang="en-US" dirty="0"/>
            </a:br>
            <a:r>
              <a:rPr lang="en-US" dirty="0"/>
              <a:t>Less Dialysis, Better Survival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CC380A-FDA7-6F41-BFEF-BF2FB11D27DD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Source: JAMA IM 2018; 178:657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Kidney failure defined as eGFR&lt;15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Non-VA defined as Medicare-paid, mostly delivered by investor-owned facilities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85DD2C5-12E4-2E4E-B368-128D9B2E68A4}"/>
              </a:ext>
            </a:extLst>
          </p:cNvPr>
          <p:cNvGraphicFramePr/>
          <p:nvPr/>
        </p:nvGraphicFramePr>
        <p:xfrm>
          <a:off x="217714" y="1645050"/>
          <a:ext cx="11338560" cy="4485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F782E68-C277-2947-8CB3-FFBE925E5DB2}"/>
              </a:ext>
            </a:extLst>
          </p:cNvPr>
          <p:cNvSpPr txBox="1"/>
          <p:nvPr/>
        </p:nvSpPr>
        <p:spPr>
          <a:xfrm>
            <a:off x="975373" y="2299063"/>
            <a:ext cx="22642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Percent of patients with new kidney failure</a:t>
            </a:r>
          </a:p>
        </p:txBody>
      </p:sp>
    </p:spTree>
    <p:extLst>
      <p:ext uri="{BB962C8B-B14F-4D97-AF65-F5344CB8AC3E}">
        <p14:creationId xmlns:p14="http://schemas.microsoft.com/office/powerpoint/2010/main" val="365592076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For Profit Home Care: Lower Quality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Cabin, </a:t>
            </a:r>
            <a:r>
              <a:rPr lang="en-US" dirty="0" err="1"/>
              <a:t>Siman</a:t>
            </a:r>
            <a:r>
              <a:rPr lang="en-US" dirty="0"/>
              <a:t>, Himmelstein &amp; Woolhandler. </a:t>
            </a:r>
          </a:p>
          <a:p>
            <a:r>
              <a:rPr lang="en-US" dirty="0"/>
              <a:t>Health Affairs 8/2014</a:t>
            </a:r>
          </a:p>
        </p:txBody>
      </p:sp>
      <p:graphicFrame>
        <p:nvGraphicFramePr>
          <p:cNvPr id="4" name="Chart 3"/>
          <p:cNvGraphicFramePr/>
          <p:nvPr/>
        </p:nvGraphicFramePr>
        <p:xfrm>
          <a:off x="838200" y="1300480"/>
          <a:ext cx="10515599" cy="4649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69773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Rectangle 2">
            <a:extLst>
              <a:ext uri="{FF2B5EF4-FFF2-40B4-BE49-F238E27FC236}">
                <a16:creationId xmlns:a16="http://schemas.microsoft.com/office/drawing/2014/main" id="{4A7590E3-52CD-0A44-8560-CA8F7D9861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89000" y="609600"/>
            <a:ext cx="10553700" cy="5638800"/>
          </a:xfrm>
        </p:spPr>
        <p:txBody>
          <a:bodyPr/>
          <a:lstStyle/>
          <a:p>
            <a:pPr eaLnBrk="1" hangingPunct="1"/>
            <a:r>
              <a:rPr lang="en-US" altLang="en-US" sz="7200" dirty="0"/>
              <a:t>Medicaid:</a:t>
            </a:r>
            <a:br>
              <a:rPr lang="en-US" altLang="en-US" sz="7200" dirty="0"/>
            </a:br>
            <a:r>
              <a:rPr lang="en-US" altLang="en-US" sz="7200" dirty="0"/>
              <a:t>Poor Access, But Better Than Nothing</a:t>
            </a:r>
          </a:p>
        </p:txBody>
      </p:sp>
    </p:spTree>
    <p:extLst>
      <p:ext uri="{BB962C8B-B14F-4D97-AF65-F5344CB8AC3E}">
        <p14:creationId xmlns:p14="http://schemas.microsoft.com/office/powerpoint/2010/main" val="235277759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For Profit Home Care: Higher Cost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Cabin, </a:t>
            </a:r>
            <a:r>
              <a:rPr lang="en-US" dirty="0" err="1"/>
              <a:t>Siman</a:t>
            </a:r>
            <a:r>
              <a:rPr lang="en-US" dirty="0"/>
              <a:t>, Himmelstein &amp; Woolhandler. </a:t>
            </a:r>
          </a:p>
          <a:p>
            <a:r>
              <a:rPr lang="en-US" dirty="0"/>
              <a:t>Health Affairs 8/2014</a:t>
            </a:r>
          </a:p>
        </p:txBody>
      </p:sp>
      <p:graphicFrame>
        <p:nvGraphicFramePr>
          <p:cNvPr id="4" name="Chart 3"/>
          <p:cNvGraphicFramePr/>
          <p:nvPr/>
        </p:nvGraphicFramePr>
        <p:xfrm>
          <a:off x="258418" y="1351280"/>
          <a:ext cx="11242702" cy="4599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58418" y="2184524"/>
            <a:ext cx="2236180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Annual Cost per Patient</a:t>
            </a:r>
          </a:p>
        </p:txBody>
      </p:sp>
    </p:spTree>
    <p:extLst>
      <p:ext uri="{BB962C8B-B14F-4D97-AF65-F5344CB8AC3E}">
        <p14:creationId xmlns:p14="http://schemas.microsoft.com/office/powerpoint/2010/main" val="22207694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D4D2E-390B-7E4B-9055-D7896913F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For-Profit Nursing Homes: </a:t>
            </a:r>
            <a:br>
              <a:rPr lang="en-US" dirty="0"/>
            </a:br>
            <a:r>
              <a:rPr lang="en-US" dirty="0"/>
              <a:t>Less Nursing Care</a:t>
            </a:r>
            <a:br>
              <a:rPr lang="en-US" dirty="0"/>
            </a:br>
            <a:r>
              <a:rPr lang="en-US" sz="3100" dirty="0"/>
              <a:t>A National Study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82EE77-7A7A-6B40-8F3B-122B68BD7C01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Health Affairs 2019;38:1095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AACD37-98EC-1F43-8389-C5BEB477887D}"/>
              </a:ext>
            </a:extLst>
          </p:cNvPr>
          <p:cNvSpPr txBox="1"/>
          <p:nvPr/>
        </p:nvSpPr>
        <p:spPr>
          <a:xfrm>
            <a:off x="218661" y="2435088"/>
            <a:ext cx="24350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Nursing staff hours per patient day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0C80AAD-7EE2-8D4F-9E31-0F86CA120C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3604107"/>
              </p:ext>
            </p:extLst>
          </p:nvPr>
        </p:nvGraphicFramePr>
        <p:xfrm>
          <a:off x="2653748" y="1898374"/>
          <a:ext cx="8700052" cy="4010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9843161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Hospice Goes For-Profit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Source: MEDPAC annual report, 2018 and previous reports</a:t>
            </a:r>
          </a:p>
          <a:p>
            <a:r>
              <a:rPr lang="en-US" dirty="0"/>
              <a:t>Profit rate: for-profits = 16.4%; non-profits = .1%. </a:t>
            </a:r>
          </a:p>
          <a:p>
            <a:r>
              <a:rPr lang="en-US" dirty="0"/>
              <a:t>Mean LOS: for-profits = 106 days; non-profits = 66 days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2094612"/>
            <a:ext cx="27228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Percent of hospices under for-profit ownership</a:t>
            </a:r>
          </a:p>
        </p:txBody>
      </p:sp>
      <p:graphicFrame>
        <p:nvGraphicFramePr>
          <p:cNvPr id="4" name="Chart 3"/>
          <p:cNvGraphicFramePr/>
          <p:nvPr/>
        </p:nvGraphicFramePr>
        <p:xfrm>
          <a:off x="2868752" y="1330960"/>
          <a:ext cx="8845728" cy="4680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5431652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For-Profit Hospices Avoid </a:t>
            </a:r>
            <a:br>
              <a:rPr lang="en-US" dirty="0"/>
            </a:br>
            <a:r>
              <a:rPr lang="en-US" dirty="0"/>
              <a:t>Unprofitable Patients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Health Affairs 2012;31:2690</a:t>
            </a:r>
          </a:p>
          <a:p>
            <a:r>
              <a:rPr lang="en-US" dirty="0"/>
              <a:t>Note: Based upon accepting patients on chemo, TPN, transfusions, tube feeds, </a:t>
            </a:r>
            <a:r>
              <a:rPr lang="en-US" dirty="0" err="1"/>
              <a:t>intrathecal</a:t>
            </a:r>
            <a:r>
              <a:rPr lang="en-US" dirty="0"/>
              <a:t> </a:t>
            </a:r>
            <a:r>
              <a:rPr lang="en-US" dirty="0" err="1"/>
              <a:t>cath</a:t>
            </a:r>
            <a:r>
              <a:rPr lang="en-US" dirty="0"/>
              <a:t>, palliative radiation, or living alone</a:t>
            </a:r>
          </a:p>
        </p:txBody>
      </p:sp>
      <p:graphicFrame>
        <p:nvGraphicFramePr>
          <p:cNvPr id="5" name="Chart 4"/>
          <p:cNvGraphicFramePr/>
          <p:nvPr/>
        </p:nvGraphicFramePr>
        <p:xfrm>
          <a:off x="3739294" y="1690688"/>
          <a:ext cx="7965026" cy="4263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2094612"/>
            <a:ext cx="38811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Likelihood of accepting all patients, regardless of care needs </a:t>
            </a:r>
          </a:p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(and profitability)</a:t>
            </a:r>
          </a:p>
        </p:txBody>
      </p:sp>
    </p:spTree>
    <p:extLst>
      <p:ext uri="{BB962C8B-B14F-4D97-AF65-F5344CB8AC3E}">
        <p14:creationId xmlns:p14="http://schemas.microsoft.com/office/powerpoint/2010/main" val="74829060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US Prescription Drug Spending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CMS, Office of the Actuary</a:t>
            </a:r>
          </a:p>
          <a:p>
            <a:r>
              <a:rPr lang="en-US" dirty="0"/>
              <a:t>Note: 2017-2019 estimated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2026264"/>
            <a:ext cx="3013738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Prescription drug spending,</a:t>
            </a:r>
          </a:p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Billions of dollars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269260120"/>
              </p:ext>
            </p:extLst>
          </p:nvPr>
        </p:nvGraphicFramePr>
        <p:xfrm>
          <a:off x="3108960" y="1341120"/>
          <a:ext cx="8493760" cy="4669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/>
          <p:cNvSpPr/>
          <p:nvPr/>
        </p:nvSpPr>
        <p:spPr>
          <a:xfrm rot="16200000">
            <a:off x="10124387" y="3712916"/>
            <a:ext cx="1442302" cy="4396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Estimated</a:t>
            </a:r>
          </a:p>
        </p:txBody>
      </p:sp>
    </p:spTree>
    <p:extLst>
      <p:ext uri="{BB962C8B-B14F-4D97-AF65-F5344CB8AC3E}">
        <p14:creationId xmlns:p14="http://schemas.microsoft.com/office/powerpoint/2010/main" val="77166966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B0-DC91-1B4E-B927-A59CC090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99304" cy="1325563"/>
          </a:xfrm>
        </p:spPr>
        <p:txBody>
          <a:bodyPr/>
          <a:lstStyle/>
          <a:p>
            <a:r>
              <a:rPr lang="en-US" dirty="0"/>
              <a:t>Medicare Would Have Saved $71 Billion Over 6 Years if it Paid VA Prices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AE0E80-6B20-C940-87D9-4DA12980F6FD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JAMA IM 2019;179:431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929B3B-8513-F346-99A6-AD518E812F98}"/>
              </a:ext>
            </a:extLst>
          </p:cNvPr>
          <p:cNvSpPr txBox="1"/>
          <p:nvPr/>
        </p:nvSpPr>
        <p:spPr>
          <a:xfrm>
            <a:off x="159025" y="2054225"/>
            <a:ext cx="22760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Spending for top 50 drugs ($s Billions)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A98E5AF-A05E-1541-ADE7-BCC14A027D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9135889"/>
              </p:ext>
            </p:extLst>
          </p:nvPr>
        </p:nvGraphicFramePr>
        <p:xfrm>
          <a:off x="2514600" y="1431236"/>
          <a:ext cx="8839200" cy="4585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E28BB0B5-A346-7E45-8655-DB64C54C1D0D}"/>
              </a:ext>
            </a:extLst>
          </p:cNvPr>
          <p:cNvSpPr/>
          <p:nvPr/>
        </p:nvSpPr>
        <p:spPr>
          <a:xfrm>
            <a:off x="268357" y="4830417"/>
            <a:ext cx="258418" cy="25841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69F574-3DCA-C74A-8E50-BD302B21F3DD}"/>
              </a:ext>
            </a:extLst>
          </p:cNvPr>
          <p:cNvSpPr/>
          <p:nvPr/>
        </p:nvSpPr>
        <p:spPr>
          <a:xfrm>
            <a:off x="268357" y="3843781"/>
            <a:ext cx="258418" cy="258418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35CAB3-4BE1-9C43-B25B-FF2A46AFDF33}"/>
              </a:ext>
            </a:extLst>
          </p:cNvPr>
          <p:cNvSpPr txBox="1"/>
          <p:nvPr/>
        </p:nvSpPr>
        <p:spPr>
          <a:xfrm>
            <a:off x="526775" y="3757174"/>
            <a:ext cx="1987825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</a:rPr>
              <a:t>Medicare Spending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72F8BC-CBBA-254F-8713-866C7A39F993}"/>
              </a:ext>
            </a:extLst>
          </p:cNvPr>
          <p:cNvSpPr txBox="1"/>
          <p:nvPr/>
        </p:nvSpPr>
        <p:spPr>
          <a:xfrm>
            <a:off x="526775" y="4734966"/>
            <a:ext cx="1808921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</a:rPr>
              <a:t>Cost at VA Prices</a:t>
            </a:r>
          </a:p>
        </p:txBody>
      </p:sp>
    </p:spTree>
    <p:extLst>
      <p:ext uri="{BB962C8B-B14F-4D97-AF65-F5344CB8AC3E}">
        <p14:creationId xmlns:p14="http://schemas.microsoft.com/office/powerpoint/2010/main" val="284786177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C6CEF-C278-4141-A564-6B9DDFF91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30948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Medicare Part D Drug Prices Are</a:t>
            </a:r>
            <a:br>
              <a:rPr lang="en-US" dirty="0"/>
            </a:br>
            <a:r>
              <a:rPr lang="en-US" dirty="0"/>
              <a:t>Several-Fold Higher than in Other Nations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1E596-AA65-494F-BFF2-4F9593E50157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Health Affairs 2019;38:804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5E5FA9-3893-5E4F-9FDE-F44CE3240363}"/>
              </a:ext>
            </a:extLst>
          </p:cNvPr>
          <p:cNvSpPr txBox="1"/>
          <p:nvPr/>
        </p:nvSpPr>
        <p:spPr>
          <a:xfrm>
            <a:off x="129209" y="2544417"/>
            <a:ext cx="27133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Average price of 79 single-source drugs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CF81471-D7B5-5444-8E7B-9FCCFBEE43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4442421"/>
              </p:ext>
            </p:extLst>
          </p:nvPr>
        </p:nvGraphicFramePr>
        <p:xfrm>
          <a:off x="2594113" y="1480930"/>
          <a:ext cx="9312965" cy="45358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FF27DE84-ECD4-BE49-92A1-493171068D81}"/>
              </a:ext>
            </a:extLst>
          </p:cNvPr>
          <p:cNvSpPr/>
          <p:nvPr/>
        </p:nvSpPr>
        <p:spPr>
          <a:xfrm>
            <a:off x="3349486" y="2754866"/>
            <a:ext cx="8050696" cy="84124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800" dirty="0"/>
              <a:t>Purchasing these 79 drugs at the UK price </a:t>
            </a:r>
          </a:p>
          <a:p>
            <a:pPr algn="ctr">
              <a:lnSpc>
                <a:spcPct val="90000"/>
              </a:lnSpc>
            </a:pPr>
            <a:r>
              <a:rPr lang="en-US" sz="2800" dirty="0"/>
              <a:t>would have saved Medicare </a:t>
            </a:r>
            <a:r>
              <a:rPr lang="en-US" sz="2800" b="1" dirty="0">
                <a:solidFill>
                  <a:srgbClr val="FFFF00"/>
                </a:solidFill>
              </a:rPr>
              <a:t>$41 billion </a:t>
            </a:r>
            <a:r>
              <a:rPr lang="en-US" sz="2800" b="1" dirty="0"/>
              <a:t>in 2018</a:t>
            </a:r>
          </a:p>
        </p:txBody>
      </p:sp>
    </p:spTree>
    <p:extLst>
      <p:ext uri="{BB962C8B-B14F-4D97-AF65-F5344CB8AC3E}">
        <p14:creationId xmlns:p14="http://schemas.microsoft.com/office/powerpoint/2010/main" val="169176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6E3A5-79A7-3A4A-B1F8-F0B7FC980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As With Drugs, </a:t>
            </a:r>
            <a:br>
              <a:rPr lang="en-US" dirty="0"/>
            </a:br>
            <a:r>
              <a:rPr lang="en-US" dirty="0"/>
              <a:t>Device Prices Are Highest in the USA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8C2026-BD78-C146-92D9-1B066574C8D1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Source: Health Affairs 2018;37:1570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Note: Devices account for 6% of U.S. health expenditures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BA8531A-746A-474D-9D80-B961077351AA}"/>
              </a:ext>
            </a:extLst>
          </p:cNvPr>
          <p:cNvGraphicFramePr/>
          <p:nvPr/>
        </p:nvGraphicFramePr>
        <p:xfrm>
          <a:off x="20773" y="1513114"/>
          <a:ext cx="11594283" cy="46252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A8AFD17-FF4C-CC4E-B6C1-A8A74B2B7E97}"/>
              </a:ext>
            </a:extLst>
          </p:cNvPr>
          <p:cNvSpPr txBox="1"/>
          <p:nvPr/>
        </p:nvSpPr>
        <p:spPr>
          <a:xfrm>
            <a:off x="20774" y="2039467"/>
            <a:ext cx="23549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Mean cost per device, 2014</a:t>
            </a:r>
          </a:p>
          <a:p>
            <a:r>
              <a:rPr lang="en-US" sz="2400" dirty="0">
                <a:solidFill>
                  <a:schemeClr val="bg1"/>
                </a:solidFill>
              </a:rPr>
              <a:t>(exchange rate adjusted $s)</a:t>
            </a:r>
          </a:p>
        </p:txBody>
      </p:sp>
    </p:spTree>
    <p:extLst>
      <p:ext uri="{BB962C8B-B14F-4D97-AF65-F5344CB8AC3E}">
        <p14:creationId xmlns:p14="http://schemas.microsoft.com/office/powerpoint/2010/main" val="310836972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A76FF-1BBE-0B4C-9C24-404233C57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1999" cy="1325563"/>
          </a:xfrm>
        </p:spPr>
        <p:txBody>
          <a:bodyPr/>
          <a:lstStyle/>
          <a:p>
            <a:pPr algn="ctr"/>
            <a:r>
              <a:rPr lang="en-US" dirty="0"/>
              <a:t>What Goes Into a $6,000 Orthopedic Implant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F29E92-DE44-8A41-944F-92E272CAE134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Source: Modern Healthcare 2/5/2018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13B670E-6604-6142-946B-B891F90E7232}"/>
              </a:ext>
            </a:extLst>
          </p:cNvPr>
          <p:cNvGraphicFramePr/>
          <p:nvPr/>
        </p:nvGraphicFramePr>
        <p:xfrm>
          <a:off x="2032000" y="1193471"/>
          <a:ext cx="8128000" cy="5299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9454524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Insulin Cost Tripled 2006-2013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JAMA 2016;315:1400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120" y="2281212"/>
            <a:ext cx="198120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Mean expenditure per patient </a:t>
            </a:r>
            <a:r>
              <a:rPr lang="en-US" sz="2400">
                <a:solidFill>
                  <a:schemeClr val="bg1"/>
                </a:solidFill>
              </a:rPr>
              <a:t>for insulin</a:t>
            </a:r>
            <a:endParaRPr lang="en-US" sz="2400" dirty="0">
              <a:solidFill>
                <a:schemeClr val="bg1"/>
              </a:solidFill>
            </a:endParaRPr>
          </a:p>
        </p:txBody>
      </p:sp>
      <p:graphicFrame>
        <p:nvGraphicFramePr>
          <p:cNvPr id="4" name="Chart 3"/>
          <p:cNvGraphicFramePr/>
          <p:nvPr/>
        </p:nvGraphicFramePr>
        <p:xfrm>
          <a:off x="2032000" y="1385411"/>
          <a:ext cx="9321800" cy="4625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 1"/>
          <p:cNvSpPr/>
          <p:nvPr/>
        </p:nvSpPr>
        <p:spPr>
          <a:xfrm>
            <a:off x="3342589" y="1690688"/>
            <a:ext cx="4805680" cy="1231622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Average cost per patient in 2013:</a:t>
            </a:r>
          </a:p>
          <a:p>
            <a:pPr algn="ctr"/>
            <a:r>
              <a:rPr lang="en-US" sz="4400" b="1" dirty="0"/>
              <a:t>$736</a:t>
            </a:r>
          </a:p>
        </p:txBody>
      </p:sp>
    </p:spTree>
    <p:extLst>
      <p:ext uri="{BB962C8B-B14F-4D97-AF65-F5344CB8AC3E}">
        <p14:creationId xmlns:p14="http://schemas.microsoft.com/office/powerpoint/2010/main" val="26980155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NHP Master Template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008C81"/>
      </a:accent1>
      <a:accent2>
        <a:srgbClr val="9F2936"/>
      </a:accent2>
      <a:accent3>
        <a:srgbClr val="FF9300"/>
      </a:accent3>
      <a:accent4>
        <a:srgbClr val="00539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spcAft>
            <a:spcPts val="1200"/>
          </a:spcAft>
          <a:defRPr sz="2400"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31398</TotalTime>
  <Words>10935</Words>
  <Application>Microsoft Macintosh PowerPoint</Application>
  <PresentationFormat>Widescreen</PresentationFormat>
  <Paragraphs>1716</Paragraphs>
  <Slides>262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262</vt:i4>
      </vt:variant>
    </vt:vector>
  </HeadingPairs>
  <TitlesOfParts>
    <vt:vector size="270" baseType="lpstr">
      <vt:lpstr>Arial</vt:lpstr>
      <vt:lpstr>Calibri</vt:lpstr>
      <vt:lpstr>Franklin Gothic Book</vt:lpstr>
      <vt:lpstr>Franklin Gothic Medium</vt:lpstr>
      <vt:lpstr>Helvetica</vt:lpstr>
      <vt:lpstr>Times New Roman</vt:lpstr>
      <vt:lpstr>Wingdings</vt:lpstr>
      <vt:lpstr>Office Theme</vt:lpstr>
      <vt:lpstr>Health Has Stopped Improving in the USA</vt:lpstr>
      <vt:lpstr>Progress on Mortality Halted</vt:lpstr>
      <vt:lpstr>American Exceptionalism</vt:lpstr>
      <vt:lpstr>The Uninsured</vt:lpstr>
      <vt:lpstr>Uninsured All Year, 1940-2018</vt:lpstr>
      <vt:lpstr>Uninsured by Race/Ethnicity, 2018</vt:lpstr>
      <vt:lpstr>38,882 Deaths During 2019  Due to Uninsurance</vt:lpstr>
      <vt:lpstr>Medicare Coverage Improves  Cancer Detection and Outcomes</vt:lpstr>
      <vt:lpstr>Medicaid: Poor Access, But Better Than Nothing</vt:lpstr>
      <vt:lpstr>Medicaid Enrollment, 1987-2019</vt:lpstr>
      <vt:lpstr>Kids in Working Families Are Being Shifted to Medicaid/SCHIP</vt:lpstr>
      <vt:lpstr>Medicaid Improved Access and Hypertension Control for the Poor</vt:lpstr>
      <vt:lpstr>Many Specialists Won’t See  Kids With Medicaid</vt:lpstr>
      <vt:lpstr>Managed Care Firms  Have Taken Over Medicaid</vt:lpstr>
      <vt:lpstr>Medicaid Managed Care Patients Can’t Get Appointments</vt:lpstr>
      <vt:lpstr>Underinsurance Impedes Access, Worsens Health, and  Bankrupts Families </vt:lpstr>
      <vt:lpstr>Under-Insurance Growing</vt:lpstr>
      <vt:lpstr>Average Deductible Rising</vt:lpstr>
      <vt:lpstr>Many Plans Now Pay Nothing for  Out-of-Network Care</vt:lpstr>
      <vt:lpstr>High Deductible Coverage (HDHP) Compromises Finances and Access</vt:lpstr>
      <vt:lpstr>Many Families Lack Assets  To Pay High Deductibles</vt:lpstr>
      <vt:lpstr>Financial Toxicity of Cardiovascular Disease Care</vt:lpstr>
      <vt:lpstr>Insured Cancer Survivors’  High Out-of-Pocket Costs</vt:lpstr>
      <vt:lpstr>High Deductibles Cut All Kinds of Care 150,000 employees lost “Cadillac” coverage No evidence that patients shifted to “Higher Value” care</vt:lpstr>
      <vt:lpstr>High Deductible Plans Delayed Breast Cancer Care</vt:lpstr>
      <vt:lpstr>High Deductible Plan Delayed Care for Macro-Vascular Complications of Diabetes</vt:lpstr>
      <vt:lpstr>Uninsured and Under-Insured Delay Seeking Care for Heart Attacks</vt:lpstr>
      <vt:lpstr>Drug Deductible Reduced Needed Medication Use Comparison at Firms That Added vs Didn’t Add Drug Deductible</vt:lpstr>
      <vt:lpstr>Higher Medication Co-Pays = Worse Pediatric Asthma Outcomes</vt:lpstr>
      <vt:lpstr>Who Pays for Long Term Care?</vt:lpstr>
      <vt:lpstr>Texas Is Putting Abortion Facilities Out of Reach: Forcing Women to Travel 100 Miles Further</vt:lpstr>
      <vt:lpstr>2/3 of Bankruptcy Filers Cite Medical Bills or Illness-Related Work Loss as a Cause</vt:lpstr>
      <vt:lpstr>Most of the Medically Bankrupt Had Insurance at the Onset of Their Illness</vt:lpstr>
      <vt:lpstr>Medical Bills Are Most Common Reason for Collection Calls</vt:lpstr>
      <vt:lpstr>Health Costs Force Millions into Debt  And to Forego Other Essentials Total borrowing to pay health costs: $88 billion</vt:lpstr>
      <vt:lpstr>Despite Medicare, U.S. Seniors Have More Cost-Related Access Problems</vt:lpstr>
      <vt:lpstr>Medicare Needs Improvement</vt:lpstr>
      <vt:lpstr>Rising Economic and Health Inequality </vt:lpstr>
      <vt:lpstr>Mean Family Income for Each Fifth: 1966 – 2018 (Inflation Adjusted)</vt:lpstr>
      <vt:lpstr>Women Health Workers’ Low Pay 1.7 million of them – and their children – live in poverty</vt:lpstr>
      <vt:lpstr>Lower Income, Shorter Lives</vt:lpstr>
      <vt:lpstr>Widening Gap in Life Expectancy Between High and Low Earners</vt:lpstr>
      <vt:lpstr>Income Inequality Worst in USA</vt:lpstr>
      <vt:lpstr>Other Nations Ameliorate Poverty Through Taxes and Social Spending</vt:lpstr>
      <vt:lpstr>Incarceration Rates</vt:lpstr>
      <vt:lpstr>US Prison and Jail Population</vt:lpstr>
      <vt:lpstr>Persistent Racial Inequalities</vt:lpstr>
      <vt:lpstr>Black and Native Americans  Die Younger</vt:lpstr>
      <vt:lpstr>Indian Health Service: Grossly Underfunded</vt:lpstr>
      <vt:lpstr>Race/Ethnicity and Maternal Mortality Every group in the US does worse than Canadians </vt:lpstr>
      <vt:lpstr>Median Family Income</vt:lpstr>
      <vt:lpstr>Growing Wealth Gap for Minorities</vt:lpstr>
      <vt:lpstr>School Segregation  Increased 1988-2016</vt:lpstr>
      <vt:lpstr>Job Discrimination Persists Experimental Study of the Impact of “Whitening” Resumes</vt:lpstr>
      <vt:lpstr>Driving While Black More Likely to Be Searched, Less Likely to Be Found with Contraband</vt:lpstr>
      <vt:lpstr>Police More Likely to Kill Minority Men</vt:lpstr>
      <vt:lpstr>Causes of Black/White Disparity  In Adult Mortality</vt:lpstr>
      <vt:lpstr>Black Enrollment in  U.S. Medical Schools, 1976-2018</vt:lpstr>
      <vt:lpstr>Physicians/Population by Race/Ethnicity</vt:lpstr>
      <vt:lpstr>Black and Female Physicians Earn Less</vt:lpstr>
      <vt:lpstr>Minority Children and Youth Get Few Psychiatrist Visits</vt:lpstr>
      <vt:lpstr>Blacks in VA: No Health Disadvantage</vt:lpstr>
      <vt:lpstr>Immigrant Health</vt:lpstr>
      <vt:lpstr>Immigrants Get Little Care</vt:lpstr>
      <vt:lpstr>Low Birth Weight Increased in Iowa After a Massive Immigration Raid</vt:lpstr>
      <vt:lpstr>Preterm Latinx Births Increased After President Trump’s Election</vt:lpstr>
      <vt:lpstr>Immigrants Keep Medicare Afloat</vt:lpstr>
      <vt:lpstr>Immigrants Subsidize Native-Born in Private Insurance</vt:lpstr>
      <vt:lpstr>Rationing Amidst a Surplus of Care</vt:lpstr>
      <vt:lpstr>22.5% of 111,707 Defibrillator Implants Were  Not Evidence-Based</vt:lpstr>
      <vt:lpstr>Many Elective PCIs Are Inappropriate</vt:lpstr>
      <vt:lpstr>Urgent Care Centers and Retail Clinics  Increase Use and Costs for  Low Acuity Conditions</vt:lpstr>
      <vt:lpstr>The Medical Arms Race: Which Hospitals Opened New Invasive Cardiology Programs, 1996-2014?</vt:lpstr>
      <vt:lpstr>Administrative Overhead Rising</vt:lpstr>
      <vt:lpstr>Growth of Physicians  and Administrators </vt:lpstr>
      <vt:lpstr>Doctors Spend Twice as Much Time on EHR/Desk Work as With Patients</vt:lpstr>
      <vt:lpstr>EPIC EHR Notes Longer in US Documentation Driven by Payment Complexity</vt:lpstr>
      <vt:lpstr>Investor-Owned Care: Inflated Costs, Inferior Quality</vt:lpstr>
      <vt:lpstr>Extent of For-Profit Ownership</vt:lpstr>
      <vt:lpstr>Health Industry Profits, 2018</vt:lpstr>
      <vt:lpstr>“Non-Profit” Health Systems Becoming Venture Capitalists</vt:lpstr>
      <vt:lpstr>Non-Profit Leaders Collecting Big Paydays from Pharma</vt:lpstr>
      <vt:lpstr>For-Profit Hospitals Cost  19% More</vt:lpstr>
      <vt:lpstr>For Profit Hospitals Have Highest Readmission Rates for Every Condition</vt:lpstr>
      <vt:lpstr>For-Profit Hospitals’  Administrative Costs Are Higher</vt:lpstr>
      <vt:lpstr>For-Profit Dialysis Clinics’ Death Rates  Are 9% Higher</vt:lpstr>
      <vt:lpstr>Investor-Owned Dialysis Clinics Discourage Transplants</vt:lpstr>
      <vt:lpstr>VA Kidney Care:  Less Dialysis, Better Survival</vt:lpstr>
      <vt:lpstr>For Profit Home Care: Lower Quality</vt:lpstr>
      <vt:lpstr>For Profit Home Care: Higher Cost</vt:lpstr>
      <vt:lpstr>For-Profit Nursing Homes:  Less Nursing Care A National Study</vt:lpstr>
      <vt:lpstr>Hospice Goes For-Profit</vt:lpstr>
      <vt:lpstr>For-Profit Hospices Avoid  Unprofitable Patients</vt:lpstr>
      <vt:lpstr>US Prescription Drug Spending</vt:lpstr>
      <vt:lpstr>Medicare Would Have Saved $71 Billion Over 6 Years if it Paid VA Prices</vt:lpstr>
      <vt:lpstr>Medicare Part D Drug Prices Are Several-Fold Higher than in Other Nations</vt:lpstr>
      <vt:lpstr>As With Drugs,  Device Prices Are Highest in the USA</vt:lpstr>
      <vt:lpstr>What Goes Into a $6,000 Orthopedic Implant</vt:lpstr>
      <vt:lpstr>Insulin Cost Tripled 2006-2013</vt:lpstr>
      <vt:lpstr>Drug Company Profits</vt:lpstr>
      <vt:lpstr>Health Industry Profit Rates</vt:lpstr>
      <vt:lpstr>“Is Curing Patients a  Sustainable Business Model?”</vt:lpstr>
      <vt:lpstr>Profits Dwarf Cancer Drug R&amp;D Costs Analysis of All Drugs Approved 2006 – 2015  From Firms With Only One Approved Drug</vt:lpstr>
      <vt:lpstr>Drug Companies’ Cost Structure</vt:lpstr>
      <vt:lpstr>Investor-Owned Medicaid HMOs: Higher Administrative Costs, Lower Quality</vt:lpstr>
      <vt:lpstr>Insurers Risk Select Via Formulary Design Put generics needed by sicker patients into high co-pay tier</vt:lpstr>
      <vt:lpstr>Private Insurers More Frequently  Deny Hepatitis C Drugs</vt:lpstr>
      <vt:lpstr>Insurance Overhead, 2019</vt:lpstr>
      <vt:lpstr>Health Care CEO’s Pay, 2018</vt:lpstr>
      <vt:lpstr>Medicare Advantage: The Only Working Model of Competing Private Plans and a Public Option (Traditional, FFS Medicare)</vt:lpstr>
      <vt:lpstr>ACA Non-Profit Insurance Co-Ops: A Failed Public Option</vt:lpstr>
      <vt:lpstr>Traditional Medicare: More Efficient than Private Insurers or Medicare Advantage</vt:lpstr>
      <vt:lpstr>Medicare Advantage Plans’  High Overhead</vt:lpstr>
      <vt:lpstr>Medicare Advantage Plans’ Narrow Networks</vt:lpstr>
      <vt:lpstr>Despite Medicare’s lower overhead, Medicare Advantage plans outcompete Traditional Medicare by cherry picking,  upcoding and lobbying for overpayment.</vt:lpstr>
      <vt:lpstr>Medicare HMO Enrollment</vt:lpstr>
      <vt:lpstr>Medicare and Medicaid Keep Private Insurers Afloat</vt:lpstr>
      <vt:lpstr>A Few Sick People  Account for Most Health Spending</vt:lpstr>
      <vt:lpstr>Medicare Advantage Plans’ Strategy #1: Cherry Picking</vt:lpstr>
      <vt:lpstr>“When Apps Get Your Medical Data, Your Privacy May Go With It”</vt:lpstr>
      <vt:lpstr>Medicare Advantage Enrollees Cost $1,253/year Less Before Enrolling</vt:lpstr>
      <vt:lpstr>Medicare Advantage Plans’ Strategy #2: Lemon Dropping</vt:lpstr>
      <vt:lpstr>High Needs Patients Frequently Disenroll From Medicare Advantage Plans Another example of “lemon dropping”</vt:lpstr>
      <vt:lpstr>Sickest Patients  Switch Out of Medicare Advantage</vt:lpstr>
      <vt:lpstr>Most MA Plans Now Require  20% Co-Insurance for Chemotherapy</vt:lpstr>
      <vt:lpstr>Medicare plans put generics into higher “tiers”, Boosting Copays by $6.2 Billion</vt:lpstr>
      <vt:lpstr>Medicare Advantage Plans’ Strategy #3: Cheating</vt:lpstr>
      <vt:lpstr>Medicare Advantage Plans “Upcode” Risk Scores spike immediately after patients enroll; Biggest jump in HMOs that employ doctors</vt:lpstr>
      <vt:lpstr>Medicare Advantage Plans’  Claims for Unsupported Diagnoses</vt:lpstr>
      <vt:lpstr>Advantage Plans Lie About Quality M.A. Plans report few readmits  But audit shows rates higher than FFS Medicare</vt:lpstr>
      <vt:lpstr>95% of Plans Cheat on HEDIS Quality Measures</vt:lpstr>
      <vt:lpstr>HMO “House Calls”:  A New Upcoding Scam</vt:lpstr>
      <vt:lpstr>Profit-Driven Upcoding Makes  Accurate Risk Adjustment Impossible:</vt:lpstr>
      <vt:lpstr>Medicare Payment to Advantage Plans: Same Patient, Different Coding</vt:lpstr>
      <vt:lpstr>Medicare Advantage Plans Raise Costs Less spending on care, more on overhead</vt:lpstr>
      <vt:lpstr>ACOs: Warmed Over Managed Care</vt:lpstr>
      <vt:lpstr>HMO and ACO Similarities</vt:lpstr>
      <vt:lpstr>HMO and ACO Differences</vt:lpstr>
      <vt:lpstr>ACOs’ Explosive Growth Since 2010</vt:lpstr>
      <vt:lpstr>Physician-Leadership of ACOs Waning</vt:lpstr>
      <vt:lpstr>Poll: Patients Reject ACOs</vt:lpstr>
      <vt:lpstr>High Risk HMO Patients  Fared Poorly in the RAND Experiment</vt:lpstr>
      <vt:lpstr>Depressed Patients: Fee-For-Service vs. Managed Care</vt:lpstr>
      <vt:lpstr>Failure of Medicare HMO Risk Adjustment</vt:lpstr>
      <vt:lpstr>ACOs Strategies Resemble  Those of MA Plans:</vt:lpstr>
      <vt:lpstr>ACOS Got Rid of Patients In Deteriorating Health</vt:lpstr>
      <vt:lpstr>ACOS Got Rid of High Cost Patients</vt:lpstr>
      <vt:lpstr>ACOS Got Rid of High Cost Patients By Ejecting Their Doctors</vt:lpstr>
      <vt:lpstr>ACOs: No Savings, No Quality Improvement After Control for Selective Enrollment</vt:lpstr>
      <vt:lpstr>“Bundled Payment” for Medical Conditions*: No Savings, No Quality Improvement</vt:lpstr>
      <vt:lpstr>The Toxicity of  Pay for Performance (P4P)</vt:lpstr>
      <vt:lpstr>Assumptions Implicit in P4P</vt:lpstr>
      <vt:lpstr>Medicare Value-Based Payment Program Penalizes Doctors Caring for High-Needs Patients</vt:lpstr>
      <vt:lpstr>Quality Scores Tell More About Patients than Physicians Harvard physicians with poorer/minority patients score low</vt:lpstr>
      <vt:lpstr>Pay for Performance?</vt:lpstr>
      <vt:lpstr>Performance Monitoring Increased Documentation of Alcohol Counseling, But Not Real Counseling Rate</vt:lpstr>
      <vt:lpstr>CHF and Pneumonia Death Rates Rose with Readmission Penalties Big penalties for readmission; small penalties for mortality</vt:lpstr>
      <vt:lpstr>P4P Did Not Lower  Hospital Mortality in England</vt:lpstr>
      <vt:lpstr>P4P Did Not Improve Mortality in England World’s largest P4P program tied 25% of GP income to quality targets</vt:lpstr>
      <vt:lpstr>VA Hospitals Have Lower Mortality and Readmissions than Other Hospitals</vt:lpstr>
      <vt:lpstr>VA Hospitals Have Lower Mortality Than Nearby Hospitals A comparison of VA and non-VA hospitals in 121 hospital market areas</vt:lpstr>
      <vt:lpstr>ACOs and  P4P: Implementation Without Evidence</vt:lpstr>
      <vt:lpstr>Mandate Model Reform: Keeping Private Insurers In Charge</vt:lpstr>
      <vt:lpstr>“Mandate Model” of Reform</vt:lpstr>
      <vt:lpstr>PowerPoint Presentation</vt:lpstr>
      <vt:lpstr>Medicare’s “Software” 18.9 million seniors enrolled within 11 months</vt:lpstr>
      <vt:lpstr>ACA Decreased Incidence of Unmet Medical Needs Due to Cost</vt:lpstr>
      <vt:lpstr>Trump’s Health Financing Actions</vt:lpstr>
      <vt:lpstr>Trump’s Short-Term Health Plans’ Outrageously High Overhead</vt:lpstr>
      <vt:lpstr>PowerPoint Presentation</vt:lpstr>
      <vt:lpstr>Medicaid Work Requirement: Trivial Savings Unless Exempt Groups Are Also Disenrolled </vt:lpstr>
      <vt:lpstr>American Taxpayers  Already Pay More Than  People in Nations With  National Health Insurance</vt:lpstr>
      <vt:lpstr>2/3 of Our Healthcare Spending Comes From Our Taxes</vt:lpstr>
      <vt:lpstr>US Public Spending per Capita for Health Exceeds Total Spending in Other Nations</vt:lpstr>
      <vt:lpstr>The USA Trails Other Nations</vt:lpstr>
      <vt:lpstr>USA Patients Skip Care More Often</vt:lpstr>
      <vt:lpstr>Life Expectancy</vt:lpstr>
      <vt:lpstr>Infant Mortality</vt:lpstr>
      <vt:lpstr>Maternal Mortality</vt:lpstr>
      <vt:lpstr>High USA Costs Do Not Result From</vt:lpstr>
      <vt:lpstr>Smoking Prevalence Percent of population &gt;age 15 who smoke daily</vt:lpstr>
      <vt:lpstr>Percentage of Elderly Percent of population &gt;age 64</vt:lpstr>
      <vt:lpstr>Hospital Inpatient Days per Capita</vt:lpstr>
      <vt:lpstr>Physician Visits per Capita</vt:lpstr>
      <vt:lpstr>Number of Nurses per 1,000 Population</vt:lpstr>
      <vt:lpstr>PET Scan Units / Million Population</vt:lpstr>
      <vt:lpstr>USA Renal Failure Patients  Are Less Likely to Get Transplants</vt:lpstr>
      <vt:lpstr>Other Countries Provide  More Long Term Care</vt:lpstr>
      <vt:lpstr>Medical Journal Articles per Capita Number of clinical medicine articles 1992-2002 per thousand population</vt:lpstr>
      <vt:lpstr>Out-of-Pocket Payments</vt:lpstr>
      <vt:lpstr>Insurance Overhead</vt:lpstr>
      <vt:lpstr>Private Insurance:  High Overhead Everywhere</vt:lpstr>
      <vt:lpstr>USA Doctors Face Biggest Rx Hassles Percent of Primary Care Doctors Saying MD or Staff Time  Getting Needed Rx Approvals Is a Major Problem</vt:lpstr>
      <vt:lpstr>USA Doctors’ Satisfaction Is Low Percent of primary care doctors saying they are satisfied or very satisfied</vt:lpstr>
      <vt:lpstr>Canada’s  National Health Insurance Program</vt:lpstr>
      <vt:lpstr>Minimum Standards for Canada’s Provincial Programs</vt:lpstr>
      <vt:lpstr>Hospital Financing: Medicare vs. Medicare </vt:lpstr>
      <vt:lpstr>Medicare vs Medicare:  Costs in a Parallel Universe</vt:lpstr>
      <vt:lpstr>Free Care in Quebec Increased Physician Care for Serious Symptoms Biggest impact on poor and middle class</vt:lpstr>
      <vt:lpstr>Quality of Care Slightly Better in Canada than in the USA A meta-analysis of patients treated for same illnesses</vt:lpstr>
      <vt:lpstr>Cystic Fibrosis Patients  Live Longer in Canada</vt:lpstr>
      <vt:lpstr>Infant Mortality, USA and Canada</vt:lpstr>
      <vt:lpstr>Infant Deaths by Income, Canada 2011 Even poor Canadians do as well as average Americans</vt:lpstr>
      <vt:lpstr>Life Expectancy Falling for Lower-Income Americans, Rising for All Canadians</vt:lpstr>
      <vt:lpstr>Healthcare Costs as a % of GDP</vt:lpstr>
      <vt:lpstr>US Medicare Coverage  Much Worse than Canada’s</vt:lpstr>
      <vt:lpstr>How Canada Controls Costs</vt:lpstr>
      <vt:lpstr>Insurance Overhead United States and Canada, 2019</vt:lpstr>
      <vt:lpstr>Hospital Billing and Administration United States and Canada, 2019</vt:lpstr>
      <vt:lpstr>Cleveland Clinic: 210 Million Prices</vt:lpstr>
      <vt:lpstr>PowerPoint Presentation</vt:lpstr>
      <vt:lpstr>Physicians’ Billing-Related Expenses United States and Canada, 2019</vt:lpstr>
      <vt:lpstr>PowerPoint Presentation</vt:lpstr>
      <vt:lpstr>Overall Administrative Costs per Capita United States and Canada, 2019</vt:lpstr>
      <vt:lpstr>Few Canadian Physicians Emigrate Today</vt:lpstr>
      <vt:lpstr>Canadian Physicians’ Incomes  Average Clinical Payments per Physician, 2017-2018</vt:lpstr>
      <vt:lpstr>Trends in Canadian Physician Incomes</vt:lpstr>
      <vt:lpstr>Canadian Malpractice Insurance Costs, 2019</vt:lpstr>
      <vt:lpstr>PowerPoint Presentation</vt:lpstr>
      <vt:lpstr>PowerPoint Presentation</vt:lpstr>
      <vt:lpstr>What’s OK in Canada?</vt:lpstr>
      <vt:lpstr>What’s the Matter in Canada?</vt:lpstr>
      <vt:lpstr>Most Favor Phasing Out Private Plans if They Can Keep Their Doctor/Hospital</vt:lpstr>
      <vt:lpstr>Wide Support for Medicare-for-All</vt:lpstr>
      <vt:lpstr>Wide Support for Medicare-for-All</vt:lpstr>
      <vt:lpstr>Most Doctors Now Favor Single Payer Support Has Sharply Increased</vt:lpstr>
      <vt:lpstr>A National Health Program for the USA</vt:lpstr>
      <vt:lpstr>National Health Insurance</vt:lpstr>
      <vt:lpstr>Funding for the NHP</vt:lpstr>
      <vt:lpstr>Hospital Payment Under an NHP</vt:lpstr>
      <vt:lpstr>Global Operating Budgets: Key to Single Payer Savings</vt:lpstr>
      <vt:lpstr>Three Options for Physician and Ambulatory Care Payment Under the NHP</vt:lpstr>
      <vt:lpstr>Current House and Senate Bills Strengths</vt:lpstr>
      <vt:lpstr>Current House and Senate Bills Concerns</vt:lpstr>
      <vt:lpstr>Single Payer Transition: For Displaced Clerical and Administrative Workers </vt:lpstr>
      <vt:lpstr>66.1 Million US Workers  Separated from Jobs in 2018</vt:lpstr>
      <vt:lpstr>Single Payer Transition: For Patients </vt:lpstr>
      <vt:lpstr>Medicare for All or Medicare for More?</vt:lpstr>
      <vt:lpstr>Single Payer and Private Coverage</vt:lpstr>
      <vt:lpstr>Public Option Rhetoric</vt:lpstr>
      <vt:lpstr>Millions Lose Private Insurance Every Year</vt:lpstr>
      <vt:lpstr>Transitioning to Germany</vt:lpstr>
      <vt:lpstr>Transitioning to Switzerland</vt:lpstr>
      <vt:lpstr>Transitioning to Netherlands</vt:lpstr>
      <vt:lpstr>PowerPoint Presentation</vt:lpstr>
      <vt:lpstr>Three Varieties of the Public Option</vt:lpstr>
      <vt:lpstr>Public Option: Simple “buy-in”</vt:lpstr>
      <vt:lpstr>Universal Coverage with a Public Option</vt:lpstr>
      <vt:lpstr>Medicare Extra for All</vt:lpstr>
      <vt:lpstr>Medicare Advantage for All</vt:lpstr>
      <vt:lpstr>Public Option = High Costs</vt:lpstr>
      <vt:lpstr>Estimating Single Payer Costs</vt:lpstr>
      <vt:lpstr>Total Payments to ~1 Million Physicians  With and Without Medicare for All</vt:lpstr>
      <vt:lpstr>Physician Visits: No Surge After Medicare/Medicaid Increased use by seniors and poor offset by small decrease for others</vt:lpstr>
      <vt:lpstr>Physician Visits: No Surge After ACA Increased use by poor offset by small decrease for others</vt:lpstr>
      <vt:lpstr>ACA Coverage Expansion: Non-target groups* did not perceive change in access</vt:lpstr>
      <vt:lpstr>Free Care Did Not Increase Total Physician Visits in Quebec Care shifted slightly from healthy and wealthy to sick and poor</vt:lpstr>
      <vt:lpstr>Total Payments to America’s ~5,500 Hospitals With and Without Medicare for All</vt:lpstr>
      <vt:lpstr>Hospital Use Did Not Surge After Medicare/Medicaid Increased use by seniors was offset by small decrease among others</vt:lpstr>
      <vt:lpstr>Hospital Use Did Not Surge After ACA Increased use by poor was offset by decrease among others</vt:lpstr>
      <vt:lpstr>Hospital Utilization in Canada Didn’t Surge after Single Payer Hospital Coverage</vt:lpstr>
      <vt:lpstr>Why Did the Urban Institute Predict  Huge Cost Increases from Single Payer?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 Weisbart</dc:creator>
  <cp:lastModifiedBy>Ed Weisbart</cp:lastModifiedBy>
  <cp:revision>2288</cp:revision>
  <cp:lastPrinted>2019-04-06T23:08:14Z</cp:lastPrinted>
  <dcterms:created xsi:type="dcterms:W3CDTF">2016-11-02T21:04:26Z</dcterms:created>
  <dcterms:modified xsi:type="dcterms:W3CDTF">2019-11-27T20:38:03Z</dcterms:modified>
</cp:coreProperties>
</file>